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Lst>
  <p:notesMasterIdLst>
    <p:notesMasterId r:id="rId11"/>
  </p:notesMasterIdLst>
  <p:sldIdLst>
    <p:sldId id="415" r:id="rId2"/>
    <p:sldId id="416" r:id="rId3"/>
    <p:sldId id="418" r:id="rId4"/>
    <p:sldId id="417" r:id="rId5"/>
    <p:sldId id="419" r:id="rId6"/>
    <p:sldId id="426" r:id="rId7"/>
    <p:sldId id="427" r:id="rId8"/>
    <p:sldId id="422" r:id="rId9"/>
    <p:sldId id="424"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4C9CF"/>
    <a:srgbClr val="E7E9EC"/>
    <a:srgbClr val="12273F"/>
    <a:srgbClr val="77E3E4"/>
    <a:srgbClr val="FE015B"/>
    <a:srgbClr val="3CD7D9"/>
    <a:srgbClr val="FF7300"/>
    <a:srgbClr val="9E71FE"/>
    <a:srgbClr val="D4AF37"/>
    <a:srgbClr val="A5D7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4700" autoAdjust="0"/>
    <p:restoredTop sz="83730" autoAdjust="0"/>
  </p:normalViewPr>
  <p:slideViewPr>
    <p:cSldViewPr snapToGrid="0" showGuides="1">
      <p:cViewPr varScale="1">
        <p:scale>
          <a:sx n="56" d="100"/>
          <a:sy n="56" d="100"/>
        </p:scale>
        <p:origin x="696" y="40"/>
      </p:cViewPr>
      <p:guideLst/>
    </p:cSldViewPr>
  </p:slideViewPr>
  <p:notesTextViewPr>
    <p:cViewPr>
      <p:scale>
        <a:sx n="100" d="100"/>
        <a:sy n="100" d="100"/>
      </p:scale>
      <p:origin x="0" y="0"/>
    </p:cViewPr>
  </p:notesTextViewPr>
  <p:sorterViewPr>
    <p:cViewPr>
      <p:scale>
        <a:sx n="110" d="100"/>
        <a:sy n="11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40E002-B88B-4BB0-BA5A-919501F4FBF2}" type="datetimeFigureOut">
              <a:rPr lang="en-GB" smtClean="0"/>
              <a:t>09/05/2024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5E53B0-EFB7-4B0E-B012-E676534541B5}" type="slidenum">
              <a:rPr lang="en-GB" smtClean="0"/>
              <a:t>‹#›</a:t>
            </a:fld>
            <a:endParaRPr lang="en-GB"/>
          </a:p>
        </p:txBody>
      </p:sp>
    </p:spTree>
    <p:extLst>
      <p:ext uri="{BB962C8B-B14F-4D97-AF65-F5344CB8AC3E}">
        <p14:creationId xmlns:p14="http://schemas.microsoft.com/office/powerpoint/2010/main" val="2830667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2F5E53B0-EFB7-4B0E-B012-E676534541B5}" type="slidenum">
              <a:rPr lang="en-GB" smtClean="0"/>
              <a:t>1</a:t>
            </a:fld>
            <a:endParaRPr lang="en-GB"/>
          </a:p>
        </p:txBody>
      </p:sp>
    </p:spTree>
    <p:extLst>
      <p:ext uri="{BB962C8B-B14F-4D97-AF65-F5344CB8AC3E}">
        <p14:creationId xmlns:p14="http://schemas.microsoft.com/office/powerpoint/2010/main" val="5060121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(a) Figures in parentheses show the corresponding projections in the February 2024 Monetary Policy Report.</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(b) Unless otherwise stated, the numbers shown in this table are modal projections and are conditioned on the assumptions described in Section 1.1. The main assumptions are set out in Monetary Policy Report – Download chart slides and data – May 2024.</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(c) Four-quarter growth in real GDP.</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(d) Four-quarter inflation rate. </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(e) ILO definition of unemployment. Although LFS unemployment data have recently been re-instated by the ONS, they are badged as official statistics in development and the LFS continues to suffer from very low response rates, which can introduce volatility and potentially non-response bias (Box D). </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(f) Per cent of potential GDP. A negative figure implies output is below potential and a positive that it is above.</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(g) Per cent. The path for Bank Rate implied by forward market interest rates. The curves are based on overnight index swap rates.</a:t>
            </a:r>
          </a:p>
        </p:txBody>
      </p:sp>
      <p:sp>
        <p:nvSpPr>
          <p:cNvPr id="4" name="Slide Number Placeholder 3"/>
          <p:cNvSpPr>
            <a:spLocks noGrp="1"/>
          </p:cNvSpPr>
          <p:nvPr>
            <p:ph type="sldNum" sz="quarter" idx="5"/>
          </p:nvPr>
        </p:nvSpPr>
        <p:spPr/>
        <p:txBody>
          <a:bodyPr/>
          <a:lstStyle/>
          <a:p>
            <a:fld id="{2F5E53B0-EFB7-4B0E-B012-E676534541B5}" type="slidenum">
              <a:rPr lang="en-GB" smtClean="0"/>
              <a:t>2</a:t>
            </a:fld>
            <a:endParaRPr lang="en-GB"/>
          </a:p>
        </p:txBody>
      </p:sp>
    </p:spTree>
    <p:extLst>
      <p:ext uri="{BB962C8B-B14F-4D97-AF65-F5344CB8AC3E}">
        <p14:creationId xmlns:p14="http://schemas.microsoft.com/office/powerpoint/2010/main" val="1112950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Bloomberg Finance L.P., ONS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Energy prices include fuels and lubricants, electricity, gas and other fuels.</a:t>
            </a:r>
          </a:p>
          <a:p>
            <a:pPr marL="0" marR="0" lvl="0" indent="0" algn="l" defTabSz="914400" rtl="0" eaLnBrk="1" fontAlgn="auto" latinLnBrk="0" hangingPunct="1">
              <a:lnSpc>
                <a:spcPct val="115000"/>
              </a:lnSpc>
              <a:spcBef>
                <a:spcPts val="0"/>
              </a:spcBef>
              <a:spcAft>
                <a:spcPts val="1000"/>
              </a:spcAft>
              <a:buClrTx/>
              <a:buSzTx/>
              <a:buFontTx/>
              <a:buNone/>
              <a:tabLst/>
              <a:defRPr/>
            </a:pP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2F5E53B0-EFB7-4B0E-B012-E676534541B5}" type="slidenum">
              <a:rPr lang="en-GB" smtClean="0"/>
              <a:t>3</a:t>
            </a:fld>
            <a:endParaRPr lang="en-GB"/>
          </a:p>
        </p:txBody>
      </p:sp>
    </p:spTree>
    <p:extLst>
      <p:ext uri="{BB962C8B-B14F-4D97-AF65-F5344CB8AC3E}">
        <p14:creationId xmlns:p14="http://schemas.microsoft.com/office/powerpoint/2010/main" val="24269229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Sources: Bank of England, Bloomberg Finance L.P., Office for Budget Responsibility (OBR), ONS, Refinitiv Eikon from LSEG and Bank calculations.</a:t>
            </a:r>
          </a:p>
          <a:p>
            <a:pPr>
              <a:lnSpc>
                <a:spcPct val="115000"/>
              </a:lnSpc>
              <a:spcAft>
                <a:spcPts val="1000"/>
              </a:spcAft>
            </a:pP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(a) The table shows the projections for financial market prices, wholesale energy prices and government spending projections that are used as conditioning assumptions for the MPC’s projections for CPI inflation, GDP growth and the unemployment rate. Figures in parentheses show the corresponding projections in the February 2024 Report.</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(b) Financial market data are based on averages in the 15 working days to 29 April 2024. Figures show the average level in Q4 of each year, unless otherwise stated.</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(c) Per cent. The path for Bank Rate implied by forward market interest rates. The curves are based on overnight index swap rates.</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(d) Index. January 2005 = 100. The convention is that the sterling exchange rate follows a path that is halfway between the starting level of the sterling ERI and a path implied by interest rate differentials.</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(e) Dollars per barrel. Projection based on monthly Brent futures prices.</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(f) Pence per therm. Projection based on monthly natural gas futures prices.</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(g) Annual average growth rate. Nominal general government consumption and investment. Projections are based on the OBR's March 2024 Economic and Fiscal Outlook. Historical data based on NMRP+D7QK.</a:t>
            </a:r>
          </a:p>
        </p:txBody>
      </p:sp>
      <p:sp>
        <p:nvSpPr>
          <p:cNvPr id="4" name="Slide Number Placeholder 3"/>
          <p:cNvSpPr>
            <a:spLocks noGrp="1"/>
          </p:cNvSpPr>
          <p:nvPr>
            <p:ph type="sldNum" sz="quarter" idx="5"/>
          </p:nvPr>
        </p:nvSpPr>
        <p:spPr/>
        <p:txBody>
          <a:bodyPr/>
          <a:lstStyle/>
          <a:p>
            <a:fld id="{2F5E53B0-EFB7-4B0E-B012-E676534541B5}" type="slidenum">
              <a:rPr lang="en-GB" smtClean="0"/>
              <a:t>4</a:t>
            </a:fld>
            <a:endParaRPr lang="en-GB"/>
          </a:p>
        </p:txBody>
      </p:sp>
    </p:spTree>
    <p:extLst>
      <p:ext uri="{BB962C8B-B14F-4D97-AF65-F5344CB8AC3E}">
        <p14:creationId xmlns:p14="http://schemas.microsoft.com/office/powerpoint/2010/main" val="7615301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5000"/>
              </a:lnSpc>
              <a:spcBef>
                <a:spcPts val="0"/>
              </a:spcBef>
              <a:spcAft>
                <a:spcPts val="100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The fan chart depicts the probability of various outcomes for GDP growth. It has been conditioned on Bank Rate following a path implied by market yields, but allows the Committee’s judgement on the risks around the other conditioning assumptions set out in Section 1.1, including wholesale energy prices, to affect the calibration of the fan chart skew. To the left of the shaded area, the distribution reflects uncertainty around revisions to the data over the past. To the right of the shaded area, the distribution reflects uncertainty over the evolution of GDP growth in the future. If economic circumstances identical to today’s were to prevail on 100 occasions, the MPC’s best collective judgement is that the mature estimate of GDP growth would lie within the darkest central band on only 30 of those occasions. The fan chart is constructed so that outturns are also expected to lie within each pair of the lighter aqua areas on 30 occasions. In any particular quarter of the forecast period, GDP growth is therefore expected to lie somewhere within the fan on 90 out of 100 occasions. And on the remaining 10 out of 100 occasions GDP growth can fall anywhere outside the aqua area of the fan chart. Over the forecast period, this has been depicted by the grey background. See the Box on page 39 of the November 2007 Inflation Report for a fuller description of the fan chart and what it represents. The y-axis of the chart has been truncated to illustrate more clearly the current uncertainty around the path of GDP growth, as otherwise this would be obscured by the volatility of GDP growth during the pandemic.</a:t>
            </a:r>
          </a:p>
        </p:txBody>
      </p:sp>
      <p:sp>
        <p:nvSpPr>
          <p:cNvPr id="4" name="Slide Number Placeholder 3"/>
          <p:cNvSpPr>
            <a:spLocks noGrp="1"/>
          </p:cNvSpPr>
          <p:nvPr>
            <p:ph type="sldNum" sz="quarter" idx="5"/>
          </p:nvPr>
        </p:nvSpPr>
        <p:spPr/>
        <p:txBody>
          <a:bodyPr/>
          <a:lstStyle/>
          <a:p>
            <a:fld id="{2F5E53B0-EFB7-4B0E-B012-E676534541B5}" type="slidenum">
              <a:rPr lang="en-GB" smtClean="0"/>
              <a:t>5</a:t>
            </a:fld>
            <a:endParaRPr lang="en-GB"/>
          </a:p>
        </p:txBody>
      </p:sp>
    </p:spTree>
    <p:extLst>
      <p:ext uri="{BB962C8B-B14F-4D97-AF65-F5344CB8AC3E}">
        <p14:creationId xmlns:p14="http://schemas.microsoft.com/office/powerpoint/2010/main" val="21899697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The fan chart depicts the probability of various future outcomes for the ILO definition of unemployment and begins in 2024 Q1. Although LFS unemployment data have recently been re-instated by the ONS, they are badged as official statistics in development and the LFS continues to suffer from very low response rates, which can introduce volatility and potentially non-response bias (Box D). The fan chart has been conditioned on Bank Rate following a path implied by market yields, but allows the Committee’s judgement on the risks around the other conditioning assumptions set out in Section 1.1, including wholesale energy prices, to affect the calibration of the fan chart skew. The coloured bands have the same interpretation as in Chart 1.2 and portray 90% of the probability distribution. A significant proportion of this distribution lies below Bank staff’s current estimate of the long-term equilibrium unemployment rate. There is therefore uncertainty about the precise calibration of this fan chart. </a:t>
            </a:r>
          </a:p>
        </p:txBody>
      </p:sp>
      <p:sp>
        <p:nvSpPr>
          <p:cNvPr id="4" name="Slide Number Placeholder 3"/>
          <p:cNvSpPr>
            <a:spLocks noGrp="1"/>
          </p:cNvSpPr>
          <p:nvPr>
            <p:ph type="sldNum" sz="quarter" idx="5"/>
          </p:nvPr>
        </p:nvSpPr>
        <p:spPr/>
        <p:txBody>
          <a:bodyPr/>
          <a:lstStyle/>
          <a:p>
            <a:fld id="{2F5E53B0-EFB7-4B0E-B012-E676534541B5}" type="slidenum">
              <a:rPr lang="en-GB" smtClean="0"/>
              <a:t>6</a:t>
            </a:fld>
            <a:endParaRPr lang="en-GB"/>
          </a:p>
        </p:txBody>
      </p:sp>
    </p:spTree>
    <p:extLst>
      <p:ext uri="{BB962C8B-B14F-4D97-AF65-F5344CB8AC3E}">
        <p14:creationId xmlns:p14="http://schemas.microsoft.com/office/powerpoint/2010/main" val="29287060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The fan chart depicts the probability of various future outcomes for CPI inflation and begins in 2024 Q2. It has been conditioned on Bank Rate following a path implied by market yields, but allows the Committee’s judgement on the risks around the other conditioning assumptions set out in Section 1.1, including wholesale energy prices, to affect the calibration of the fan chart skew. If economic circumstances identical to today’s were to prevail on 100 occasions, the MPC’s best collective judgement is that inflation in any particular quarter would lie within the darkest central band on only 30 of those occasions. The fan chart is constructed so that outturns of inflation are also expected to lie within each pair of the lighter orange areas on 30 occasions. In any particular quarter of the forecast period, inflation is therefore expected to lie somewhere within the fans on 90 out of 100 occasions. And on the remaining 10 out of 100 occasions inflation can fall anywhere outside the orange area of the fan chart. Over the forecast period, this has been depicted by the grey background. See the Box on pages 48–49 of the May 2002 Inflation Report for a fuller description of the fan chart and what it represents.</a:t>
            </a:r>
          </a:p>
        </p:txBody>
      </p:sp>
      <p:sp>
        <p:nvSpPr>
          <p:cNvPr id="4" name="Slide Number Placeholder 3"/>
          <p:cNvSpPr>
            <a:spLocks noGrp="1"/>
          </p:cNvSpPr>
          <p:nvPr>
            <p:ph type="sldNum" sz="quarter" idx="5"/>
          </p:nvPr>
        </p:nvSpPr>
        <p:spPr/>
        <p:txBody>
          <a:bodyPr/>
          <a:lstStyle/>
          <a:p>
            <a:fld id="{2F5E53B0-EFB7-4B0E-B012-E676534541B5}" type="slidenum">
              <a:rPr lang="en-GB" smtClean="0"/>
              <a:t>7</a:t>
            </a:fld>
            <a:endParaRPr lang="en-GB"/>
          </a:p>
        </p:txBody>
      </p:sp>
    </p:spTree>
    <p:extLst>
      <p:ext uri="{BB962C8B-B14F-4D97-AF65-F5344CB8AC3E}">
        <p14:creationId xmlns:p14="http://schemas.microsoft.com/office/powerpoint/2010/main" val="20934489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5000"/>
              </a:lnSpc>
              <a:spcBef>
                <a:spcPts val="0"/>
              </a:spcBef>
              <a:spcAft>
                <a:spcPts val="1000"/>
              </a:spcAft>
              <a:buClrTx/>
              <a:buSzTx/>
              <a:buFontTx/>
              <a:buNone/>
              <a:tabLst/>
              <a:defRPr/>
            </a:pPr>
            <a:r>
              <a:rPr lang="en-GB" sz="1800" dirty="0">
                <a:effectLst/>
                <a:latin typeface="Calibri" panose="020F0502020204030204" pitchFamily="34" charset="0"/>
                <a:ea typeface="Calibri" panose="020F0502020204030204" pitchFamily="34" charset="0"/>
                <a:cs typeface="Times New Roman" panose="02020603050405020304" pitchFamily="18" charset="0"/>
              </a:rPr>
              <a:t>(a) Four-quarter inflation rate.</a:t>
            </a:r>
          </a:p>
        </p:txBody>
      </p:sp>
      <p:sp>
        <p:nvSpPr>
          <p:cNvPr id="4" name="Slide Number Placeholder 3"/>
          <p:cNvSpPr>
            <a:spLocks noGrp="1"/>
          </p:cNvSpPr>
          <p:nvPr>
            <p:ph type="sldNum" sz="quarter" idx="5"/>
          </p:nvPr>
        </p:nvSpPr>
        <p:spPr/>
        <p:txBody>
          <a:bodyPr/>
          <a:lstStyle/>
          <a:p>
            <a:fld id="{2F5E53B0-EFB7-4B0E-B012-E676534541B5}" type="slidenum">
              <a:rPr lang="en-GB" smtClean="0"/>
              <a:t>8</a:t>
            </a:fld>
            <a:endParaRPr lang="en-GB"/>
          </a:p>
        </p:txBody>
      </p:sp>
    </p:spTree>
    <p:extLst>
      <p:ext uri="{BB962C8B-B14F-4D97-AF65-F5344CB8AC3E}">
        <p14:creationId xmlns:p14="http://schemas.microsoft.com/office/powerpoint/2010/main" val="40279622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Sources: Bank of England, Bloomberg Finance L.P., Department for Energy Security and Net Zero, Eurostat, IMF World Economic Outlook (WEO), National Bureau of Statistics of China, ONS, US Bureau of Economic Analysis and Bank calculations.</a:t>
            </a:r>
          </a:p>
          <a:p>
            <a:pPr>
              <a:lnSpc>
                <a:spcPct val="115000"/>
              </a:lnSpc>
              <a:spcAft>
                <a:spcPts val="1000"/>
              </a:spcAft>
            </a:pP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(a) The profiles in this table should be viewed as broadly consistent with the MPC’s projections for GDP growth, CPI inflation and unemployment (as presented in the fan charts).</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(b) Figures show annual average growth rates unless otherwise stated. Figures in parentheses show the corresponding projections in the February 2024 Monetary Policy Report. Calculations for back data based on ONS data are shown using ONS series identifiers.</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(c) Chained-volume measure. Constructed using real GDP growth rates of 188 countries weighted according to their shares in UK exports.</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(d) Chained-volume measure. Constructed using real GDP growth rates of 189 countries weighted according to their shares in world GDP using the IMF’s purchasing power parity (PPP) weights.</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(e) Chained-volume measure. The forecast was finalised before the release of the preliminary flash estimate of euro-area GDP for Q1, so that has not been incorporated.</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(f) Chained-volume measure. The forecast was finalised before the release of the advance estimate of US GDP for Q1, so that has not been incorporated.</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(g) Chained-volume measure. Constructed using real GDP growth rates of 155 emerging market economies, weighted according to their relative shares in world GDP using the IMF’s PPP weights.</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(h) Chained-volume measure.</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a:t>
            </a:r>
            <a:r>
              <a:rPr lang="en-GB" sz="1800" dirty="0" err="1">
                <a:effectLst/>
                <a:latin typeface="Calibri" panose="020F0502020204030204" pitchFamily="34" charset="0"/>
                <a:ea typeface="Calibri" panose="020F0502020204030204" pitchFamily="34" charset="0"/>
                <a:cs typeface="Times New Roman" panose="02020603050405020304" pitchFamily="18" charset="0"/>
              </a:rPr>
              <a:t>i</a:t>
            </a:r>
            <a:r>
              <a:rPr lang="en-GB" sz="1800" dirty="0">
                <a:effectLst/>
                <a:latin typeface="Calibri" panose="020F0502020204030204" pitchFamily="34" charset="0"/>
                <a:ea typeface="Calibri" panose="020F0502020204030204" pitchFamily="34" charset="0"/>
                <a:cs typeface="Times New Roman" panose="02020603050405020304" pitchFamily="18" charset="0"/>
              </a:rPr>
              <a:t>) Excludes the </a:t>
            </a:r>
            <a:r>
              <a:rPr lang="en-GB" sz="1800" dirty="0" err="1">
                <a:effectLst/>
                <a:latin typeface="Calibri" panose="020F0502020204030204" pitchFamily="34" charset="0"/>
                <a:ea typeface="Calibri" panose="020F0502020204030204" pitchFamily="34" charset="0"/>
                <a:cs typeface="Times New Roman" panose="02020603050405020304" pitchFamily="18" charset="0"/>
              </a:rPr>
              <a:t>backcast</a:t>
            </a:r>
            <a:r>
              <a:rPr lang="en-GB" sz="1800" dirty="0">
                <a:effectLst/>
                <a:latin typeface="Calibri" panose="020F0502020204030204" pitchFamily="34" charset="0"/>
                <a:ea typeface="Calibri" panose="020F0502020204030204" pitchFamily="34" charset="0"/>
                <a:cs typeface="Times New Roman" panose="02020603050405020304" pitchFamily="18" charset="0"/>
              </a:rPr>
              <a:t> for GDP.</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(j) Chained-volume measure. Includes non-profit institutions serving households. Based on ABJR+HAYO.</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(k) Chained-volume measure. Based on GAN8.</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(l) Chained-volume measure. Whole-economy measure. Includes new dwellings, improvements and spending on services associated with the sale and purchase of property. Based on DFEG+L635+L637.</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(m) Chained-volume measure. The historical data exclude the impact of missing trader intra‑community (MTIC) fraud. Since 1998 based on IKBK-OFNN/(BOKH/BQKO). Prior to 1998 based on IKBK.</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(n) Chained-volume measure. The historical data exclude the impact of MTIC fraud. Since 1998 based on IKBL-OFNN/(BOKH/BQKO). Prior to 1998 based on IKBL.</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(o) Chained-volume measure. Exports less imports.</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(p) Wages and salaries plus mixed income and general government benefits less income taxes and employees’ National Insurance contributions, deflated by the consumer expenditure deflator. Based on [ROYJ+ROYH-(RPHS+AIIV-CUCT)+GZVX]/[(ABJQ+HAYE)/(ABJR+HAYO)]. The </a:t>
            </a:r>
            <a:r>
              <a:rPr lang="en-GB" sz="1800" dirty="0" err="1">
                <a:effectLst/>
                <a:latin typeface="Calibri" panose="020F0502020204030204" pitchFamily="34" charset="0"/>
                <a:ea typeface="Calibri" panose="020F0502020204030204" pitchFamily="34" charset="0"/>
                <a:cs typeface="Times New Roman" panose="02020603050405020304" pitchFamily="18" charset="0"/>
              </a:rPr>
              <a:t>backdata</a:t>
            </a:r>
            <a:r>
              <a:rPr lang="en-GB" sz="1800" dirty="0">
                <a:effectLst/>
                <a:latin typeface="Calibri" panose="020F0502020204030204" pitchFamily="34" charset="0"/>
                <a:ea typeface="Calibri" panose="020F0502020204030204" pitchFamily="34" charset="0"/>
                <a:cs typeface="Times New Roman" panose="02020603050405020304" pitchFamily="18" charset="0"/>
              </a:rPr>
              <a:t> for this series are available at Monetary Policy Report – Download chart slides and data – May 2024.</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(q) Total available household resources, deflated by the consumer expenditure deflator. Based on [RPQK/((ABJQ+HAYE)/(ABJR+HAYO))].</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(r) Annual average. Percentage of total available household resources. Based on NRJS.</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(s) Level in Q4. Percentage point spread over reference rates. Based on a weighted average of household and corporate loan and deposit spreads over appropriate risk-free rates. Indexed to equal zero in 2007 Q3.</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(t) Annual average. Per cent of potential GDP. A negative figure implies output is below potential and a positive figure that it is above.</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(u) GDP per hour worked. Hours worked based on YBUS.</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(v) Four-quarter growth in the ILO definition of employment in Q4 (MGRZ). Although LFS employment data have recently been re-instated by the ONS, they are badged as official statistics in development and the LFS continues to suffer from very low response rates, which can introduce volatility and potentially non-response bias (Box D).</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(w) Level in Q4. Average weekly hours worked, in main job and second job. Based on YBUS/MGRZ.</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(x) ILO definition of unemployment rate in Q4 (MGSX). Although LFS unemployment data have recently been re-instated by the ONS, they are badged as official statistics in development and the LFS continues to suffer from very low response rates, which can introduce volatility and potentially non-response bias (Box D).</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(y) ILO definition of labour force participation in Q4 as a percentage of the 16+ population (MGWG). Although LFS participation data have recently been re-instated by the ONS, they are badged as official statistics in development and the LFS continues to suffer from very low response rates, which can introduce volatility and potentially non-response bias (Box D). </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(z) Four-quarter inflation rate in Q4.</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(aa) Four-quarter inflation rate in Q4 excluding fuel and the impact of MTIC fraud.</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(ab) Contribution of fuels and lubricants and gas and electricity prices to four-quarter CPI inflation in Q4.</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(ac) Four-quarter growth in whole‑economy total pay in Q4. Growth rate since 2001 based on KAB9. Prior to 2001, growth rates are based on historical estimates of AWE, with ONS series identifier MD9M.</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(ad) Four-quarter growth in unit labour costs in Q4. Whole‑economy total labour costs divided by GDP at constant prices. Total labour costs comprise compensation of employees and the labour share multiplied by mixed income.</a:t>
            </a:r>
          </a:p>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(ae) Four-quarter growth in private sector regular pay-based unit wage costs in Q4. Private sector wage costs divided by private sector output at constant prices. </a:t>
            </a:r>
            <a:r>
              <a:rPr lang="en-GB" sz="1800">
                <a:effectLst/>
                <a:latin typeface="Calibri" panose="020F0502020204030204" pitchFamily="34" charset="0"/>
                <a:ea typeface="Calibri" panose="020F0502020204030204" pitchFamily="34" charset="0"/>
                <a:cs typeface="Times New Roman" panose="02020603050405020304" pitchFamily="18" charset="0"/>
              </a:rPr>
              <a:t>Private sector wage costs are average weekly earnings (excluding bonuses) multiplied by private sector employment.</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2F5E53B0-EFB7-4B0E-B012-E676534541B5}" type="slidenum">
              <a:rPr lang="en-GB" smtClean="0"/>
              <a:t>9</a:t>
            </a:fld>
            <a:endParaRPr lang="en-GB"/>
          </a:p>
        </p:txBody>
      </p:sp>
    </p:spTree>
    <p:extLst>
      <p:ext uri="{BB962C8B-B14F-4D97-AF65-F5344CB8AC3E}">
        <p14:creationId xmlns:p14="http://schemas.microsoft.com/office/powerpoint/2010/main" val="350780773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3_Dark Blue Cover">
    <p:bg>
      <p:bgPr>
        <a:solidFill>
          <a:srgbClr val="12273F"/>
        </a:solidFill>
        <a:effectLst/>
      </p:bgPr>
    </p:bg>
    <p:spTree>
      <p:nvGrpSpPr>
        <p:cNvPr id="1" name=""/>
        <p:cNvGrpSpPr/>
        <p:nvPr/>
      </p:nvGrpSpPr>
      <p:grpSpPr>
        <a:xfrm>
          <a:off x="0" y="0"/>
          <a:ext cx="0" cy="0"/>
          <a:chOff x="0" y="0"/>
          <a:chExt cx="0" cy="0"/>
        </a:xfrm>
      </p:grpSpPr>
      <p:pic>
        <p:nvPicPr>
          <p:cNvPr id="3" name="Picture 2"/>
          <p:cNvPicPr>
            <a:picLocks/>
          </p:cNvPicPr>
          <p:nvPr userDrawn="1"/>
        </p:nvPicPr>
        <p:blipFill rotWithShape="1">
          <a:blip r:embed="rId2" cstate="print">
            <a:extLst>
              <a:ext uri="{28A0092B-C50C-407E-A947-70E740481C1C}">
                <a14:useLocalDpi xmlns:a14="http://schemas.microsoft.com/office/drawing/2010/main" val="0"/>
              </a:ext>
            </a:extLst>
          </a:blip>
          <a:srcRect l="46657" r="9040"/>
          <a:stretch/>
        </p:blipFill>
        <p:spPr>
          <a:xfrm>
            <a:off x="7623174" y="0"/>
            <a:ext cx="4559808" cy="6861600"/>
          </a:xfrm>
          <a:prstGeom prst="rect">
            <a:avLst/>
          </a:prstGeom>
        </p:spPr>
      </p:pic>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2473309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2407114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68000" y="1752600"/>
            <a:ext cx="11277600" cy="4629150"/>
          </a:xfrm>
          <a:prstGeom prst="rect">
            <a:avLst/>
          </a:prstGeom>
        </p:spPr>
        <p:txBody>
          <a:bodyPr/>
          <a:lstStyle>
            <a:lvl1pPr>
              <a:defRPr sz="20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4155041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62461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rgbClr val="3CD7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solidFill>
                <a:latin typeface="Century Gothic" panose="020B0502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userDrawn="1">
            <p:ph type="dt" sz="half" idx="10"/>
          </p:nvPr>
        </p:nvSpPr>
        <p:spPr/>
        <p:txBody>
          <a:bodyPr/>
          <a:lstStyle/>
          <a:p>
            <a:endParaRPr lang="en-GB"/>
          </a:p>
        </p:txBody>
      </p:sp>
      <p:sp>
        <p:nvSpPr>
          <p:cNvPr id="5" name="Footer Placeholder 4"/>
          <p:cNvSpPr>
            <a:spLocks noGrp="1"/>
          </p:cNvSpPr>
          <p:nvPr userDrawn="1">
            <p:ph type="ftr" sz="quarter" idx="11"/>
          </p:nvPr>
        </p:nvSpPr>
        <p:spPr/>
        <p:txBody>
          <a:bodyPr/>
          <a:lstStyle/>
          <a:p>
            <a:r>
              <a:rPr lang="en-GB"/>
              <a:t>Insert document classification (edit via 'Header &amp; Footer')</a:t>
            </a:r>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3471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rgbClr val="12273F"/>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6093" b="9264"/>
          <a:stretch/>
        </p:blipFill>
        <p:spPr>
          <a:xfrm>
            <a:off x="0" y="-27214"/>
            <a:ext cx="12192000" cy="6879771"/>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127500" y="1441671"/>
            <a:ext cx="3942000" cy="3942000"/>
          </a:xfrm>
          <a:prstGeom prst="rect">
            <a:avLst/>
          </a:prstGeom>
        </p:spPr>
      </p:pic>
    </p:spTree>
    <p:extLst>
      <p:ext uri="{BB962C8B-B14F-4D97-AF65-F5344CB8AC3E}">
        <p14:creationId xmlns:p14="http://schemas.microsoft.com/office/powerpoint/2010/main" val="91004057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80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endParaRPr lang="en-GB" dirty="0"/>
          </a:p>
        </p:txBody>
      </p:sp>
      <p:sp>
        <p:nvSpPr>
          <p:cNvPr id="5" name="Footer Placeholder 4"/>
          <p:cNvSpPr>
            <a:spLocks noGrp="1"/>
          </p:cNvSpPr>
          <p:nvPr>
            <p:ph type="ftr" sz="quarter" idx="3"/>
          </p:nvPr>
        </p:nvSpPr>
        <p:spPr>
          <a:xfrm>
            <a:off x="3051175" y="6383971"/>
            <a:ext cx="60960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r>
              <a:rPr lang="en-GB" dirty="0"/>
              <a:t>Insert document classification (edit via 'Header &amp; Footer')</a:t>
            </a:r>
          </a:p>
        </p:txBody>
      </p:sp>
      <p:sp>
        <p:nvSpPr>
          <p:cNvPr id="6" name="Slide Number Placeholder 5"/>
          <p:cNvSpPr>
            <a:spLocks noGrp="1"/>
          </p:cNvSpPr>
          <p:nvPr>
            <p:ph type="sldNum" sz="quarter" idx="4"/>
          </p:nvPr>
        </p:nvSpPr>
        <p:spPr>
          <a:xfrm>
            <a:off x="10668000" y="6383971"/>
            <a:ext cx="1060450" cy="369570"/>
          </a:xfrm>
          <a:prstGeom prst="rect">
            <a:avLst/>
          </a:prstGeom>
        </p:spPr>
        <p:txBody>
          <a:bodyPr vert="horz" lIns="91440" tIns="45720" rIns="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B0B34E4B-25F1-4D72-B319-B9B5A0ABC919}" type="slidenum">
              <a:rPr lang="en-GB" smtClean="0"/>
              <a:pPr/>
              <a:t>‹#›</a:t>
            </a:fld>
            <a:endParaRPr lang="en-GB" dirty="0"/>
          </a:p>
        </p:txBody>
      </p:sp>
      <p:sp>
        <p:nvSpPr>
          <p:cNvPr id="40" name="Rectangle 39"/>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p:cNvSpPr>
            <a:spLocks noGrp="1"/>
          </p:cNvSpPr>
          <p:nvPr>
            <p:ph type="body" idx="1"/>
          </p:nvPr>
        </p:nvSpPr>
        <p:spPr>
          <a:xfrm>
            <a:off x="468000" y="1752599"/>
            <a:ext cx="11277600" cy="4627085"/>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42" r:id="rId1"/>
    <p:sldLayoutId id="2147483716" r:id="rId2"/>
    <p:sldLayoutId id="2147483721" r:id="rId3"/>
    <p:sldLayoutId id="2147483747" r:id="rId4"/>
    <p:sldLayoutId id="2147483731" r:id="rId5"/>
    <p:sldLayoutId id="2147483739" r:id="rId6"/>
  </p:sldLayoutIdLst>
  <p:hf sldNum="0" hdr="0" dt="0"/>
  <p:txStyles>
    <p:titleStyle>
      <a:lvl1pPr marL="0" marR="0" indent="0" algn="l" defTabSz="914400" rtl="0" eaLnBrk="1" fontAlgn="auto" latinLnBrk="0" hangingPunct="1">
        <a:lnSpc>
          <a:spcPct val="100000"/>
        </a:lnSpc>
        <a:spcBef>
          <a:spcPts val="0"/>
        </a:spcBef>
        <a:spcAft>
          <a:spcPts val="0"/>
        </a:spcAft>
        <a:buClrTx/>
        <a:buSzTx/>
        <a:buFontTx/>
        <a:buNone/>
        <a:tabLst/>
        <a:defRPr lang="en-GB" sz="2400" b="1" kern="1200" baseline="0" noProof="0" dirty="0">
          <a:solidFill>
            <a:srgbClr val="12273F"/>
          </a:solidFill>
          <a:latin typeface="Arial" panose="020B0604020202020204" pitchFamily="34" charset="0"/>
          <a:ea typeface="+mj-ea"/>
          <a:cs typeface="Arial" panose="020B0604020202020204" pitchFamily="34" charset="0"/>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400" kern="1200" baseline="0">
          <a:solidFill>
            <a:schemeClr val="tx1"/>
          </a:solidFill>
          <a:latin typeface="Arial" panose="020B0604020202020204" pitchFamily="34" charset="0"/>
          <a:ea typeface="+mn-ea"/>
          <a:cs typeface="Arial" panose="020B0604020202020204" pitchFamily="34" charset="0"/>
        </a:defRPr>
      </a:lvl1pPr>
      <a:lvl2pPr marL="576000" indent="-288000" algn="l" defTabSz="9144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64000" indent="-288000" algn="l" defTabSz="914400" rtl="0" eaLnBrk="1" latinLnBrk="0" hangingPunct="1">
        <a:lnSpc>
          <a:spcPct val="100000"/>
        </a:lnSpc>
        <a:spcBef>
          <a:spcPts val="0"/>
        </a:spcBef>
        <a:spcAft>
          <a:spcPts val="600"/>
        </a:spcAft>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3pPr>
      <a:lvl4pPr marL="0" indent="0" algn="l" defTabSz="914400" rtl="0" eaLnBrk="1" latinLnBrk="0" hangingPunct="1">
        <a:lnSpc>
          <a:spcPct val="100000"/>
        </a:lnSpc>
        <a:spcBef>
          <a:spcPts val="0"/>
        </a:spcBef>
        <a:spcAft>
          <a:spcPts val="600"/>
        </a:spcAft>
        <a:buFontTx/>
        <a:buNone/>
        <a:defRPr sz="2400" kern="1200">
          <a:solidFill>
            <a:schemeClr val="tx1"/>
          </a:solidFill>
          <a:latin typeface="Arial" panose="020B0604020202020204" pitchFamily="34" charset="0"/>
          <a:ea typeface="+mn-ea"/>
          <a:cs typeface="Arial" panose="020B0604020202020204" pitchFamily="34" charset="0"/>
        </a:defRPr>
      </a:lvl4pPr>
      <a:lvl5pPr marL="0" indent="0" algn="l"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Arial" panose="020B0604020202020204" pitchFamily="34" charset="0"/>
          <a:ea typeface="+mn-ea"/>
          <a:cs typeface="Arial" panose="020B0604020202020204" pitchFamily="34" charset="0"/>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p:txBody>
          <a:bodyPr/>
          <a:lstStyle/>
          <a:p>
            <a:r>
              <a:rPr lang="en-GB" dirty="0"/>
              <a:t>Monetary Policy Report</a:t>
            </a:r>
            <a:br>
              <a:rPr lang="en-GB" dirty="0"/>
            </a:br>
            <a:r>
              <a:rPr lang="en-GB" dirty="0"/>
              <a:t>May 2024</a:t>
            </a:r>
          </a:p>
          <a:p>
            <a:r>
              <a:rPr lang="en-GB" dirty="0"/>
              <a:t>The economic outlook</a:t>
            </a:r>
          </a:p>
        </p:txBody>
      </p:sp>
    </p:spTree>
    <p:extLst>
      <p:ext uri="{BB962C8B-B14F-4D97-AF65-F5344CB8AC3E}">
        <p14:creationId xmlns:p14="http://schemas.microsoft.com/office/powerpoint/2010/main" val="33268867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266B098-C3D6-72F2-44AA-C3274730EE0D}"/>
              </a:ext>
            </a:extLst>
          </p:cNvPr>
          <p:cNvSpPr>
            <a:spLocks noGrp="1"/>
          </p:cNvSpPr>
          <p:nvPr>
            <p:ph type="title"/>
          </p:nvPr>
        </p:nvSpPr>
        <p:spPr/>
        <p:txBody>
          <a:bodyPr/>
          <a:lstStyle/>
          <a:p>
            <a:r>
              <a:rPr lang="en-GB" dirty="0"/>
              <a:t>Table 1.A: Forecast summary</a:t>
            </a:r>
            <a:r>
              <a:rPr lang="en-GB" baseline="30000" dirty="0"/>
              <a:t>(a)(b)</a:t>
            </a:r>
          </a:p>
        </p:txBody>
      </p:sp>
      <p:pic>
        <p:nvPicPr>
          <p:cNvPr id="3" name="Picture 2">
            <a:extLst>
              <a:ext uri="{FF2B5EF4-FFF2-40B4-BE49-F238E27FC236}">
                <a16:creationId xmlns:a16="http://schemas.microsoft.com/office/drawing/2014/main" id="{7B05BBD7-0F00-2F29-9A48-32F7FBD1D132}"/>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1752600"/>
            <a:ext cx="11219208" cy="3488506"/>
          </a:xfrm>
          <a:prstGeom prst="rect">
            <a:avLst/>
          </a:prstGeom>
        </p:spPr>
      </p:pic>
    </p:spTree>
    <p:extLst>
      <p:ext uri="{BB962C8B-B14F-4D97-AF65-F5344CB8AC3E}">
        <p14:creationId xmlns:p14="http://schemas.microsoft.com/office/powerpoint/2010/main" val="8142140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266B098-C3D6-72F2-44AA-C3274730EE0D}"/>
              </a:ext>
            </a:extLst>
          </p:cNvPr>
          <p:cNvSpPr>
            <a:spLocks noGrp="1"/>
          </p:cNvSpPr>
          <p:nvPr>
            <p:ph type="title"/>
          </p:nvPr>
        </p:nvSpPr>
        <p:spPr/>
        <p:txBody>
          <a:bodyPr/>
          <a:lstStyle/>
          <a:p>
            <a:r>
              <a:rPr lang="en-GB" dirty="0"/>
              <a:t>Chart 1.1: CPI inflation and CPI inflation excluding energy</a:t>
            </a:r>
            <a:r>
              <a:rPr lang="en-GB" baseline="30000" dirty="0"/>
              <a:t>(a)</a:t>
            </a:r>
          </a:p>
        </p:txBody>
      </p:sp>
      <p:pic>
        <p:nvPicPr>
          <p:cNvPr id="5" name="Picture 4" descr="Energy prices are currently reducing inflation, but that drag is waning, leading to a rise in inflation in the second half of 2024.">
            <a:extLst>
              <a:ext uri="{FF2B5EF4-FFF2-40B4-BE49-F238E27FC236}">
                <a16:creationId xmlns:a16="http://schemas.microsoft.com/office/drawing/2014/main" id="{F22B23A8-6BC2-8A8B-D80E-A227A2D635A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1792" y="1370014"/>
            <a:ext cx="10651868" cy="4817984"/>
          </a:xfrm>
          <a:prstGeom prst="rect">
            <a:avLst/>
          </a:prstGeom>
        </p:spPr>
      </p:pic>
    </p:spTree>
    <p:extLst>
      <p:ext uri="{BB962C8B-B14F-4D97-AF65-F5344CB8AC3E}">
        <p14:creationId xmlns:p14="http://schemas.microsoft.com/office/powerpoint/2010/main" val="27080856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266B098-C3D6-72F2-44AA-C3274730EE0D}"/>
              </a:ext>
            </a:extLst>
          </p:cNvPr>
          <p:cNvSpPr>
            <a:spLocks noGrp="1"/>
          </p:cNvSpPr>
          <p:nvPr>
            <p:ph type="title"/>
          </p:nvPr>
        </p:nvSpPr>
        <p:spPr/>
        <p:txBody>
          <a:bodyPr/>
          <a:lstStyle/>
          <a:p>
            <a:r>
              <a:rPr lang="en-GB" dirty="0"/>
              <a:t>Table 1.B: Conditioning assumptions</a:t>
            </a:r>
            <a:r>
              <a:rPr lang="en-GB" baseline="30000" dirty="0"/>
              <a:t>(a)(b)</a:t>
            </a:r>
          </a:p>
        </p:txBody>
      </p:sp>
      <p:pic>
        <p:nvPicPr>
          <p:cNvPr id="5" name="Picture 4" descr="A screenshot of a graph&#10;&#10;Description automatically generated">
            <a:extLst>
              <a:ext uri="{FF2B5EF4-FFF2-40B4-BE49-F238E27FC236}">
                <a16:creationId xmlns:a16="http://schemas.microsoft.com/office/drawing/2014/main" id="{DFF44D9D-B5EA-99B8-0BBD-E8C0CC697D3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53093" y="1370014"/>
            <a:ext cx="8380623" cy="5030787"/>
          </a:xfrm>
          <a:prstGeom prst="rect">
            <a:avLst/>
          </a:prstGeom>
        </p:spPr>
      </p:pic>
    </p:spTree>
    <p:extLst>
      <p:ext uri="{BB962C8B-B14F-4D97-AF65-F5344CB8AC3E}">
        <p14:creationId xmlns:p14="http://schemas.microsoft.com/office/powerpoint/2010/main" val="31278602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266B098-C3D6-72F2-44AA-C3274730EE0D}"/>
              </a:ext>
            </a:extLst>
          </p:cNvPr>
          <p:cNvSpPr>
            <a:spLocks noGrp="1"/>
          </p:cNvSpPr>
          <p:nvPr>
            <p:ph type="title"/>
          </p:nvPr>
        </p:nvSpPr>
        <p:spPr/>
        <p:txBody>
          <a:bodyPr/>
          <a:lstStyle/>
          <a:p>
            <a:r>
              <a:rPr lang="en-GB" dirty="0"/>
              <a:t>Chart 1.2: GDP growth projection based on market interest rate expectations, other policy measures as announced</a:t>
            </a:r>
            <a:endParaRPr lang="en-GB" baseline="30000" dirty="0"/>
          </a:p>
        </p:txBody>
      </p:sp>
      <p:pic>
        <p:nvPicPr>
          <p:cNvPr id="3" name="Picture 2" descr="Shaded fan chart for the four-quarter G D P growth projection (wide bands). There is uncertainty around the O N S data, because they may be revised over time. The distribution widens over the forecast period to reflect uncertainty around the outlook for G D P.">
            <a:extLst>
              <a:ext uri="{FF2B5EF4-FFF2-40B4-BE49-F238E27FC236}">
                <a16:creationId xmlns:a16="http://schemas.microsoft.com/office/drawing/2014/main" id="{1D726DE6-977F-2D4B-C4B0-C15A3907063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2542" y="1529264"/>
            <a:ext cx="10648515" cy="4935332"/>
          </a:xfrm>
          <a:prstGeom prst="rect">
            <a:avLst/>
          </a:prstGeom>
        </p:spPr>
      </p:pic>
    </p:spTree>
    <p:extLst>
      <p:ext uri="{BB962C8B-B14F-4D97-AF65-F5344CB8AC3E}">
        <p14:creationId xmlns:p14="http://schemas.microsoft.com/office/powerpoint/2010/main" val="1833600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266B098-C3D6-72F2-44AA-C3274730EE0D}"/>
              </a:ext>
            </a:extLst>
          </p:cNvPr>
          <p:cNvSpPr>
            <a:spLocks noGrp="1"/>
          </p:cNvSpPr>
          <p:nvPr>
            <p:ph type="title"/>
          </p:nvPr>
        </p:nvSpPr>
        <p:spPr/>
        <p:txBody>
          <a:bodyPr/>
          <a:lstStyle/>
          <a:p>
            <a:r>
              <a:rPr lang="en-GB" dirty="0"/>
              <a:t>Chart 1.3: Unemployment rate projection based on market interest rate expectations, other policy measures as announced</a:t>
            </a:r>
            <a:endParaRPr lang="en-GB" baseline="30000" dirty="0"/>
          </a:p>
        </p:txBody>
      </p:sp>
      <p:pic>
        <p:nvPicPr>
          <p:cNvPr id="7" name="Picture 6" descr="Shaded fan chart for the unemployment rate projection. The distribution widens over the forecast period.">
            <a:extLst>
              <a:ext uri="{FF2B5EF4-FFF2-40B4-BE49-F238E27FC236}">
                <a16:creationId xmlns:a16="http://schemas.microsoft.com/office/drawing/2014/main" id="{F521915F-037A-8CD2-13BA-376F7498C48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4219" y="1478880"/>
            <a:ext cx="10645162" cy="4921920"/>
          </a:xfrm>
          <a:prstGeom prst="rect">
            <a:avLst/>
          </a:prstGeom>
        </p:spPr>
      </p:pic>
    </p:spTree>
    <p:extLst>
      <p:ext uri="{BB962C8B-B14F-4D97-AF65-F5344CB8AC3E}">
        <p14:creationId xmlns:p14="http://schemas.microsoft.com/office/powerpoint/2010/main" val="31592119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266B098-C3D6-72F2-44AA-C3274730EE0D}"/>
              </a:ext>
            </a:extLst>
          </p:cNvPr>
          <p:cNvSpPr>
            <a:spLocks noGrp="1"/>
          </p:cNvSpPr>
          <p:nvPr>
            <p:ph type="title"/>
          </p:nvPr>
        </p:nvSpPr>
        <p:spPr/>
        <p:txBody>
          <a:bodyPr/>
          <a:lstStyle/>
          <a:p>
            <a:r>
              <a:rPr lang="en-GB" dirty="0"/>
              <a:t>Chart 1.4: CPI inflation projection based on market interest rate expectations, other policy measures as announced</a:t>
            </a:r>
            <a:endParaRPr lang="en-GB" baseline="30000" dirty="0"/>
          </a:p>
        </p:txBody>
      </p:sp>
      <p:pic>
        <p:nvPicPr>
          <p:cNvPr id="5" name="Picture 4" descr="Shaded fan chart for the C P I inflation projection (wide bands). The distribution widens over the forecast period to reflect uncertainty around the outlook for the modal inflation projection.">
            <a:extLst>
              <a:ext uri="{FF2B5EF4-FFF2-40B4-BE49-F238E27FC236}">
                <a16:creationId xmlns:a16="http://schemas.microsoft.com/office/drawing/2014/main" id="{C2184679-F8FB-2D35-C1CD-FE82CCA57DB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2404" y="1597855"/>
            <a:ext cx="10645162" cy="4901804"/>
          </a:xfrm>
          <a:prstGeom prst="rect">
            <a:avLst/>
          </a:prstGeom>
        </p:spPr>
      </p:pic>
    </p:spTree>
    <p:extLst>
      <p:ext uri="{BB962C8B-B14F-4D97-AF65-F5344CB8AC3E}">
        <p14:creationId xmlns:p14="http://schemas.microsoft.com/office/powerpoint/2010/main" val="6523916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266B098-C3D6-72F2-44AA-C3274730EE0D}"/>
              </a:ext>
            </a:extLst>
          </p:cNvPr>
          <p:cNvSpPr>
            <a:spLocks noGrp="1"/>
          </p:cNvSpPr>
          <p:nvPr>
            <p:ph type="title"/>
          </p:nvPr>
        </p:nvSpPr>
        <p:spPr/>
        <p:txBody>
          <a:bodyPr/>
          <a:lstStyle/>
          <a:p>
            <a:r>
              <a:rPr lang="en-GB" dirty="0"/>
              <a:t>Table 1.C: The quarterly modal projection for CPI inflation based on market rate expectations</a:t>
            </a:r>
            <a:r>
              <a:rPr lang="en-GB" baseline="30000" dirty="0"/>
              <a:t>(a)</a:t>
            </a:r>
          </a:p>
        </p:txBody>
      </p:sp>
      <p:pic>
        <p:nvPicPr>
          <p:cNvPr id="5" name="Picture 4">
            <a:extLst>
              <a:ext uri="{FF2B5EF4-FFF2-40B4-BE49-F238E27FC236}">
                <a16:creationId xmlns:a16="http://schemas.microsoft.com/office/drawing/2014/main" id="{11023D1E-C23E-B552-B527-08255465EAB3}"/>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9234" y="1803769"/>
            <a:ext cx="11225566" cy="3682631"/>
          </a:xfrm>
          <a:prstGeom prst="rect">
            <a:avLst/>
          </a:prstGeom>
        </p:spPr>
      </p:pic>
    </p:spTree>
    <p:extLst>
      <p:ext uri="{BB962C8B-B14F-4D97-AF65-F5344CB8AC3E}">
        <p14:creationId xmlns:p14="http://schemas.microsoft.com/office/powerpoint/2010/main" val="39711395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266B098-C3D6-72F2-44AA-C3274730EE0D}"/>
              </a:ext>
            </a:extLst>
          </p:cNvPr>
          <p:cNvSpPr>
            <a:spLocks noGrp="1"/>
          </p:cNvSpPr>
          <p:nvPr>
            <p:ph type="title"/>
          </p:nvPr>
        </p:nvSpPr>
        <p:spPr>
          <a:xfrm>
            <a:off x="467999" y="457200"/>
            <a:ext cx="11435825" cy="912814"/>
          </a:xfrm>
        </p:spPr>
        <p:txBody>
          <a:bodyPr/>
          <a:lstStyle/>
          <a:p>
            <a:r>
              <a:rPr lang="en-GB" dirty="0"/>
              <a:t>Table 1.D: Indicative projections consistent with the MPC's </a:t>
            </a:r>
            <a:r>
              <a:rPr lang="en-GB"/>
              <a:t>modal forecast</a:t>
            </a:r>
            <a:r>
              <a:rPr lang="en-GB" baseline="30000"/>
              <a:t>(a)(</a:t>
            </a:r>
            <a:r>
              <a:rPr lang="en-GB" baseline="30000" dirty="0"/>
              <a:t>b)</a:t>
            </a:r>
          </a:p>
        </p:txBody>
      </p:sp>
      <p:pic>
        <p:nvPicPr>
          <p:cNvPr id="11" name="Picture 10">
            <a:extLst>
              <a:ext uri="{FF2B5EF4-FFF2-40B4-BE49-F238E27FC236}">
                <a16:creationId xmlns:a16="http://schemas.microsoft.com/office/drawing/2014/main" id="{0D6D149D-18B2-F842-E003-860DBAE78921}"/>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7999" y="1361288"/>
            <a:ext cx="3545313" cy="3791885"/>
          </a:xfrm>
          <a:prstGeom prst="rect">
            <a:avLst/>
          </a:prstGeom>
        </p:spPr>
      </p:pic>
      <p:pic>
        <p:nvPicPr>
          <p:cNvPr id="16" name="Picture 15">
            <a:extLst>
              <a:ext uri="{FF2B5EF4-FFF2-40B4-BE49-F238E27FC236}">
                <a16:creationId xmlns:a16="http://schemas.microsoft.com/office/drawing/2014/main" id="{FC12263F-00D1-B4F9-B8E1-5B85B184F22E}"/>
              </a:ext>
              <a:ext uri="{C183D7F6-B498-43B3-948B-1728B52AA6E4}">
                <adec:decorative xmlns:adec="http://schemas.microsoft.com/office/drawing/2017/decorative" val="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183040" y="1645967"/>
            <a:ext cx="3608197" cy="3566065"/>
          </a:xfrm>
          <a:prstGeom prst="rect">
            <a:avLst/>
          </a:prstGeom>
        </p:spPr>
      </p:pic>
      <p:pic>
        <p:nvPicPr>
          <p:cNvPr id="18" name="Picture 17">
            <a:extLst>
              <a:ext uri="{FF2B5EF4-FFF2-40B4-BE49-F238E27FC236}">
                <a16:creationId xmlns:a16="http://schemas.microsoft.com/office/drawing/2014/main" id="{71E5D9F9-DDD6-2FB3-D5B5-71E989E5D725}"/>
              </a:ext>
              <a:ext uri="{C183D7F6-B498-43B3-948B-1728B52AA6E4}">
                <adec:decorative xmlns:adec="http://schemas.microsoft.com/office/drawing/2017/decorative" val="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960965" y="1645967"/>
            <a:ext cx="3596399" cy="2826224"/>
          </a:xfrm>
          <a:prstGeom prst="rect">
            <a:avLst/>
          </a:prstGeom>
        </p:spPr>
      </p:pic>
    </p:spTree>
    <p:extLst>
      <p:ext uri="{BB962C8B-B14F-4D97-AF65-F5344CB8AC3E}">
        <p14:creationId xmlns:p14="http://schemas.microsoft.com/office/powerpoint/2010/main" val="717265254"/>
      </p:ext>
    </p:extLst>
  </p:cSld>
  <p:clrMapOvr>
    <a:masterClrMapping/>
  </p:clrMapOvr>
</p:sld>
</file>

<file path=ppt/theme/theme1.xml><?xml version="1.0" encoding="utf-8"?>
<a:theme xmlns:a="http://schemas.openxmlformats.org/drawingml/2006/main" name="Bank LINKS Template">
  <a:themeElements>
    <a:clrScheme name="Custom 36">
      <a:dk1>
        <a:srgbClr val="000000"/>
      </a:dk1>
      <a:lt1>
        <a:srgbClr val="FFFFFF"/>
      </a:lt1>
      <a:dk2>
        <a:srgbClr val="12273F"/>
      </a:dk2>
      <a:lt2>
        <a:srgbClr val="C4C9CF"/>
      </a:lt2>
      <a:accent1>
        <a:srgbClr val="3CD7D9"/>
      </a:accent1>
      <a:accent2>
        <a:srgbClr val="FF7300"/>
      </a:accent2>
      <a:accent3>
        <a:srgbClr val="9E71FE"/>
      </a:accent3>
      <a:accent4>
        <a:srgbClr val="D4AF37"/>
      </a:accent4>
      <a:accent5>
        <a:srgbClr val="A5D700"/>
      </a:accent5>
      <a:accent6>
        <a:srgbClr val="FF50C8"/>
      </a:accent6>
      <a:hlink>
        <a:srgbClr val="12273F"/>
      </a:hlink>
      <a:folHlink>
        <a:srgbClr val="12273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OE-Official Template A.pptx" id="{6C723B9E-9DD5-46FA-B786-10E886AA26E0}" vid="{1198EFE4-F1FD-4746-924A-D88A0C6C7D7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BOE-Official Template A</Template>
  <TotalTime>2562</TotalTime>
  <Words>2334</Words>
  <Application>Microsoft Office PowerPoint</Application>
  <PresentationFormat>Widescreen</PresentationFormat>
  <Paragraphs>73</Paragraphs>
  <Slides>9</Slides>
  <Notes>9</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9</vt:i4>
      </vt:variant>
    </vt:vector>
  </HeadingPairs>
  <TitlesOfParts>
    <vt:vector size="13" baseType="lpstr">
      <vt:lpstr>Arial</vt:lpstr>
      <vt:lpstr>Calibri</vt:lpstr>
      <vt:lpstr>Century Gothic</vt:lpstr>
      <vt:lpstr>Bank LINKS Template</vt:lpstr>
      <vt:lpstr>PowerPoint Presentation</vt:lpstr>
      <vt:lpstr>Table 1.A: Forecast summary(a)(b)</vt:lpstr>
      <vt:lpstr>Chart 1.1: CPI inflation and CPI inflation excluding energy(a)</vt:lpstr>
      <vt:lpstr>Table 1.B: Conditioning assumptions(a)(b)</vt:lpstr>
      <vt:lpstr>Chart 1.2: GDP growth projection based on market interest rate expectations, other policy measures as announced</vt:lpstr>
      <vt:lpstr>Chart 1.3: Unemployment rate projection based on market interest rate expectations, other policy measures as announced</vt:lpstr>
      <vt:lpstr>Chart 1.4: CPI inflation projection based on market interest rate expectations, other policy measures as announced</vt:lpstr>
      <vt:lpstr>Table 1.C: The quarterly modal projection for CPI inflation based on market rate expectations(a)</vt:lpstr>
      <vt:lpstr>Table 1.D: Indicative projections consistent with the MPC's modal forecast(a)(b)</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Monetary Policy Report May 2024</dc:title>
  <dc:subject>1: The economic outlook</dc:subject>
  <dc:creator>Bank of England</dc:creator>
  <cp:lastModifiedBy>Venning, Kaya</cp:lastModifiedBy>
  <cp:revision>170</cp:revision>
  <dcterms:created xsi:type="dcterms:W3CDTF">2022-03-15T15:50:20Z</dcterms:created>
  <dcterms:modified xsi:type="dcterms:W3CDTF">2024-05-09T09:33:32Z</dcterms:modified>
</cp:coreProperties>
</file>