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0"/>
  </p:notesMasterIdLst>
  <p:sldIdLst>
    <p:sldId id="415" r:id="rId2"/>
    <p:sldId id="509" r:id="rId3"/>
    <p:sldId id="539" r:id="rId4"/>
    <p:sldId id="540" r:id="rId5"/>
    <p:sldId id="541" r:id="rId6"/>
    <p:sldId id="542" r:id="rId7"/>
    <p:sldId id="543" r:id="rId8"/>
    <p:sldId id="544" r:id="rId9"/>
    <p:sldId id="545" r:id="rId10"/>
    <p:sldId id="546" r:id="rId11"/>
    <p:sldId id="547" r:id="rId12"/>
    <p:sldId id="548" r:id="rId13"/>
    <p:sldId id="549" r:id="rId14"/>
    <p:sldId id="550" r:id="rId15"/>
    <p:sldId id="551" r:id="rId16"/>
    <p:sldId id="552" r:id="rId17"/>
    <p:sldId id="553" r:id="rId18"/>
    <p:sldId id="554" r:id="rId19"/>
    <p:sldId id="535" r:id="rId20"/>
    <p:sldId id="555" r:id="rId21"/>
    <p:sldId id="558" r:id="rId22"/>
    <p:sldId id="556" r:id="rId23"/>
    <p:sldId id="536" r:id="rId24"/>
    <p:sldId id="557" r:id="rId25"/>
    <p:sldId id="559" r:id="rId26"/>
    <p:sldId id="537" r:id="rId27"/>
    <p:sldId id="560" r:id="rId28"/>
    <p:sldId id="561"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6" autoAdjust="0"/>
    <p:restoredTop sz="72909" autoAdjust="0"/>
  </p:normalViewPr>
  <p:slideViewPr>
    <p:cSldViewPr snapToGrid="0" showGuides="1">
      <p:cViewPr varScale="1">
        <p:scale>
          <a:sx n="79" d="100"/>
          <a:sy n="79" d="100"/>
        </p:scale>
        <p:origin x="1806" y="96"/>
      </p:cViewPr>
      <p:guideLst/>
    </p:cSldViewPr>
  </p:slideViewPr>
  <p:notesTextViewPr>
    <p:cViewPr>
      <p:scale>
        <a:sx n="100" d="100"/>
        <a:sy n="100"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08/05/2024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Diamonds show quarterly headline GDP growth. Figures for 2024 Q1 and Q2 are Bank staff projections.</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228432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See footnote (p) of Table 1.D for a definition of real post-tax labour income. Data to 2023 Q4. The orange line represents Bank staff’s projection for calendar year average growth in 2024.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(b) Saving as a percentage of household and non-profit institutions serving households (NPISH) post-tax income. The adjusted saving ratio excludes the adjustment for the change in pension entitlements from income. The final data points shown are for 2023 Q4.</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1411215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GfK, Refinitiv Eikon from LSEG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GfK Consumer Confidence Index is based on the net balances of respondents reporting how their personal financial situation and the general economic situation have improved over the past 12 months or how their situations are expected to change in the next 12 months. The aqua line shows one of the five sub-indices that make up the overall measure. Averages calculated over 1996 to 2023. Data are not seasonally adjusted. The final data points refer to April 2024.</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32628610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Nationwide, ONS, Refinitiv Eikon from LSEG, Rightmove.co.uk, S&amp;P Global/Halifax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latest data point for the ONS House Price Index is February 2024. Halifax and Nationwide data to March 2024 and Rightmove data to April 2024 are advanced to reflect the respective timing of each data source in the house-buying process. The Nationwide and Halifax figures for April were released after the data cut-off.</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1451749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data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final data points for the previous LFS data, experimental LFS data and latest LFS data are the three months to July 2023, three months to November 2023 and three months to February 2024, respectively.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(b) Although LFS data have recently been reinstated by the ONS, they are badged as official statistics in development and the LFS continues to suffer from very low response rates, which can introduce volatility and potentially non-response bias (Box D).</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4381694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Agents, HMRC, KPMG/REC/S&amp;P Global UK Report on Jobs, Lloyds Business Barometer, ONS, S&amp;P Global/CIPS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left panel shows the quarterly change in employment for people aged 16+ from LFS data. The right panel contains the cumulative growth in total employment since 2019 Q4 derived from the respective data sets. Although LFS employment data have recently been reinstated by the ONS, they are badged as official statistics in development and the LFS continues to suffer from very low response rates, which can introduce volatility and potentially non-response bias (Box D). Latest data points shown are for 2023 Q4.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(b) Bank staff’s indicator-based model of near-term employment growth uses mixed-data sampling (MIDAS) techniques (Daniell and Moreira (2023)). A range of indicators inform the model, including series from the Bank of England Agents, Lloyds Business Barometer, HMRC/ONS PAYE payrolls, S&amp;P Global/CIPS purchasing managers’ index and the KPMG/REC UK Report on Jobs. Indicators are weighted together according to their relative forecast performance in the recent past. Diamonds represent projections for 2024 Q1 and Q2.</a:t>
            </a:r>
          </a:p>
        </p:txBody>
      </p:sp>
      <p:sp>
        <p:nvSpPr>
          <p:cNvPr id="4" name="Slide Number Placeholder 3"/>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20220339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KPMG/REC, ONS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final data point shown for the unemployment rate is for the three months to February 2024. The final data point for the KPMG/REC series is for March, which is then advanced six months. </a:t>
            </a:r>
            <a:r>
              <a:rPr lang="en-GB" sz="1800" dirty="0">
                <a:effectLst/>
                <a:latin typeface="Arial" panose="020B0604020202020204" pitchFamily="34" charset="0"/>
                <a:ea typeface="Calibri" panose="020F0502020204030204" pitchFamily="34" charset="0"/>
                <a:cs typeface="Calibri" panose="020F0502020204030204" pitchFamily="34" charset="0"/>
              </a:rPr>
              <a:t>The comparable figure for April was released after the data cut-off. </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The KPMG/REC measure has been mean and variance adjusted to match the 12-month change in the unemployment rate over the period since 2000.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(b) Although LFS unemployment data have recently been reinstated by the ONS, they are badged as official statistics in development and the LFS continues to suffer from very low response rates, which can introduce volatility and potentially non-response bias (Box D).</a:t>
            </a:r>
          </a:p>
        </p:txBody>
      </p:sp>
      <p:sp>
        <p:nvSpPr>
          <p:cNvPr id="4" name="Slide Number Placeholder 3"/>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1982754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Bloomberg Finance L.P., Department for Energy Security and Net Zero, ONS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Figures in parentheses are CPI basket weights in 2024. Data to March 2024. Component-level Bank staff projections from April 2024 to September 2024. Diamond indicates projection for headline inflation in 2024 Q4. The food component is defined as food and non-alcoholic beverages (FNAB). Fuels and lubricants estimates use Department for Energy Security and Net Zero petrol price data for April 2024 and are then based on the sterling oil futures curve.</a:t>
            </a: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781601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Citigroup, DMP Survey, YouGov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Short-term inflation expectations are shown in solid lines, medium-term expectations in dashed lines. Household expectations are taken from the YouGov/Citigroup survey for the next 12 months (short term) and five to 10 years ahead (medium term). Businesses’ expectations are three-month averages from the DMP Survey. Short-term expectations show firms’ own-price growth expectations for one year ahead, while medium-term expectations are firms’ CPI inflation expectations three years ahead. Short-term financial market expectations are median one year ahead CPI expectations from the Bank’s Market Participants Survey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MaPS</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Medium-term financial market expectations are five year ahead CPI inflation expectations from the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MaPS</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The latest data are for April 2024 (DMP and YouGov/Citigroup survey) and May 2024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MaPS</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4" name="Slide Number Placeholder 3"/>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1185044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1589330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lighter diamonds show Bank staff’s projections at the time of the February 2024 Monetary Policy Report. The darker diamonds show Bank staff’s current projections. Projections for GDP growth and the unemployment rate are quarterly and show 2024 Q1 and Q2 (February projections show 2023 Q4 to 2024 Q2). Projections for CPI inflation are monthly and show April to June 2024 (February projections show January to June 2024). The GDP growth and unemployment rate projections for 2024 Q1 are based on official data to February, while the CPI inflation figure is an outturn. Although LFS unemployment data have recently been re-instated by the ONS, they are badged as official statistics in development and the LFS continues to suffer from very low response rates, which can introduce volatility and potentially non-response bias (Box D).</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0055629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Sources: A millennium of macroeconomic data, ONS and Bank calculations.  </a:t>
            </a:r>
            <a:br>
              <a:rPr lang="en-GB" sz="12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200" kern="100" dirty="0">
                <a:effectLst/>
                <a:latin typeface="Calibri" panose="020F0502020204030204" pitchFamily="34" charset="0"/>
                <a:ea typeface="Calibri" panose="020F0502020204030204" pitchFamily="34" charset="0"/>
                <a:cs typeface="Times New Roman" panose="02020603050405020304" pitchFamily="18" charset="0"/>
              </a:rPr>
            </a:b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 Broad money captures M4 excluding the deposits of intermediate other financial corporations. For more information on these data, see Further details about M4 excluding intermediate other financial corporations (OFCs) data. Prior to 1998 the data uses the growth rate of M4 using the historical data in Thomas and </a:t>
            </a:r>
            <a:r>
              <a:rPr lang="en-GB" sz="1200" kern="100" dirty="0" err="1">
                <a:effectLst/>
                <a:latin typeface="Calibri" panose="020F0502020204030204" pitchFamily="34" charset="0"/>
                <a:ea typeface="Calibri" panose="020F0502020204030204" pitchFamily="34" charset="0"/>
                <a:cs typeface="Times New Roman" panose="02020603050405020304" pitchFamily="18" charset="0"/>
              </a:rPr>
              <a:t>Dimsdale</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 (2017) and break-adjusts for the exclusion of southern Irish banks in 1922. Charts use the band-pass filtering technique of </a:t>
            </a:r>
            <a:r>
              <a:rPr lang="en-GB" sz="1200" kern="100" dirty="0" err="1">
                <a:effectLst/>
                <a:latin typeface="Calibri" panose="020F0502020204030204" pitchFamily="34" charset="0"/>
                <a:ea typeface="Calibri" panose="020F0502020204030204" pitchFamily="34" charset="0"/>
                <a:cs typeface="Times New Roman" panose="02020603050405020304" pitchFamily="18" charset="0"/>
              </a:rPr>
              <a:t>Christiano</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 and Fitzgerald (2003) and adopted by Benati (2009) to extract the cyclical time series components for inflation and broad money growth. ‘Longer cycle frequency’ sets the band-pass filter to capture cycles of 20–80 years. ‘Shorter cycle frequency’ sets the band-pass filter to capture cycles at the typical business cycle frequency of 2–8 years. Series are demeaned prior to applying the filter. To avoid end-point problems over the pandemic period the estimates cover the sample 1871 up to the end of 2019. Contributions to growth rates are approximated using log changes in levels.</a:t>
            </a:r>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13665495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ONS and Bank calculations.  </a:t>
            </a:r>
            <a:br>
              <a:rPr lang="en-GB" sz="12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200" kern="100" dirty="0">
                <a:effectLst/>
                <a:latin typeface="Calibri" panose="020F0502020204030204" pitchFamily="34" charset="0"/>
                <a:ea typeface="Calibri" panose="020F0502020204030204" pitchFamily="34" charset="0"/>
                <a:cs typeface="Times New Roman" panose="02020603050405020304" pitchFamily="18" charset="0"/>
              </a:rPr>
            </a:b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 Aggregate broad money captures M4 excluding the deposits of intermediate other financial corporations. For more detail on what is captured within the private non-financial corporation (PNFC) and household sectors, see Further details about sectoral analysis of M4 and M4 lending data. Broad money series are shown up to 2024 Q1. Nominal GDP, consumption and business investment are at current market prices, and the final data points shown are for 2023 Q4.</a:t>
            </a:r>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30088850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ONS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Aggregate broad money captures M4 excluding the deposits of intermediate other financial corporations. For more detail on what is captured within the household sector, see Further details about sectoral analysis of M4 and M4 lending data. Final data points shown are for 2023 Q4.</a:t>
            </a:r>
          </a:p>
        </p:txBody>
      </p:sp>
      <p:sp>
        <p:nvSpPr>
          <p:cNvPr id="4" name="Slide Number Placeholder 3"/>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28632420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4269705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Public sector output is approximated by Bank staff as the appropriately weighted average of the public administration and defence, education and health sectors. Market sector output is proxied by removing these sectors from total monthly GVA. This is a proxy measure since the sectors which are removed are predominantly outside the market sector, but not exclusively so. Nonetheless this closely tracks the official ONS measure of market sector GVA, which is published at a quarterly frequency. Final data points shown are for February 2024.</a:t>
            </a:r>
          </a:p>
          <a:p>
            <a:pPr>
              <a:lnSpc>
                <a:spcPct val="115000"/>
              </a:lnSpc>
              <a:spcAft>
                <a:spcPts val="10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1630323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  </a:t>
            </a:r>
            <a:br>
              <a:rPr lang="en-GB" sz="12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200" kern="100" dirty="0">
                <a:effectLst/>
                <a:latin typeface="Calibri" panose="020F0502020204030204" pitchFamily="34" charset="0"/>
                <a:ea typeface="Calibri" panose="020F0502020204030204" pitchFamily="34" charset="0"/>
                <a:cs typeface="Times New Roman" panose="02020603050405020304" pitchFamily="18" charset="0"/>
              </a:rPr>
            </a:b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 The LFS public sector estimates are based on returns from public sector organisations and exclude the effects of major reclassifications. The HMRC RTI and Workforce Jobs public sector estimates are proxies and include the public administration and defence, education and health sectors. Private sector measures exclude these public sector estimates from the total. The Workforce Jobs data have also been adjusted to place all self-employed jobs in the private sector. Final data points are for 2023 Q4. </a:t>
            </a:r>
            <a:br>
              <a:rPr lang="en-GB" sz="1200" kern="100" dirty="0">
                <a:effectLst/>
                <a:latin typeface="Calibri" panose="020F0502020204030204" pitchFamily="34" charset="0"/>
                <a:ea typeface="Calibri" panose="020F0502020204030204" pitchFamily="34" charset="0"/>
                <a:cs typeface="Times New Roman" panose="02020603050405020304" pitchFamily="18" charset="0"/>
              </a:rPr>
            </a:b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(b) Although LFS employment data have recently been re-instated by the ONS, they are badged as official statistics in development and the LFS continues to suffer from very low response rates, which can introduce volatility and potentially non-response bias (Box D).</a:t>
            </a:r>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39049050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7390244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  </a:t>
            </a:r>
            <a:br>
              <a:rPr lang="en-GB" sz="12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200" kern="100" dirty="0">
                <a:effectLst/>
                <a:latin typeface="Calibri" panose="020F0502020204030204" pitchFamily="34" charset="0"/>
                <a:ea typeface="Calibri" panose="020F0502020204030204" pitchFamily="34" charset="0"/>
                <a:cs typeface="Times New Roman" panose="02020603050405020304" pitchFamily="18" charset="0"/>
              </a:rPr>
            </a:b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(a) The response rate is the proportion of participants who were approached that then filled in the survey. The response rate is estimated using data for Great Britain only, while the total number of responses refers to the United Kingdom. Final data points shown are for October-December 2023.</a:t>
            </a:r>
          </a:p>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13731770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ONS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Updated LFS population figures are consistent with the latest LFS release, with the data points going up to the three months to February 2024. The purple diamond shows a consistent projection for mid-2024. The orange diamonds show staff estimates of the LFS population consistent with the population projections prior to the reweighting for mid-2024, mid-2025, and mid-2026. The aqua diamonds representing the latest population projections are constructed by growing the LFS population in 2022 Q2 with the growth rates implied by the latest set of interim national population projections.</a:t>
            </a:r>
          </a:p>
        </p:txBody>
      </p:sp>
      <p:sp>
        <p:nvSpPr>
          <p:cNvPr id="4" name="Slide Number Placeholder 3"/>
          <p:cNvSpPr>
            <a:spLocks noGrp="1"/>
          </p:cNvSpPr>
          <p:nvPr>
            <p:ph type="sldNum" sz="quarter" idx="5"/>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4271392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Refinitiv Eikon from LSEG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See footnote (c) of Table 1.D for definition. Figures for 2024 Q1 to 2024 Q4 are Bank staff projections. These projections do not include the advance estimate of US GDP in 2024 Q1 or the preliminary flash estimate of euro-area GDP for the same quarter, as the data were not received in time to incorporate fully into the forecast.</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555081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Bloomberg Finance L.P.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Oil prices are Brent crude, converted to sterling. Gas prices are Bloomberg UK NBP Natural Gas Forward Day price. Dashed lines refer to respective futures curves using one-month forward prices based on the 15-day average to 29 April 2024, while dotted lines are based on the 15-day average to 23 January 2024. The final data points shown are forward prices for June 2027.</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2539903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Freightos</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Baltic Index, Harper Petersen, IMF, Refinitiv from LSEG, Shanghai Shipping Exchange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The final data points for shipping volumes and price indices refer to 23 April and 29 April 2024 respectively. ‘Container transport – global’ represents the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Freightos</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Baltic Container Index, a global measure of the cost of container transport. ‘Charter rates’ represents the </a:t>
            </a:r>
            <a:r>
              <a:rPr lang="en-GB" sz="1800" kern="100" dirty="0" err="1">
                <a:effectLst/>
                <a:latin typeface="Calibri" panose="020F0502020204030204" pitchFamily="34" charset="0"/>
                <a:ea typeface="Calibri" panose="020F0502020204030204" pitchFamily="34" charset="0"/>
                <a:cs typeface="Times New Roman" panose="02020603050405020304" pitchFamily="18" charset="0"/>
              </a:rPr>
              <a:t>Harpex</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Charter Rates Index, a measure of the cost of chartering container ships. ‘Container transport – China’ represents the China Containerised Freight Index, a measure of the cost of container transport from China.</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1005280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Eurostat, ONS, US Bureau of Labor Statistics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Unemployment rate is 16+ for all regions. Vacancy rates are calculated as the number of vacancies divided by the sum of vacancies and people in employment. Unemployment and vacancy rates are three-month rolling averages in the UK and monthly data for the US and euro area (with the exception of the euro-area vacancy rate which is interpolated from the quarterly average and is non-seasonally adjusted). The final data points shown are for February 2024, except for the US unemployment rate, which is to March 2024 and the euro-area vacancy rate which is to November 2023 (interpolated from 2023 Q4 data). These charts do not therefore capture data from the March US Job Openings and Labor Turnover Summary and euro-area unemployment releases or the April US unemployment situation release, which were all released after the data cut-off.</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4200610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Eurostat, ONS, Refinitiv Eikon from LSEG, US Bureau of Economic Analysis, US Bureau of Labor Statistics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For United States, the solid line represents PCE inflation, and the dashed line represents CPI inflation. The latest data points shown are for March 2024. The flash estimate for euro-area HICP inflation in April was released after the data cut-off.</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1849541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Bloomberg Finance L.P.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All data as of 29 April 2024. The February curves are estimated based on the 15 UK working days to 23 January 2024. The May curves are estimated using the 15 working days to 29 April 2024. Federal funds rate is the upper bound of the announced target range. ECB deposit rate is based on the date from which changes in policy rates are effective. The final data points shown are forward rates for June 2027.</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3782892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and Bank calculations.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(a) Rates shown are average quoted rates, with the exception of the lending to businesses series – which shows effective rates. The Bank’s quoted rates series are weighted monthly average rates advertised by all UK banks and building societies with products meeting the specific criteria. For more information, see Introduction of new Quoted Rates data. The reference rate for two-year fixed-rate mortgage products and fixed-rate savings bonds is the two-year overnight index swap (OIS) rate. Diamonds represent averages of daily quoted rates using data to 29 April 2024 and were provisional. OIS rate and Bank Rate show monthly averages and the OIS diamond shows the average of daily rates to 29 April 2024.</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9200623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May 2024</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a:xfrm>
            <a:off x="468000" y="457200"/>
            <a:ext cx="11158850" cy="912814"/>
          </a:xfrm>
        </p:spPr>
        <p:txBody>
          <a:bodyPr/>
          <a:lstStyle/>
          <a:p>
            <a:r>
              <a:rPr lang="en-GB" dirty="0">
                <a:latin typeface="Arial" panose="020B0604020202020204" pitchFamily="34" charset="0"/>
                <a:cs typeface="Arial" panose="020B0604020202020204" pitchFamily="34" charset="0"/>
              </a:rPr>
              <a:t>Chart 2.9: Economic activity is expected to return to growth in the first half of 2024</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quarterly GDP growth</a:t>
            </a:r>
            <a:r>
              <a:rPr lang="en-GB" b="0" baseline="30000" dirty="0">
                <a:latin typeface="Arial" panose="020B0604020202020204" pitchFamily="34" charset="0"/>
                <a:cs typeface="Arial" panose="020B0604020202020204" pitchFamily="34" charset="0"/>
              </a:rPr>
              <a:t>(a)</a:t>
            </a:r>
          </a:p>
        </p:txBody>
      </p:sp>
      <p:pic>
        <p:nvPicPr>
          <p:cNvPr id="4" name="Picture 3" descr="Following a fall in the second half of 2023, activity is expected to pick up in the first two quarters of 2024.">
            <a:extLst>
              <a:ext uri="{FF2B5EF4-FFF2-40B4-BE49-F238E27FC236}">
                <a16:creationId xmlns:a16="http://schemas.microsoft.com/office/drawing/2014/main" id="{90BDBF1F-E34B-6D5D-1F3A-D2CB709ADF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900" y="1762937"/>
            <a:ext cx="9220200" cy="4729126"/>
          </a:xfrm>
          <a:prstGeom prst="rect">
            <a:avLst/>
          </a:prstGeom>
        </p:spPr>
      </p:pic>
    </p:spTree>
    <p:extLst>
      <p:ext uri="{BB962C8B-B14F-4D97-AF65-F5344CB8AC3E}">
        <p14:creationId xmlns:p14="http://schemas.microsoft.com/office/powerpoint/2010/main" val="4181489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2.10: In aggregate, households’ real incomes have picked up and savings have increased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Real post-tax labour income growth and household saving ratios</a:t>
            </a:r>
            <a:r>
              <a:rPr lang="en-GB" b="0" baseline="30000" dirty="0">
                <a:latin typeface="Arial" panose="020B0604020202020204" pitchFamily="34" charset="0"/>
                <a:cs typeface="Arial" panose="020B0604020202020204" pitchFamily="34" charset="0"/>
              </a:rPr>
              <a:t>(a)(b)</a:t>
            </a:r>
          </a:p>
        </p:txBody>
      </p:sp>
      <p:pic>
        <p:nvPicPr>
          <p:cNvPr id="4" name="Picture 3" descr="Real labour income growth is expected to pick up in 2024. In 2023, the adjusted saving ratio reached its highest level since 1997, excluding the Covid-19 period.">
            <a:extLst>
              <a:ext uri="{FF2B5EF4-FFF2-40B4-BE49-F238E27FC236}">
                <a16:creationId xmlns:a16="http://schemas.microsoft.com/office/drawing/2014/main" id="{2C7E3DE8-7A49-3A1B-2BBB-0F81E60A73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958335"/>
            <a:ext cx="9680468" cy="4389129"/>
          </a:xfrm>
          <a:prstGeom prst="rect">
            <a:avLst/>
          </a:prstGeom>
        </p:spPr>
      </p:pic>
    </p:spTree>
    <p:extLst>
      <p:ext uri="{BB962C8B-B14F-4D97-AF65-F5344CB8AC3E}">
        <p14:creationId xmlns:p14="http://schemas.microsoft.com/office/powerpoint/2010/main" val="1366173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2.11: Confidence in households’ own financial situation continues to improve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Indicators of consumer confidence</a:t>
            </a:r>
            <a:r>
              <a:rPr lang="en-GB" b="0" baseline="30000" dirty="0">
                <a:latin typeface="Arial" panose="020B0604020202020204" pitchFamily="34" charset="0"/>
                <a:cs typeface="Arial" panose="020B0604020202020204" pitchFamily="34" charset="0"/>
              </a:rPr>
              <a:t>(a)</a:t>
            </a:r>
          </a:p>
        </p:txBody>
      </p:sp>
      <p:pic>
        <p:nvPicPr>
          <p:cNvPr id="4" name="Picture 3" descr="Since 2022, consumers' outlook for their personal finances has been improving and currently stands around its long-run average.">
            <a:extLst>
              <a:ext uri="{FF2B5EF4-FFF2-40B4-BE49-F238E27FC236}">
                <a16:creationId xmlns:a16="http://schemas.microsoft.com/office/drawing/2014/main" id="{F79DCB83-E2C5-0597-4537-1376AEA4EF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156" y="1879599"/>
            <a:ext cx="11303688" cy="4089402"/>
          </a:xfrm>
          <a:prstGeom prst="rect">
            <a:avLst/>
          </a:prstGeom>
        </p:spPr>
      </p:pic>
    </p:spTree>
    <p:extLst>
      <p:ext uri="{BB962C8B-B14F-4D97-AF65-F5344CB8AC3E}">
        <p14:creationId xmlns:p14="http://schemas.microsoft.com/office/powerpoint/2010/main" val="1076347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2.12: House prices have been flat for the past year but show signs of a return to growth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 price indices</a:t>
            </a:r>
            <a:r>
              <a:rPr lang="en-GB" b="0" baseline="30000" dirty="0">
                <a:latin typeface="Arial" panose="020B0604020202020204" pitchFamily="34" charset="0"/>
                <a:cs typeface="Arial" panose="020B0604020202020204" pitchFamily="34" charset="0"/>
              </a:rPr>
              <a:t>(a)</a:t>
            </a:r>
          </a:p>
        </p:txBody>
      </p:sp>
      <p:pic>
        <p:nvPicPr>
          <p:cNvPr id="4" name="Picture 3" descr="The official measure of house prices has been flat recently, whereas some indicators have started to pick up. ">
            <a:extLst>
              <a:ext uri="{FF2B5EF4-FFF2-40B4-BE49-F238E27FC236}">
                <a16:creationId xmlns:a16="http://schemas.microsoft.com/office/drawing/2014/main" id="{32CC3009-75EA-91D8-DF8F-2C570B64D3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124" y="1879600"/>
            <a:ext cx="11245752" cy="4394200"/>
          </a:xfrm>
          <a:prstGeom prst="rect">
            <a:avLst/>
          </a:prstGeom>
        </p:spPr>
      </p:pic>
    </p:spTree>
    <p:extLst>
      <p:ext uri="{BB962C8B-B14F-4D97-AF65-F5344CB8AC3E}">
        <p14:creationId xmlns:p14="http://schemas.microsoft.com/office/powerpoint/2010/main" val="49193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2.13: The recent LFS updates have caused some sizeable revisions to key labour market series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LFS employment, unemployment and participation rates</a:t>
            </a:r>
            <a:r>
              <a:rPr lang="en-GB" b="0" baseline="30000" dirty="0">
                <a:latin typeface="Arial" panose="020B0604020202020204" pitchFamily="34" charset="0"/>
                <a:cs typeface="Arial" panose="020B0604020202020204" pitchFamily="34" charset="0"/>
              </a:rPr>
              <a:t>(a)(b)</a:t>
            </a:r>
          </a:p>
        </p:txBody>
      </p:sp>
      <p:pic>
        <p:nvPicPr>
          <p:cNvPr id="4" name="Picture 3" descr="The reweighting of the LFS data has caused noteable revisions to key labour market variables, with employment and participation being revised lower.">
            <a:extLst>
              <a:ext uri="{FF2B5EF4-FFF2-40B4-BE49-F238E27FC236}">
                <a16:creationId xmlns:a16="http://schemas.microsoft.com/office/drawing/2014/main" id="{AF6C04DD-A0ED-6479-4DD4-F61B848495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4858" y="1791279"/>
            <a:ext cx="8542284" cy="4760656"/>
          </a:xfrm>
          <a:prstGeom prst="rect">
            <a:avLst/>
          </a:prstGeom>
        </p:spPr>
      </p:pic>
    </p:spTree>
    <p:extLst>
      <p:ext uri="{BB962C8B-B14F-4D97-AF65-F5344CB8AC3E}">
        <p14:creationId xmlns:p14="http://schemas.microsoft.com/office/powerpoint/2010/main" val="3829174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a:xfrm>
            <a:off x="468000" y="457200"/>
            <a:ext cx="10339700" cy="912814"/>
          </a:xfrm>
        </p:spPr>
        <p:txBody>
          <a:bodyPr/>
          <a:lstStyle/>
          <a:p>
            <a:r>
              <a:rPr lang="en-GB" dirty="0">
                <a:latin typeface="Arial" panose="020B0604020202020204" pitchFamily="34" charset="0"/>
                <a:cs typeface="Arial" panose="020B0604020202020204" pitchFamily="34" charset="0"/>
              </a:rPr>
              <a:t>Chart 2.14: A broad range of indicators corroborate a recent slowing in employment growth, but also show firmer growth in recent years than in the LFS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quarterly employment growth and cumulative growth since 2019 Q4</a:t>
            </a:r>
            <a:r>
              <a:rPr lang="en-GB" b="0" baseline="30000" dirty="0">
                <a:latin typeface="Arial" panose="020B0604020202020204" pitchFamily="34" charset="0"/>
                <a:cs typeface="Arial" panose="020B0604020202020204" pitchFamily="34" charset="0"/>
              </a:rPr>
              <a:t>(a)(b)</a:t>
            </a:r>
          </a:p>
        </p:txBody>
      </p:sp>
      <p:pic>
        <p:nvPicPr>
          <p:cNvPr id="4" name="Picture 3" descr="LFS employment growth has slowed over the past year, although HMRC payrolls and Workforce Jobs data suggests the rate of growth has been higher in recent quarters.">
            <a:extLst>
              <a:ext uri="{FF2B5EF4-FFF2-40B4-BE49-F238E27FC236}">
                <a16:creationId xmlns:a16="http://schemas.microsoft.com/office/drawing/2014/main" id="{BFFB17F9-50AB-BC44-F886-85CC1CF9C2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610" y="2438401"/>
            <a:ext cx="11258780" cy="4076698"/>
          </a:xfrm>
          <a:prstGeom prst="rect">
            <a:avLst/>
          </a:prstGeom>
        </p:spPr>
      </p:pic>
    </p:spTree>
    <p:extLst>
      <p:ext uri="{BB962C8B-B14F-4D97-AF65-F5344CB8AC3E}">
        <p14:creationId xmlns:p14="http://schemas.microsoft.com/office/powerpoint/2010/main" val="7056459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2.15: Abstracting from volatility, unemployment seems to be rising</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 in the unemployment rate on a year earlier and REC survey measure of staff availability less demand for staff</a:t>
            </a:r>
            <a:r>
              <a:rPr lang="en-GB" b="0" baseline="30000" dirty="0">
                <a:latin typeface="Arial" panose="020B0604020202020204" pitchFamily="34" charset="0"/>
                <a:cs typeface="Arial" panose="020B0604020202020204" pitchFamily="34" charset="0"/>
              </a:rPr>
              <a:t>(a)(b)</a:t>
            </a:r>
          </a:p>
        </p:txBody>
      </p:sp>
      <p:pic>
        <p:nvPicPr>
          <p:cNvPr id="4" name="Picture 3" descr="The unemployment rate has been volatile in recent months but appears to be rising, as suggested by the KPMG/REC measure.">
            <a:extLst>
              <a:ext uri="{FF2B5EF4-FFF2-40B4-BE49-F238E27FC236}">
                <a16:creationId xmlns:a16="http://schemas.microsoft.com/office/drawing/2014/main" id="{39D767AB-7DA4-9CC6-6D57-A8B55B446C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834891"/>
            <a:ext cx="9680468" cy="4483617"/>
          </a:xfrm>
          <a:prstGeom prst="rect">
            <a:avLst/>
          </a:prstGeom>
        </p:spPr>
      </p:pic>
    </p:spTree>
    <p:extLst>
      <p:ext uri="{BB962C8B-B14F-4D97-AF65-F5344CB8AC3E}">
        <p14:creationId xmlns:p14="http://schemas.microsoft.com/office/powerpoint/2010/main" val="22290418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2.16: Consumer price inflation is expected to fall to around the 2% target in 2024 Q2 before rising somewhat in H2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p>
        </p:txBody>
      </p:sp>
      <p:pic>
        <p:nvPicPr>
          <p:cNvPr id="4" name="Picture 3" descr="Inflation is expected to continue to fall in the very near term, mainly due to a falling contribution from energy prices.">
            <a:extLst>
              <a:ext uri="{FF2B5EF4-FFF2-40B4-BE49-F238E27FC236}">
                <a16:creationId xmlns:a16="http://schemas.microsoft.com/office/drawing/2014/main" id="{FCEE1400-70E5-0763-39F8-9D5D12463D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400" y="1870668"/>
            <a:ext cx="11299200" cy="4475564"/>
          </a:xfrm>
          <a:prstGeom prst="rect">
            <a:avLst/>
          </a:prstGeom>
        </p:spPr>
      </p:pic>
    </p:spTree>
    <p:extLst>
      <p:ext uri="{BB962C8B-B14F-4D97-AF65-F5344CB8AC3E}">
        <p14:creationId xmlns:p14="http://schemas.microsoft.com/office/powerpoint/2010/main" val="30974168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2.17: Year ahead inflation expectations have generally edged down, with medium-term expectations more stable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Survey-based measures of inflation expectations</a:t>
            </a:r>
            <a:r>
              <a:rPr lang="en-GB" b="0" baseline="30000" dirty="0">
                <a:latin typeface="Arial" panose="020B0604020202020204" pitchFamily="34" charset="0"/>
                <a:cs typeface="Arial" panose="020B0604020202020204" pitchFamily="34" charset="0"/>
              </a:rPr>
              <a:t>(a)</a:t>
            </a:r>
          </a:p>
        </p:txBody>
      </p:sp>
      <p:pic>
        <p:nvPicPr>
          <p:cNvPr id="4" name="Picture 3" descr="Short-term expectations for households and market participants fell back to medium term expectations. A wedge remains for firms' expectations. ">
            <a:extLst>
              <a:ext uri="{FF2B5EF4-FFF2-40B4-BE49-F238E27FC236}">
                <a16:creationId xmlns:a16="http://schemas.microsoft.com/office/drawing/2014/main" id="{86CE4ACF-09C4-FB0D-07DA-39F9F40846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763263"/>
            <a:ext cx="9680468" cy="4855474"/>
          </a:xfrm>
          <a:prstGeom prst="rect">
            <a:avLst/>
          </a:prstGeom>
        </p:spPr>
      </p:pic>
    </p:spTree>
    <p:extLst>
      <p:ext uri="{BB962C8B-B14F-4D97-AF65-F5344CB8AC3E}">
        <p14:creationId xmlns:p14="http://schemas.microsoft.com/office/powerpoint/2010/main" val="36850007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B: Assessing developments in broad money</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2948151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2.1: In the MPC’s latest projections, GDP recovers in 2024 H1 following weakness in 2023, the unemployment rate rises in 2024 Q1 and CPI inflation falls to around the 2% target from April</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a:t>
            </a:r>
            <a:r>
              <a:rPr lang="en-GB" b="0" baseline="30000" dirty="0">
                <a:latin typeface="Arial" panose="020B0604020202020204" pitchFamily="34" charset="0"/>
                <a:cs typeface="Arial" panose="020B0604020202020204" pitchFamily="34" charset="0"/>
              </a:rPr>
              <a:t>(a)</a:t>
            </a:r>
          </a:p>
        </p:txBody>
      </p:sp>
      <p:pic>
        <p:nvPicPr>
          <p:cNvPr id="3" name="Picture 2" descr="GDP growth is expected to recover in 2024 H1 following a weaker than expected 2023 Q4. The unemployment rate is expected to increase slightly over 2024 H1, and CPI inflation is expected to drop sharply in April averaging around 2.0% in 2024 Q2.">
            <a:extLst>
              <a:ext uri="{FF2B5EF4-FFF2-40B4-BE49-F238E27FC236}">
                <a16:creationId xmlns:a16="http://schemas.microsoft.com/office/drawing/2014/main" id="{A9E7E03C-4BBA-58AF-906E-EB83B86E9E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25412" y="1949449"/>
            <a:ext cx="4141177" cy="4695333"/>
          </a:xfrm>
          <a:prstGeom prst="rect">
            <a:avLst/>
          </a:prstGeom>
        </p:spPr>
      </p:pic>
    </p:spTree>
    <p:extLst>
      <p:ext uri="{BB962C8B-B14F-4D97-AF65-F5344CB8AC3E}">
        <p14:creationId xmlns:p14="http://schemas.microsoft.com/office/powerpoint/2010/main" val="3146685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A: Long-run cycles in broad money growth and inflation tend to move together, but the relationship is less stable over shorter periods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Variation in broad money and CPI inflation – contributions to growth relative to series averages</a:t>
            </a:r>
            <a:r>
              <a:rPr lang="en-GB" b="0" baseline="30000" dirty="0">
                <a:latin typeface="Arial" panose="020B0604020202020204" pitchFamily="34" charset="0"/>
                <a:cs typeface="Arial" panose="020B0604020202020204" pitchFamily="34" charset="0"/>
              </a:rPr>
              <a:t>(a)</a:t>
            </a:r>
          </a:p>
        </p:txBody>
      </p:sp>
      <p:pic>
        <p:nvPicPr>
          <p:cNvPr id="4" name="Picture 3" descr="The relationship between CPI inflation and broad money growth is tighter over longer cycle frequencies.">
            <a:extLst>
              <a:ext uri="{FF2B5EF4-FFF2-40B4-BE49-F238E27FC236}">
                <a16:creationId xmlns:a16="http://schemas.microsoft.com/office/drawing/2014/main" id="{04483A23-F619-FCDD-2CC2-F915F2707C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6566" y="2070095"/>
            <a:ext cx="9680468" cy="4495809"/>
          </a:xfrm>
          <a:prstGeom prst="rect">
            <a:avLst/>
          </a:prstGeom>
        </p:spPr>
      </p:pic>
    </p:spTree>
    <p:extLst>
      <p:ext uri="{BB962C8B-B14F-4D97-AF65-F5344CB8AC3E}">
        <p14:creationId xmlns:p14="http://schemas.microsoft.com/office/powerpoint/2010/main" val="21169080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a:xfrm>
            <a:off x="468000" y="457200"/>
            <a:ext cx="11552550" cy="912814"/>
          </a:xfrm>
        </p:spPr>
        <p:txBody>
          <a:bodyPr/>
          <a:lstStyle/>
          <a:p>
            <a:r>
              <a:rPr lang="en-GB" dirty="0">
                <a:latin typeface="Arial" panose="020B0604020202020204" pitchFamily="34" charset="0"/>
                <a:cs typeface="Arial" panose="020B0604020202020204" pitchFamily="34" charset="0"/>
              </a:rPr>
              <a:t>Chart B: Money growth is currently weak relative to growth in nominal spending</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growth in aggregate and sectoral broad money and nominal spending</a:t>
            </a:r>
            <a:r>
              <a:rPr lang="en-GB" b="0" baseline="30000" dirty="0">
                <a:latin typeface="Arial" panose="020B0604020202020204" pitchFamily="34" charset="0"/>
                <a:cs typeface="Arial" panose="020B0604020202020204" pitchFamily="34" charset="0"/>
              </a:rPr>
              <a:t>(a)</a:t>
            </a:r>
          </a:p>
        </p:txBody>
      </p:sp>
      <p:pic>
        <p:nvPicPr>
          <p:cNvPr id="4" name="Picture 3" descr="Money growth across sectors has been correlated with growth in nominal spending measures, but is particularly weak at present.">
            <a:extLst>
              <a:ext uri="{FF2B5EF4-FFF2-40B4-BE49-F238E27FC236}">
                <a16:creationId xmlns:a16="http://schemas.microsoft.com/office/drawing/2014/main" id="{D4912EB7-F793-DC42-240E-C64D86E051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6441" y="1692822"/>
            <a:ext cx="4879119" cy="4822278"/>
          </a:xfrm>
          <a:prstGeom prst="rect">
            <a:avLst/>
          </a:prstGeom>
        </p:spPr>
      </p:pic>
    </p:spTree>
    <p:extLst>
      <p:ext uri="{BB962C8B-B14F-4D97-AF65-F5344CB8AC3E}">
        <p14:creationId xmlns:p14="http://schemas.microsoft.com/office/powerpoint/2010/main" val="4186941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C: The money overhang that emerged during the pandemic has mostly been reversed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Ratio of aggregate broad money to nominal GDP and household broad money to annualised gross disposable income</a:t>
            </a:r>
            <a:r>
              <a:rPr lang="en-GB" b="0" baseline="30000" dirty="0">
                <a:latin typeface="Arial" panose="020B0604020202020204" pitchFamily="34" charset="0"/>
                <a:cs typeface="Arial" panose="020B0604020202020204" pitchFamily="34" charset="0"/>
              </a:rPr>
              <a:t>(a)</a:t>
            </a:r>
          </a:p>
        </p:txBody>
      </p:sp>
      <p:pic>
        <p:nvPicPr>
          <p:cNvPr id="4" name="Picture 3" descr="The aggregate and household sector saw a money overhang emerge during the pandemic, but that has since largely unwound.">
            <a:extLst>
              <a:ext uri="{FF2B5EF4-FFF2-40B4-BE49-F238E27FC236}">
                <a16:creationId xmlns:a16="http://schemas.microsoft.com/office/drawing/2014/main" id="{0DD6AA41-C034-3695-501B-A87F449909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3750" y="2168671"/>
            <a:ext cx="10604500" cy="4197058"/>
          </a:xfrm>
          <a:prstGeom prst="rect">
            <a:avLst/>
          </a:prstGeom>
        </p:spPr>
      </p:pic>
    </p:spTree>
    <p:extLst>
      <p:ext uri="{BB962C8B-B14F-4D97-AF65-F5344CB8AC3E}">
        <p14:creationId xmlns:p14="http://schemas.microsoft.com/office/powerpoint/2010/main" val="41086622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C: Recent developments in the market sector</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3380498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A: Market sector output has weakened by more than GDP over the past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Monthly output by sector</a:t>
            </a:r>
            <a:r>
              <a:rPr lang="en-GB" b="0" baseline="30000" dirty="0">
                <a:latin typeface="Arial" panose="020B0604020202020204" pitchFamily="34" charset="0"/>
                <a:cs typeface="Arial" panose="020B0604020202020204" pitchFamily="34" charset="0"/>
              </a:rPr>
              <a:t>(a)</a:t>
            </a:r>
          </a:p>
        </p:txBody>
      </p:sp>
      <p:pic>
        <p:nvPicPr>
          <p:cNvPr id="4" name="Picture 3" descr="Market sector output weakened by more than overall GDP over the course of 2023. Public sector output grew over the same period.">
            <a:extLst>
              <a:ext uri="{FF2B5EF4-FFF2-40B4-BE49-F238E27FC236}">
                <a16:creationId xmlns:a16="http://schemas.microsoft.com/office/drawing/2014/main" id="{4EF245E4-17F3-8B50-AE69-136BBFEB20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774947"/>
            <a:ext cx="9680468" cy="4730506"/>
          </a:xfrm>
          <a:prstGeom prst="rect">
            <a:avLst/>
          </a:prstGeom>
        </p:spPr>
      </p:pic>
    </p:spTree>
    <p:extLst>
      <p:ext uri="{BB962C8B-B14F-4D97-AF65-F5344CB8AC3E}">
        <p14:creationId xmlns:p14="http://schemas.microsoft.com/office/powerpoint/2010/main" val="1921059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B: Employment growth was softer in the private sector than in the public sector over 2023</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Changes in employment by sector since 2022 Q4</a:t>
            </a:r>
            <a:r>
              <a:rPr lang="en-GB" b="0" baseline="30000" dirty="0">
                <a:latin typeface="Arial" panose="020B0604020202020204" pitchFamily="34" charset="0"/>
                <a:cs typeface="Arial" panose="020B0604020202020204" pitchFamily="34" charset="0"/>
              </a:rPr>
              <a:t>(a)(b)</a:t>
            </a:r>
          </a:p>
        </p:txBody>
      </p:sp>
      <p:pic>
        <p:nvPicPr>
          <p:cNvPr id="4" name="Picture 3" descr="Public sector employment has grown more strongly than private sector employment over the course of 2023.">
            <a:extLst>
              <a:ext uri="{FF2B5EF4-FFF2-40B4-BE49-F238E27FC236}">
                <a16:creationId xmlns:a16="http://schemas.microsoft.com/office/drawing/2014/main" id="{82FD7BE3-C13A-C10E-F43F-02310DFB42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2250" y="1783795"/>
            <a:ext cx="9207500" cy="4725510"/>
          </a:xfrm>
          <a:prstGeom prst="rect">
            <a:avLst/>
          </a:prstGeom>
        </p:spPr>
      </p:pic>
    </p:spTree>
    <p:extLst>
      <p:ext uri="{BB962C8B-B14F-4D97-AF65-F5344CB8AC3E}">
        <p14:creationId xmlns:p14="http://schemas.microsoft.com/office/powerpoint/2010/main" val="38633180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D: Uncertainties around Labour Force Survey data</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523005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3C4B9-3D7B-23E1-420C-9E4B1B02AB15}"/>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A: Response rates to the LFS remain extremely low</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LFS response rate and number of responses</a:t>
            </a:r>
            <a:r>
              <a:rPr lang="en-GB" b="0" baseline="30000" dirty="0">
                <a:latin typeface="Arial" panose="020B0604020202020204" pitchFamily="34" charset="0"/>
                <a:cs typeface="Arial" panose="020B0604020202020204" pitchFamily="34" charset="0"/>
              </a:rPr>
              <a:t>(a)</a:t>
            </a:r>
          </a:p>
        </p:txBody>
      </p:sp>
      <p:pic>
        <p:nvPicPr>
          <p:cNvPr id="4" name="Picture 3" descr="The number of responses and response rate to the LFS have declined over time. This decline has become more stark since 2020.">
            <a:extLst>
              <a:ext uri="{FF2B5EF4-FFF2-40B4-BE49-F238E27FC236}">
                <a16:creationId xmlns:a16="http://schemas.microsoft.com/office/drawing/2014/main" id="{FED3236B-EE6D-BEE8-3963-648A4091AF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2441" y="1485901"/>
            <a:ext cx="10447118" cy="4838698"/>
          </a:xfrm>
          <a:prstGeom prst="rect">
            <a:avLst/>
          </a:prstGeom>
        </p:spPr>
      </p:pic>
    </p:spTree>
    <p:extLst>
      <p:ext uri="{BB962C8B-B14F-4D97-AF65-F5344CB8AC3E}">
        <p14:creationId xmlns:p14="http://schemas.microsoft.com/office/powerpoint/2010/main" val="38645047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3C4B9-3D7B-23E1-420C-9E4B1B02AB15}"/>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B: The population figures underpinning the LFS have been revised up, but are still below the latest interim population projections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Population estimates and projections</a:t>
            </a:r>
            <a:r>
              <a:rPr lang="en-GB" b="0" baseline="30000" dirty="0">
                <a:latin typeface="Arial" panose="020B0604020202020204" pitchFamily="34" charset="0"/>
                <a:cs typeface="Arial" panose="020B0604020202020204" pitchFamily="34" charset="0"/>
              </a:rPr>
              <a:t>(a)</a:t>
            </a:r>
          </a:p>
        </p:txBody>
      </p:sp>
      <p:pic>
        <p:nvPicPr>
          <p:cNvPr id="4" name="Picture 3" descr="The LFS data has been revised and now shows a higher total population than previous estimates.">
            <a:extLst>
              <a:ext uri="{FF2B5EF4-FFF2-40B4-BE49-F238E27FC236}">
                <a16:creationId xmlns:a16="http://schemas.microsoft.com/office/drawing/2014/main" id="{A1DF5B5F-669F-7EA1-EE8F-5695F8D3A5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400" y="1885146"/>
            <a:ext cx="11299200" cy="4472008"/>
          </a:xfrm>
          <a:prstGeom prst="rect">
            <a:avLst/>
          </a:prstGeom>
        </p:spPr>
      </p:pic>
    </p:spTree>
    <p:extLst>
      <p:ext uri="{BB962C8B-B14F-4D97-AF65-F5344CB8AC3E}">
        <p14:creationId xmlns:p14="http://schemas.microsoft.com/office/powerpoint/2010/main" val="2195162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2.2: Global GDP growth is expected to pick up slightly this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UK-weighted world GDP growth with contributions by region</a:t>
            </a:r>
            <a:r>
              <a:rPr lang="en-GB" b="0" baseline="30000" dirty="0">
                <a:latin typeface="Arial" panose="020B0604020202020204" pitchFamily="34" charset="0"/>
                <a:cs typeface="Arial" panose="020B0604020202020204" pitchFamily="34" charset="0"/>
              </a:rPr>
              <a:t>(a)</a:t>
            </a:r>
          </a:p>
        </p:txBody>
      </p:sp>
      <p:pic>
        <p:nvPicPr>
          <p:cNvPr id="4" name="Picture 3" descr="UK-weighted world GDP growth was weak over 2023, and is projected to be a little stronger over 2024. It is expected to remain below its 2010–19 average, however.">
            <a:extLst>
              <a:ext uri="{FF2B5EF4-FFF2-40B4-BE49-F238E27FC236}">
                <a16:creationId xmlns:a16="http://schemas.microsoft.com/office/drawing/2014/main" id="{8632117F-CE42-79CE-F2FA-D0F7DE8EF3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6583" y="1474071"/>
            <a:ext cx="8878834" cy="5135522"/>
          </a:xfrm>
          <a:prstGeom prst="rect">
            <a:avLst/>
          </a:prstGeom>
        </p:spPr>
      </p:pic>
    </p:spTree>
    <p:extLst>
      <p:ext uri="{BB962C8B-B14F-4D97-AF65-F5344CB8AC3E}">
        <p14:creationId xmlns:p14="http://schemas.microsoft.com/office/powerpoint/2010/main" val="27280718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2.3: Oil prices have risen since the February Report, while gas prices are little changed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wholesale gas and oil prices</a:t>
            </a:r>
            <a:r>
              <a:rPr lang="en-GB" b="0" baseline="30000" dirty="0">
                <a:latin typeface="Arial" panose="020B0604020202020204" pitchFamily="34" charset="0"/>
                <a:cs typeface="Arial" panose="020B0604020202020204" pitchFamily="34" charset="0"/>
              </a:rPr>
              <a:t>(a)</a:t>
            </a:r>
          </a:p>
        </p:txBody>
      </p:sp>
      <p:pic>
        <p:nvPicPr>
          <p:cNvPr id="6" name="Picture 5" descr="Oil prices are materially higher than in February while gas futures prices are little changed.">
            <a:extLst>
              <a:ext uri="{FF2B5EF4-FFF2-40B4-BE49-F238E27FC236}">
                <a16:creationId xmlns:a16="http://schemas.microsoft.com/office/drawing/2014/main" id="{21DFE7B9-97C6-24AB-DCCC-2723C820CB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352" y="1803400"/>
            <a:ext cx="11291296" cy="4483100"/>
          </a:xfrm>
          <a:prstGeom prst="rect">
            <a:avLst/>
          </a:prstGeom>
        </p:spPr>
      </p:pic>
    </p:spTree>
    <p:extLst>
      <p:ext uri="{BB962C8B-B14F-4D97-AF65-F5344CB8AC3E}">
        <p14:creationId xmlns:p14="http://schemas.microsoft.com/office/powerpoint/2010/main" val="2245413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2.4: Red Sea disruption has resulted in a rerouting of some trade, with some knock-on effect for shipping costs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Shipping volumes and global shipping price indices</a:t>
            </a:r>
            <a:r>
              <a:rPr lang="en-GB" b="0" baseline="30000" dirty="0">
                <a:latin typeface="Arial" panose="020B0604020202020204" pitchFamily="34" charset="0"/>
                <a:cs typeface="Arial" panose="020B0604020202020204" pitchFamily="34" charset="0"/>
              </a:rPr>
              <a:t>(a)</a:t>
            </a:r>
          </a:p>
        </p:txBody>
      </p:sp>
      <p:pic>
        <p:nvPicPr>
          <p:cNvPr id="4" name="Picture 3" descr="Shipping volumes via the Bab el-Mandeb Strait have fallen to low levels following Red Sea disruption, with trade being redirected via alternative routes.">
            <a:extLst>
              <a:ext uri="{FF2B5EF4-FFF2-40B4-BE49-F238E27FC236}">
                <a16:creationId xmlns:a16="http://schemas.microsoft.com/office/drawing/2014/main" id="{2ABE0C7D-440D-20E0-6274-38A9B769C2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7478" y="1874261"/>
            <a:ext cx="9717044" cy="4468377"/>
          </a:xfrm>
          <a:prstGeom prst="rect">
            <a:avLst/>
          </a:prstGeom>
        </p:spPr>
      </p:pic>
    </p:spTree>
    <p:extLst>
      <p:ext uri="{BB962C8B-B14F-4D97-AF65-F5344CB8AC3E}">
        <p14:creationId xmlns:p14="http://schemas.microsoft.com/office/powerpoint/2010/main" val="3308550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2.5: Labour markets continue to loosen across advanced economies, but remain tight overall</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Vacancy and unemployment rates across regions</a:t>
            </a:r>
            <a:r>
              <a:rPr lang="en-GB" b="0" baseline="30000" dirty="0">
                <a:latin typeface="Arial" panose="020B0604020202020204" pitchFamily="34" charset="0"/>
                <a:cs typeface="Arial" panose="020B0604020202020204" pitchFamily="34" charset="0"/>
              </a:rPr>
              <a:t>(a)</a:t>
            </a:r>
          </a:p>
        </p:txBody>
      </p:sp>
      <p:pic>
        <p:nvPicPr>
          <p:cNvPr id="4" name="Picture 3" descr="Advanced economy vacancy rates have fallen back from their recent peaks, whilst unemployment rates remain historically low.">
            <a:extLst>
              <a:ext uri="{FF2B5EF4-FFF2-40B4-BE49-F238E27FC236}">
                <a16:creationId xmlns:a16="http://schemas.microsoft.com/office/drawing/2014/main" id="{4F22FBB4-D707-8E1F-733B-13EEE3AC0D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1734307"/>
            <a:ext cx="9680468" cy="4837186"/>
          </a:xfrm>
          <a:prstGeom prst="rect">
            <a:avLst/>
          </a:prstGeom>
        </p:spPr>
      </p:pic>
    </p:spTree>
    <p:extLst>
      <p:ext uri="{BB962C8B-B14F-4D97-AF65-F5344CB8AC3E}">
        <p14:creationId xmlns:p14="http://schemas.microsoft.com/office/powerpoint/2010/main" val="3498397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2.6: Headline inflation has trended down across advanced economies over the past year or so</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consumer price inflation across regions</a:t>
            </a:r>
            <a:r>
              <a:rPr lang="en-GB" b="0" baseline="30000" dirty="0">
                <a:latin typeface="Arial" panose="020B0604020202020204" pitchFamily="34" charset="0"/>
                <a:cs typeface="Arial" panose="020B0604020202020204" pitchFamily="34" charset="0"/>
              </a:rPr>
              <a:t>(a)</a:t>
            </a:r>
          </a:p>
        </p:txBody>
      </p:sp>
      <p:pic>
        <p:nvPicPr>
          <p:cNvPr id="4" name="Picture 3" descr="Headline inflation in advanced economies picked up sharply post-pandemic but has fallen back from its mid-2022 peaks.">
            <a:extLst>
              <a:ext uri="{FF2B5EF4-FFF2-40B4-BE49-F238E27FC236}">
                <a16:creationId xmlns:a16="http://schemas.microsoft.com/office/drawing/2014/main" id="{226DAAE9-A76F-1572-3FA1-1E72706F3D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611" y="2101851"/>
            <a:ext cx="11286778" cy="4051298"/>
          </a:xfrm>
          <a:prstGeom prst="rect">
            <a:avLst/>
          </a:prstGeom>
        </p:spPr>
      </p:pic>
    </p:spTree>
    <p:extLst>
      <p:ext uri="{BB962C8B-B14F-4D97-AF65-F5344CB8AC3E}">
        <p14:creationId xmlns:p14="http://schemas.microsoft.com/office/powerpoint/2010/main" val="3789196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2.7: Policy rate expectations have risen across many advanced economies since the February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forward curves for the US, euro area and UK</a:t>
            </a:r>
            <a:r>
              <a:rPr lang="en-GB" b="0" baseline="30000" dirty="0">
                <a:latin typeface="Arial" panose="020B0604020202020204" pitchFamily="34" charset="0"/>
                <a:cs typeface="Arial" panose="020B0604020202020204" pitchFamily="34" charset="0"/>
              </a:rPr>
              <a:t>(a)</a:t>
            </a:r>
          </a:p>
        </p:txBody>
      </p:sp>
      <p:pic>
        <p:nvPicPr>
          <p:cNvPr id="4" name="Picture 3" descr="The market-implied paths of policy rates in the UK, US and euro area have risen since February.">
            <a:extLst>
              <a:ext uri="{FF2B5EF4-FFF2-40B4-BE49-F238E27FC236}">
                <a16:creationId xmlns:a16="http://schemas.microsoft.com/office/drawing/2014/main" id="{03170E59-6B2F-1C04-2730-4DA4B65DDA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400" y="1914562"/>
            <a:ext cx="11299200" cy="4486238"/>
          </a:xfrm>
          <a:prstGeom prst="rect">
            <a:avLst/>
          </a:prstGeom>
        </p:spPr>
      </p:pic>
    </p:spTree>
    <p:extLst>
      <p:ext uri="{BB962C8B-B14F-4D97-AF65-F5344CB8AC3E}">
        <p14:creationId xmlns:p14="http://schemas.microsoft.com/office/powerpoint/2010/main" val="4145755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2B6DF-4177-50A3-B153-089DD3A3EEF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2.8: Rises in reference rates have fed through to rates on secured and unsecured lending to households and businesses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interest rates on selected household and business products, and their respective reference rates</a:t>
            </a:r>
            <a:r>
              <a:rPr lang="en-GB" b="0" baseline="30000" dirty="0">
                <a:latin typeface="Arial" panose="020B0604020202020204" pitchFamily="34" charset="0"/>
                <a:cs typeface="Arial" panose="020B0604020202020204" pitchFamily="34" charset="0"/>
              </a:rPr>
              <a:t>(a)</a:t>
            </a:r>
          </a:p>
        </p:txBody>
      </p:sp>
      <p:pic>
        <p:nvPicPr>
          <p:cNvPr id="4" name="Picture 3" descr="Fixed-rate mortgage and bond rates have tracked the two-year OIS rate closely, with most rising a little in the latest data. Rates on instant-access deposits and credit card and business lending have trended up since the start of the tightening cycle.">
            <a:extLst>
              <a:ext uri="{FF2B5EF4-FFF2-40B4-BE49-F238E27FC236}">
                <a16:creationId xmlns:a16="http://schemas.microsoft.com/office/drawing/2014/main" id="{1C758459-20B2-7FE9-989C-157F36D327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5766" y="2118355"/>
            <a:ext cx="9680468" cy="4450089"/>
          </a:xfrm>
          <a:prstGeom prst="rect">
            <a:avLst/>
          </a:prstGeom>
        </p:spPr>
      </p:pic>
    </p:spTree>
    <p:extLst>
      <p:ext uri="{BB962C8B-B14F-4D97-AF65-F5344CB8AC3E}">
        <p14:creationId xmlns:p14="http://schemas.microsoft.com/office/powerpoint/2010/main" val="4015618196"/>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2839</TotalTime>
  <Words>3605</Words>
  <Application>Microsoft Office PowerPoint</Application>
  <PresentationFormat>Widescreen</PresentationFormat>
  <Paragraphs>84</Paragraphs>
  <Slides>28</Slides>
  <Notes>28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Century Gothic</vt:lpstr>
      <vt:lpstr>Bank LINKS Template</vt:lpstr>
      <vt:lpstr>PowerPoint Presentation</vt:lpstr>
      <vt:lpstr>Chart 2.1: In the MPC’s latest projections, GDP recovers in 2024 H1 following weakness in 2023, the unemployment rate rises in 2024 Q1 and CPI inflation falls to around the 2% target from April Near-term projections(a)</vt:lpstr>
      <vt:lpstr>Chart 2.2: Global GDP growth is expected to pick up slightly this year Four-quarter UK-weighted world GDP growth with contributions by region(a)</vt:lpstr>
      <vt:lpstr>Chart 2.3: Oil prices have risen since the February Report, while gas prices are little changed UK wholesale gas and oil prices(a)</vt:lpstr>
      <vt:lpstr>Chart 2.4: Red Sea disruption has resulted in a rerouting of some trade, with some knock-on effect for shipping costs Shipping volumes and global shipping price indices(a)</vt:lpstr>
      <vt:lpstr>Chart 2.5: Labour markets continue to loosen across advanced economies, but remain tight overall Vacancy and unemployment rates across regions(a)</vt:lpstr>
      <vt:lpstr>Chart 2.6: Headline inflation has trended down across advanced economies over the past year or so Annual consumer price inflation across regions(a)</vt:lpstr>
      <vt:lpstr>Chart 2.7: Policy rate expectations have risen across many advanced economies since the February Report Policy rates and forward curves for the US, euro area and UK(a)</vt:lpstr>
      <vt:lpstr>Chart 2.8: Rises in reference rates have fed through to rates on secured and unsecured lending to households and businesses Average interest rates on selected household and business products, and their respective reference rates(a)</vt:lpstr>
      <vt:lpstr>Chart 2.9: Economic activity is expected to return to growth in the first half of 2024 Contributions to quarterly GDP growth(a)</vt:lpstr>
      <vt:lpstr>Chart 2.10: In aggregate, households’ real incomes have picked up and savings have increased Real post-tax labour income growth and household saving ratios(a)(b)</vt:lpstr>
      <vt:lpstr>Chart 2.11: Confidence in households’ own financial situation continues to improve Indicators of consumer confidence(a)</vt:lpstr>
      <vt:lpstr>Chart 2.12: House prices have been flat for the past year but show signs of a return to growth House price indices(a)</vt:lpstr>
      <vt:lpstr>Chart 2.13: The recent LFS updates have caused some sizeable revisions to key labour market series LFS employment, unemployment and participation rates(a)(b)</vt:lpstr>
      <vt:lpstr>Chart 2.14: A broad range of indicators corroborate a recent slowing in employment growth, but also show firmer growth in recent years than in the LFS Measures of quarterly employment growth and cumulative growth since 2019 Q4(a)(b)</vt:lpstr>
      <vt:lpstr>Chart 2.15: Abstracting from volatility, unemployment seems to be rising Change in the unemployment rate on a year earlier and REC survey measure of staff availability less demand for staff(a)(b)</vt:lpstr>
      <vt:lpstr>Chart 2.16: Consumer price inflation is expected to fall to around the 2% target in 2024 Q2 before rising somewhat in H2 Contributions to CPI inflation(a)</vt:lpstr>
      <vt:lpstr>Chart 2.17: Year ahead inflation expectations have generally edged down, with medium-term expectations more stable Survey-based measures of inflation expectations(a)</vt:lpstr>
      <vt:lpstr>Box B: Assessing developments in broad money</vt:lpstr>
      <vt:lpstr>Chart A: Long-run cycles in broad money growth and inflation tend to move together, but the relationship is less stable over shorter periods Variation in broad money and CPI inflation – contributions to growth relative to series averages(a)</vt:lpstr>
      <vt:lpstr>Chart B: Money growth is currently weak relative to growth in nominal spending Four-quarter growth in aggregate and sectoral broad money and nominal spending(a)</vt:lpstr>
      <vt:lpstr>Chart C: The money overhang that emerged during the pandemic has mostly been reversed Ratio of aggregate broad money to nominal GDP and household broad money to annualised gross disposable income(a)</vt:lpstr>
      <vt:lpstr>Box C: Recent developments in the market sector</vt:lpstr>
      <vt:lpstr>Chart A: Market sector output has weakened by more than GDP over the past year Monthly output by sector(a)</vt:lpstr>
      <vt:lpstr>Chart B: Employment growth was softer in the private sector than in the public sector over 2023 Changes in employment by sector since 2022 Q4(a)(b)</vt:lpstr>
      <vt:lpstr>Box D: Uncertainties around Labour Force Survey data</vt:lpstr>
      <vt:lpstr>Chart A: Response rates to the LFS remain extremely low LFS response rate and number of responses(a)</vt:lpstr>
      <vt:lpstr>Chart B: The population figures underpinning the LFS have been revised up, but are still below the latest interim population projections Population estimates and projections(a)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2024</dc:title>
  <dc:subject>Section 2: Current economic conditions</dc:subject>
  <dc:creator>Bank of England</dc:creator>
  <cp:lastModifiedBy>Chapman, Wayne</cp:lastModifiedBy>
  <cp:revision>254</cp:revision>
  <dcterms:created xsi:type="dcterms:W3CDTF">2022-03-15T15:50:20Z</dcterms:created>
  <dcterms:modified xsi:type="dcterms:W3CDTF">2024-05-08T17:29:18Z</dcterms:modified>
</cp:coreProperties>
</file>