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20"/>
  </p:notesMasterIdLst>
  <p:sldIdLst>
    <p:sldId id="415" r:id="rId2"/>
    <p:sldId id="416" r:id="rId3"/>
    <p:sldId id="418" r:id="rId4"/>
    <p:sldId id="417" r:id="rId5"/>
    <p:sldId id="419" r:id="rId6"/>
    <p:sldId id="426" r:id="rId7"/>
    <p:sldId id="427" r:id="rId8"/>
    <p:sldId id="422" r:id="rId9"/>
    <p:sldId id="424" r:id="rId10"/>
    <p:sldId id="584" r:id="rId11"/>
    <p:sldId id="585" r:id="rId12"/>
    <p:sldId id="590" r:id="rId13"/>
    <p:sldId id="591" r:id="rId14"/>
    <p:sldId id="592" r:id="rId15"/>
    <p:sldId id="593" r:id="rId16"/>
    <p:sldId id="594" r:id="rId17"/>
    <p:sldId id="587" r:id="rId18"/>
    <p:sldId id="595"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028" autoAdjust="0"/>
    <p:restoredTop sz="80443" autoAdjust="0"/>
  </p:normalViewPr>
  <p:slideViewPr>
    <p:cSldViewPr snapToGrid="0" showGuides="1">
      <p:cViewPr varScale="1">
        <p:scale>
          <a:sx n="43" d="100"/>
          <a:sy n="43" d="100"/>
        </p:scale>
        <p:origin x="1268" y="260"/>
      </p:cViewPr>
      <p:guideLst/>
    </p:cSldViewPr>
  </p:slideViewPr>
  <p:notesTextViewPr>
    <p:cViewPr>
      <p:scale>
        <a:sx n="100" d="100"/>
        <a:sy n="100" d="100"/>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07/08/2025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506012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3269911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Tradeweb FTSE Gilt Closing Data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Real yields are inflation-linked UK government bond yields. The final data points shown are for 29 July 2025.</a:t>
            </a:r>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10599651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EC3EE6-4043-F327-05C2-DC8447D19A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A485F5-2772-4BC2-EFF4-9862D5F76A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56167D-B8B5-163B-0E2E-16DC929F61A4}"/>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estimates for the contribution of the OIS curve to the level of UK GDP are the sum of the impacts on consumption, business investment, housing investment and the net imports offset in the MPC’s baseline projections. The net imports offset component reflects that part of the reduction in consumption from higher interest rates will arise from lower spending on imported goods, which mechanically pushes up GDP. These estimates are based on the standard treatment of the impact of changes in Bank Rate and the OIS curve in the Bank’s forecasting models. Bank staff estimate the impact of changes in the OIS curve between each Monetary Policy Report on the level of GDP, and these are then summed to obtain estimates of the total contributions. The estimates incorporate an impact from changes in the OIS curve on the level of GDP that persists over several years. The level of the aqua bars in the first data point in 2021 Q3 therefore reflects the estimated impact on demand of changes in the OIS curve from several years prior to that date. The effects of the estimated impact of changes in the OIS curve on sterling exchange rates have been excluded. The final data are for 2025 Q2.</a:t>
            </a:r>
          </a:p>
        </p:txBody>
      </p:sp>
      <p:sp>
        <p:nvSpPr>
          <p:cNvPr id="4" name="Slide Number Placeholder 3">
            <a:extLst>
              <a:ext uri="{FF2B5EF4-FFF2-40B4-BE49-F238E27FC236}">
                <a16:creationId xmlns:a16="http://schemas.microsoft.com/office/drawing/2014/main" id="{500C8EB1-13CE-D5DE-B8DE-99F3708D3CAB}"/>
              </a:ext>
            </a:extLst>
          </p:cNvPr>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26852870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FA6D41-9EE0-D721-78A8-89437F9994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8AE420-6F5C-1D64-CC74-010DB7F7AF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9DC9CC-879D-5D0A-AAE8-5C9E3EB70D0C}"/>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England/NMG survey, DMP Survey,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data are from NMG surveys between March 2023 and March 2025. The data show the percentage of households in the NMG survey that reported that they had saved more than usual over the last 12 months and that higher interest rates on savings had been one of the main reasons for this increase. Households that responded ‘prefer not to state’ have been excluded from the calculation. </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(b) The latest data are for April 2025. The most and least interest rate-sensitive industries were identified from responses to the DMP Survey, using firms’ estimates of how much higher interest rates had reduced their sales. The most and least rate-sensitive industries are those in the upper and lower quartiles respectively of estimated interest rate sensitivity.</a:t>
            </a:r>
          </a:p>
        </p:txBody>
      </p:sp>
      <p:sp>
        <p:nvSpPr>
          <p:cNvPr id="4" name="Slide Number Placeholder 3">
            <a:extLst>
              <a:ext uri="{FF2B5EF4-FFF2-40B4-BE49-F238E27FC236}">
                <a16:creationId xmlns:a16="http://schemas.microsoft.com/office/drawing/2014/main" id="{7403D788-B1FC-0BCD-1519-3879291BD953}"/>
              </a:ext>
            </a:extLst>
          </p:cNvPr>
          <p:cNvSpPr>
            <a:spLocks noGrp="1"/>
          </p:cNvSpPr>
          <p:nvPr>
            <p:ph type="sldNum" sz="quarter" idx="5"/>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36848668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FFD021-8EDB-9698-8E5B-1CA8566E08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4D7D50-B5EB-9016-8277-8DD4A6808F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DDABBE-24E5-B0A5-473C-5AE6080944FA}"/>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Financial Conduct Authority Product Sales Data (PSD)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data from March 2025 to June 2026 are quarterly projections consistent with the MPC’s August 2025 baseline forecast. The latest historical data are from the December 2024 PSD. The projections are informed by the Bank’s quoted mortgage rate data and assume that fixed-rate mortgagors re-fix at a new rate, the average of projected two and five-year fixed mortgage rates, once their incentive period ends. Variable-rate mortgagors are assumed to remain on variable-rate contracts.</a:t>
            </a:r>
          </a:p>
        </p:txBody>
      </p:sp>
      <p:sp>
        <p:nvSpPr>
          <p:cNvPr id="4" name="Slide Number Placeholder 3">
            <a:extLst>
              <a:ext uri="{FF2B5EF4-FFF2-40B4-BE49-F238E27FC236}">
                <a16:creationId xmlns:a16="http://schemas.microsoft.com/office/drawing/2014/main" id="{B9E00165-B7F5-176B-84DF-9F6B8322C4F8}"/>
              </a:ext>
            </a:extLst>
          </p:cNvPr>
          <p:cNvSpPr>
            <a:spLocks noGrp="1"/>
          </p:cNvSpPr>
          <p:nvPr>
            <p:ph type="sldNum" sz="quarter" idx="5"/>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17770103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D75304-FFC9-2E69-922D-C49D36B21C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385416-B1E9-A3B2-B263-28BE3598BE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6DD009-51DF-F042-2BC9-9ED7F73B021C}"/>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Bank of England/Ipsos Inflation Attitudes Survey, Bank of England Market Participants Survey (</a:t>
            </a:r>
            <a:r>
              <a:rPr lang="en-GB" sz="1800" dirty="0" err="1">
                <a:effectLst/>
                <a:latin typeface="Arial" panose="020B0604020202020204" pitchFamily="34" charset="0"/>
                <a:ea typeface="Calibri" panose="020F0502020204030204" pitchFamily="34" charset="0"/>
                <a:cs typeface="Calibri" panose="020F0502020204030204" pitchFamily="34" charset="0"/>
              </a:rPr>
              <a:t>MaPS</a:t>
            </a:r>
            <a:r>
              <a:rPr lang="en-GB" sz="1800" dirty="0">
                <a:effectLst/>
                <a:latin typeface="Arial" panose="020B0604020202020204" pitchFamily="34" charset="0"/>
                <a:ea typeface="Calibri" panose="020F0502020204030204" pitchFamily="34" charset="0"/>
                <a:cs typeface="Calibri" panose="020F0502020204030204" pitchFamily="34" charset="0"/>
              </a:rPr>
              <a:t>), Bloomberg Finance L.P., Consensus Economics, Davis et al (2024), ONS, </a:t>
            </a:r>
            <a:r>
              <a:rPr lang="en-GB" sz="1800" dirty="0" err="1">
                <a:effectLst/>
                <a:latin typeface="Arial" panose="020B0604020202020204" pitchFamily="34" charset="0"/>
                <a:ea typeface="Calibri" panose="020F0502020204030204" pitchFamily="34" charset="0"/>
                <a:cs typeface="Calibri" panose="020F0502020204030204" pitchFamily="34" charset="0"/>
              </a:rPr>
              <a:t>TradeWeb</a:t>
            </a:r>
            <a:r>
              <a:rPr lang="en-GB" sz="1800" dirty="0">
                <a:effectLst/>
                <a:latin typeface="Arial" panose="020B0604020202020204" pitchFamily="34" charset="0"/>
                <a:ea typeface="Calibri" panose="020F0502020204030204" pitchFamily="34" charset="0"/>
                <a:cs typeface="Calibri" panose="020F0502020204030204" pitchFamily="34" charset="0"/>
              </a:rPr>
              <a:t> FTSE Gilt Closing Data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February 2024 estimates for the macroeconomic models are for 2023 Q4. Corresponding estimates for the </a:t>
            </a:r>
            <a:r>
              <a:rPr lang="en-GB" sz="1800" dirty="0" err="1">
                <a:effectLst/>
                <a:latin typeface="Arial" panose="020B0604020202020204" pitchFamily="34" charset="0"/>
                <a:ea typeface="Calibri" panose="020F0502020204030204" pitchFamily="34" charset="0"/>
                <a:cs typeface="Calibri" panose="020F0502020204030204" pitchFamily="34" charset="0"/>
              </a:rPr>
              <a:t>macrofinancial</a:t>
            </a:r>
            <a:r>
              <a:rPr lang="en-GB" sz="1800" dirty="0">
                <a:effectLst/>
                <a:latin typeface="Arial" panose="020B0604020202020204" pitchFamily="34" charset="0"/>
                <a:ea typeface="Calibri" panose="020F0502020204030204" pitchFamily="34" charset="0"/>
                <a:cs typeface="Calibri" panose="020F0502020204030204" pitchFamily="34" charset="0"/>
              </a:rPr>
              <a:t> model are for 2024 Q1, and the estimates for financial markets and the </a:t>
            </a:r>
            <a:r>
              <a:rPr lang="en-GB" sz="1800" dirty="0" err="1">
                <a:effectLst/>
                <a:latin typeface="Arial" panose="020B0604020202020204" pitchFamily="34" charset="0"/>
                <a:ea typeface="Calibri" panose="020F0502020204030204" pitchFamily="34" charset="0"/>
                <a:cs typeface="Calibri" panose="020F0502020204030204" pitchFamily="34" charset="0"/>
              </a:rPr>
              <a:t>MaPS</a:t>
            </a:r>
            <a:r>
              <a:rPr lang="en-GB" sz="1800" dirty="0">
                <a:effectLst/>
                <a:latin typeface="Arial" panose="020B0604020202020204" pitchFamily="34" charset="0"/>
                <a:ea typeface="Calibri" panose="020F0502020204030204" pitchFamily="34" charset="0"/>
                <a:cs typeface="Calibri" panose="020F0502020204030204" pitchFamily="34" charset="0"/>
              </a:rPr>
              <a:t> are for February 2024. The August 2025 estimates for the macroeconomic models are for 2025 Q2. Corresponding estimates for the </a:t>
            </a:r>
            <a:r>
              <a:rPr lang="en-GB" sz="1800" dirty="0" err="1">
                <a:effectLst/>
                <a:latin typeface="Arial" panose="020B0604020202020204" pitchFamily="34" charset="0"/>
                <a:ea typeface="Calibri" panose="020F0502020204030204" pitchFamily="34" charset="0"/>
                <a:cs typeface="Calibri" panose="020F0502020204030204" pitchFamily="34" charset="0"/>
              </a:rPr>
              <a:t>macrofinancial</a:t>
            </a:r>
            <a:r>
              <a:rPr lang="en-GB" sz="1800" dirty="0">
                <a:effectLst/>
                <a:latin typeface="Arial" panose="020B0604020202020204" pitchFamily="34" charset="0"/>
                <a:ea typeface="Calibri" panose="020F0502020204030204" pitchFamily="34" charset="0"/>
                <a:cs typeface="Calibri" panose="020F0502020204030204" pitchFamily="34" charset="0"/>
              </a:rPr>
              <a:t> model are for 2025 Q3, and the estimates for financial markets and the </a:t>
            </a:r>
            <a:r>
              <a:rPr lang="en-GB" sz="1800" dirty="0" err="1">
                <a:effectLst/>
                <a:latin typeface="Arial" panose="020B0604020202020204" pitchFamily="34" charset="0"/>
                <a:ea typeface="Calibri" panose="020F0502020204030204" pitchFamily="34" charset="0"/>
                <a:cs typeface="Calibri" panose="020F0502020204030204" pitchFamily="34" charset="0"/>
              </a:rPr>
              <a:t>MaPS</a:t>
            </a:r>
            <a:r>
              <a:rPr lang="en-GB" sz="1800" dirty="0">
                <a:effectLst/>
                <a:latin typeface="Arial" panose="020B0604020202020204" pitchFamily="34" charset="0"/>
                <a:ea typeface="Calibri" panose="020F0502020204030204" pitchFamily="34" charset="0"/>
                <a:cs typeface="Calibri" panose="020F0502020204030204" pitchFamily="34" charset="0"/>
              </a:rPr>
              <a:t> are for August 2025. The macroeconomic models ranges are produced using estimates from two models. The first is a dynamic semi-structural IS curve model that relates the current output gap to past and expected future output gaps and the real-rate gap. It is estimated with data from 1988 Q3 to 2025 Q2. Average real-rate gaps over a three-year horizon are attained from a model using the Kalman filter, with associated ranges inferred from a dynamic factor model. The second set of macroeconomic model estimates are generated from one of the main models underlying the baseline projections in this Report (Albuquerque et al (2025)). Estimates from this model are also average implied real-rate gaps over a three-year horizon. The real policy rates used in both macroeconomic models are produced using the same model that underlies most of the baseline projections in this Report. The </a:t>
            </a:r>
            <a:r>
              <a:rPr lang="en-GB" sz="1800" dirty="0" err="1">
                <a:effectLst/>
                <a:latin typeface="Arial" panose="020B0604020202020204" pitchFamily="34" charset="0"/>
                <a:ea typeface="Calibri" panose="020F0502020204030204" pitchFamily="34" charset="0"/>
                <a:cs typeface="Calibri" panose="020F0502020204030204" pitchFamily="34" charset="0"/>
              </a:rPr>
              <a:t>macrofinancial</a:t>
            </a:r>
            <a:r>
              <a:rPr lang="en-GB" sz="1800" dirty="0">
                <a:effectLst/>
                <a:latin typeface="Arial" panose="020B0604020202020204" pitchFamily="34" charset="0"/>
                <a:ea typeface="Calibri" panose="020F0502020204030204" pitchFamily="34" charset="0"/>
                <a:cs typeface="Calibri" panose="020F0502020204030204" pitchFamily="34" charset="0"/>
              </a:rPr>
              <a:t> model ranges are estimated using the state-space model from Davis et al (2024), with a 95% confidence interval applied around the central estimates of r*. The real policy rates used in the </a:t>
            </a:r>
            <a:r>
              <a:rPr lang="en-GB" sz="1800" dirty="0" err="1">
                <a:effectLst/>
                <a:latin typeface="Arial" panose="020B0604020202020204" pitchFamily="34" charset="0"/>
                <a:ea typeface="Calibri" panose="020F0502020204030204" pitchFamily="34" charset="0"/>
                <a:cs typeface="Calibri" panose="020F0502020204030204" pitchFamily="34" charset="0"/>
              </a:rPr>
              <a:t>macrofinancial</a:t>
            </a:r>
            <a:r>
              <a:rPr lang="en-GB" sz="1800" dirty="0">
                <a:effectLst/>
                <a:latin typeface="Arial" panose="020B0604020202020204" pitchFamily="34" charset="0"/>
                <a:ea typeface="Calibri" panose="020F0502020204030204" pitchFamily="34" charset="0"/>
                <a:cs typeface="Calibri" panose="020F0502020204030204" pitchFamily="34" charset="0"/>
              </a:rPr>
              <a:t> model ranges are ex-post real rates, as described in Taylor (2025). The financial market ranges use estimates of the nominal neutral rate derived from three term premia models: the benchmark models in Malik and Meldrum (2016), </a:t>
            </a:r>
            <a:r>
              <a:rPr lang="en-GB" sz="1800" dirty="0" err="1">
                <a:effectLst/>
                <a:latin typeface="Arial" panose="020B0604020202020204" pitchFamily="34" charset="0"/>
                <a:ea typeface="Calibri" panose="020F0502020204030204" pitchFamily="34" charset="0"/>
                <a:cs typeface="Calibri" panose="020F0502020204030204" pitchFamily="34" charset="0"/>
              </a:rPr>
              <a:t>Vlieghe</a:t>
            </a:r>
            <a:r>
              <a:rPr lang="en-GB" sz="1800" dirty="0">
                <a:effectLst/>
                <a:latin typeface="Arial" panose="020B0604020202020204" pitchFamily="34" charset="0"/>
                <a:ea typeface="Calibri" panose="020F0502020204030204" pitchFamily="34" charset="0"/>
                <a:cs typeface="Calibri" panose="020F0502020204030204" pitchFamily="34" charset="0"/>
              </a:rPr>
              <a:t> (2016) and Meldrum and Roberts-Sklar (2015). These estimates are adjusted by average six-year to ten-year inflation expectations from half-year Consensus surveys to obtain real neutral rate estimates. The real policy rates in the financial markets ranges are calculated as the average instantaneous forward OIS curves over three-year horizons, deflated by annual Consensus survey inflation expectations over this period. These inflation expectations are linearly interpolated over the three-year horizon. The instantaneous forward OIS curves are estimated using the average paths for interest rates in the 15 UK working days to 23 January 2024 and 29 July 2025, on which the baseline projections for the February 2024 and August 2025 Monetary Policy Reports are conditioned, respectively. The ranges for the </a:t>
            </a:r>
            <a:r>
              <a:rPr lang="en-GB" sz="1800" dirty="0" err="1">
                <a:effectLst/>
                <a:latin typeface="Arial" panose="020B0604020202020204" pitchFamily="34" charset="0"/>
                <a:ea typeface="Calibri" panose="020F0502020204030204" pitchFamily="34" charset="0"/>
                <a:cs typeface="Calibri" panose="020F0502020204030204" pitchFamily="34" charset="0"/>
              </a:rPr>
              <a:t>MaPS</a:t>
            </a:r>
            <a:r>
              <a:rPr lang="en-GB" sz="1800" dirty="0">
                <a:effectLst/>
                <a:latin typeface="Arial" panose="020B0604020202020204" pitchFamily="34" charset="0"/>
                <a:ea typeface="Calibri" panose="020F0502020204030204" pitchFamily="34" charset="0"/>
                <a:cs typeface="Calibri" panose="020F0502020204030204" pitchFamily="34" charset="0"/>
              </a:rPr>
              <a:t> show the 10th–90th percentile of perceptions of the average implied real-rate gaps over a three-year horizon. The implied real-rate gaps are calculated as the difference between each </a:t>
            </a:r>
            <a:r>
              <a:rPr lang="en-GB" sz="1800" dirty="0" err="1">
                <a:effectLst/>
                <a:latin typeface="Arial" panose="020B0604020202020204" pitchFamily="34" charset="0"/>
                <a:ea typeface="Calibri" panose="020F0502020204030204" pitchFamily="34" charset="0"/>
                <a:cs typeface="Calibri" panose="020F0502020204030204" pitchFamily="34" charset="0"/>
              </a:rPr>
              <a:t>MaPS</a:t>
            </a:r>
            <a:r>
              <a:rPr lang="en-GB" sz="1800" dirty="0">
                <a:effectLst/>
                <a:latin typeface="Arial" panose="020B0604020202020204" pitchFamily="34" charset="0"/>
                <a:ea typeface="Calibri" panose="020F0502020204030204" pitchFamily="34" charset="0"/>
                <a:cs typeface="Calibri" panose="020F0502020204030204" pitchFamily="34" charset="0"/>
              </a:rPr>
              <a:t> respondent’s weighted mean nominal Bank Rate expectation, adjusted by their expectations for CPI inflation over the same period, relative to their perception of r*. The r* component is calculated from nominal equilibrium rate perceptions from the </a:t>
            </a:r>
            <a:r>
              <a:rPr lang="en-GB" sz="1800" dirty="0" err="1">
                <a:effectLst/>
                <a:latin typeface="Arial" panose="020B0604020202020204" pitchFamily="34" charset="0"/>
                <a:ea typeface="Calibri" panose="020F0502020204030204" pitchFamily="34" charset="0"/>
                <a:cs typeface="Calibri" panose="020F0502020204030204" pitchFamily="34" charset="0"/>
              </a:rPr>
              <a:t>MaPS</a:t>
            </a:r>
            <a:r>
              <a:rPr lang="en-GB" sz="1800" dirty="0">
                <a:effectLst/>
                <a:latin typeface="Arial" panose="020B0604020202020204" pitchFamily="34" charset="0"/>
                <a:ea typeface="Calibri" panose="020F0502020204030204" pitchFamily="34" charset="0"/>
                <a:cs typeface="Calibri" panose="020F0502020204030204" pitchFamily="34" charset="0"/>
              </a:rPr>
              <a:t>, applying two alternative assumptions around the deflator: the 2% inflation target or three-year CPI expectations from the </a:t>
            </a:r>
            <a:r>
              <a:rPr lang="en-GB" sz="1800" dirty="0" err="1">
                <a:effectLst/>
                <a:latin typeface="Arial" panose="020B0604020202020204" pitchFamily="34" charset="0"/>
                <a:ea typeface="Calibri" panose="020F0502020204030204" pitchFamily="34" charset="0"/>
                <a:cs typeface="Calibri" panose="020F0502020204030204" pitchFamily="34" charset="0"/>
              </a:rPr>
              <a:t>MaPS</a:t>
            </a:r>
            <a:r>
              <a:rPr lang="en-GB" sz="1800" dirty="0">
                <a:effectLst/>
                <a:latin typeface="Arial" panose="020B0604020202020204" pitchFamily="34" charset="0"/>
                <a:ea typeface="Calibri" panose="020F0502020204030204" pitchFamily="34" charset="0"/>
                <a:cs typeface="Calibri" panose="020F0502020204030204" pitchFamily="34" charset="0"/>
              </a:rPr>
              <a:t>. All measures of the real-rate gap presented in this chart show the implied degree of monetary policy restrictiveness over a three-year horizon. But to the extent that monetary policy can impact expectations of interest rates over longer horizons, changes to the monetary policy stance beyond the three-year point are not captured within the estimates on this chart.</a:t>
            </a:r>
          </a:p>
        </p:txBody>
      </p:sp>
      <p:sp>
        <p:nvSpPr>
          <p:cNvPr id="4" name="Slide Number Placeholder 3">
            <a:extLst>
              <a:ext uri="{FF2B5EF4-FFF2-40B4-BE49-F238E27FC236}">
                <a16:creationId xmlns:a16="http://schemas.microsoft.com/office/drawing/2014/main" id="{27D3A353-B132-A7D0-ADF2-284DEC20A0E1}"/>
              </a:ext>
            </a:extLst>
          </p:cNvPr>
          <p:cNvSpPr>
            <a:spLocks noGrp="1"/>
          </p:cNvSpPr>
          <p:nvPr>
            <p:ph type="sldNum" sz="quarter" idx="5"/>
          </p:nvPr>
        </p:nvSpPr>
        <p:spPr/>
        <p:txBody>
          <a:bodyPr/>
          <a:lstStyle/>
          <a:p>
            <a:fld id="{2F5E53B0-EFB7-4B0E-B012-E676534541B5}" type="slidenum">
              <a:rPr lang="en-GB" smtClean="0"/>
              <a:t>15</a:t>
            </a:fld>
            <a:endParaRPr lang="en-GB"/>
          </a:p>
        </p:txBody>
      </p:sp>
    </p:spTree>
    <p:extLst>
      <p:ext uri="{BB962C8B-B14F-4D97-AF65-F5344CB8AC3E}">
        <p14:creationId xmlns:p14="http://schemas.microsoft.com/office/powerpoint/2010/main" val="14665730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D85DEE-F48B-FCE9-26C5-CDBF97353B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B4B8C4-4568-2018-AEBA-3DB6E63B9B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A167E8-DC2F-3D3C-2F93-74585AB7F50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DD0B591-E47C-1448-6EA0-E881B0A97AFD}"/>
              </a:ext>
            </a:extLst>
          </p:cNvPr>
          <p:cNvSpPr>
            <a:spLocks noGrp="1"/>
          </p:cNvSpPr>
          <p:nvPr>
            <p:ph type="sldNum" sz="quarter" idx="5"/>
          </p:nvPr>
        </p:nvSpPr>
        <p:spPr/>
        <p:txBody>
          <a:bodyPr/>
          <a:lstStyle/>
          <a:p>
            <a:fld id="{2F5E53B0-EFB7-4B0E-B012-E676534541B5}" type="slidenum">
              <a:rPr lang="en-GB" smtClean="0"/>
              <a:t>16</a:t>
            </a:fld>
            <a:endParaRPr lang="en-GB"/>
          </a:p>
        </p:txBody>
      </p:sp>
    </p:spTree>
    <p:extLst>
      <p:ext uri="{BB962C8B-B14F-4D97-AF65-F5344CB8AC3E}">
        <p14:creationId xmlns:p14="http://schemas.microsoft.com/office/powerpoint/2010/main" val="6477934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Gilt value is measured as the ‘initial purchase proceeds’ value.</a:t>
            </a:r>
          </a:p>
        </p:txBody>
      </p:sp>
      <p:sp>
        <p:nvSpPr>
          <p:cNvPr id="4" name="Slide Number Placeholder 3"/>
          <p:cNvSpPr>
            <a:spLocks noGrp="1"/>
          </p:cNvSpPr>
          <p:nvPr>
            <p:ph type="sldNum" sz="quarter" idx="5"/>
          </p:nvPr>
        </p:nvSpPr>
        <p:spPr/>
        <p:txBody>
          <a:bodyPr/>
          <a:lstStyle/>
          <a:p>
            <a:fld id="{2F5E53B0-EFB7-4B0E-B012-E676534541B5}" type="slidenum">
              <a:rPr lang="en-GB" smtClean="0"/>
              <a:t>17</a:t>
            </a:fld>
            <a:endParaRPr lang="en-GB"/>
          </a:p>
        </p:txBody>
      </p:sp>
    </p:spTree>
    <p:extLst>
      <p:ext uri="{BB962C8B-B14F-4D97-AF65-F5344CB8AC3E}">
        <p14:creationId xmlns:p14="http://schemas.microsoft.com/office/powerpoint/2010/main" val="37368301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C6253C-DAAE-74B3-F06F-FF415EC093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37EDDB-C9F4-E670-9933-6B4AE54C97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82D776-94AD-D181-3B7B-52159D241998}"/>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Each year shows maturities in the period between October and September of the following year (</a:t>
            </a:r>
            <a:r>
              <a:rPr lang="en-GB" sz="1800" dirty="0" err="1">
                <a:effectLst/>
                <a:latin typeface="Arial" panose="020B0604020202020204" pitchFamily="34" charset="0"/>
                <a:ea typeface="Calibri" panose="020F0502020204030204" pitchFamily="34" charset="0"/>
                <a:cs typeface="Calibri" panose="020F0502020204030204" pitchFamily="34" charset="0"/>
              </a:rPr>
              <a:t>ie</a:t>
            </a:r>
            <a:r>
              <a:rPr lang="en-GB" sz="1800" dirty="0">
                <a:effectLst/>
                <a:latin typeface="Arial" panose="020B0604020202020204" pitchFamily="34" charset="0"/>
                <a:ea typeface="Calibri" panose="020F0502020204030204" pitchFamily="34" charset="0"/>
                <a:cs typeface="Calibri" panose="020F0502020204030204" pitchFamily="34" charset="0"/>
              </a:rPr>
              <a:t> a yearly QT review cycle). For October 2022–September 2023 to October 2024–September 2025 these bars show the target gilt stock reduction voted for by the MPC, including both maturities and active sales, as well as sales of assets purchased under the Corporate Bond Purchase Scheme. In periods from October 2025–September 2026 onwards only the path of expected maturities is shown, as the Committee is yet to vote on the target gilt stock reduction for these periods.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A4E19296-DA57-E2F7-2C15-1F7A4DCEF23A}"/>
              </a:ext>
            </a:extLst>
          </p:cNvPr>
          <p:cNvSpPr>
            <a:spLocks noGrp="1"/>
          </p:cNvSpPr>
          <p:nvPr>
            <p:ph type="sldNum" sz="quarter" idx="5"/>
          </p:nvPr>
        </p:nvSpPr>
        <p:spPr/>
        <p:txBody>
          <a:bodyPr/>
          <a:lstStyle/>
          <a:p>
            <a:fld id="{2F5E53B0-EFB7-4B0E-B012-E676534541B5}" type="slidenum">
              <a:rPr lang="en-GB" smtClean="0"/>
              <a:t>18</a:t>
            </a:fld>
            <a:endParaRPr lang="en-GB"/>
          </a:p>
        </p:txBody>
      </p:sp>
    </p:spTree>
    <p:extLst>
      <p:ext uri="{BB962C8B-B14F-4D97-AF65-F5344CB8AC3E}">
        <p14:creationId xmlns:p14="http://schemas.microsoft.com/office/powerpoint/2010/main" val="2796189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Calibri" panose="020F0502020204030204" pitchFamily="34" charset="0"/>
                <a:cs typeface="Calibri" panose="020F0502020204030204" pitchFamily="34" charset="0"/>
              </a:rPr>
              <a:t>(a) Figures in parentheses show the corresponding projections in the May 2025 Monetary Policy Report. </a:t>
            </a:r>
          </a:p>
          <a:p>
            <a:r>
              <a:rPr lang="en-GB" sz="1800" dirty="0">
                <a:effectLst/>
                <a:latin typeface="Arial" panose="020B0604020202020204" pitchFamily="34" charset="0"/>
                <a:ea typeface="Calibri" panose="020F0502020204030204" pitchFamily="34" charset="0"/>
                <a:cs typeface="Calibri" panose="020F0502020204030204" pitchFamily="34" charset="0"/>
              </a:rPr>
              <a:t>(b) The numbers shown in this table are conditioned on the assumptions described in Section 1.1.</a:t>
            </a:r>
          </a:p>
          <a:p>
            <a:r>
              <a:rPr lang="en-GB" sz="1800" dirty="0">
                <a:effectLst/>
                <a:latin typeface="Arial" panose="020B0604020202020204" pitchFamily="34" charset="0"/>
                <a:ea typeface="Calibri" panose="020F0502020204030204" pitchFamily="34" charset="0"/>
                <a:cs typeface="Calibri" panose="020F0502020204030204" pitchFamily="34" charset="0"/>
              </a:rPr>
              <a:t>(c) Four-quarter growth in real GDP.</a:t>
            </a:r>
          </a:p>
          <a:p>
            <a:r>
              <a:rPr lang="en-GB" sz="1800" dirty="0">
                <a:effectLst/>
                <a:latin typeface="Arial" panose="020B0604020202020204" pitchFamily="34" charset="0"/>
                <a:ea typeface="Calibri" panose="020F0502020204030204" pitchFamily="34" charset="0"/>
                <a:cs typeface="Calibri" panose="020F0502020204030204" pitchFamily="34" charset="0"/>
              </a:rPr>
              <a:t>(d) Four-quarter inflation rate.</a:t>
            </a:r>
          </a:p>
          <a:p>
            <a:r>
              <a:rPr lang="en-GB" sz="1800" dirty="0">
                <a:effectLst/>
                <a:latin typeface="Arial" panose="020B0604020202020204" pitchFamily="34" charset="0"/>
                <a:ea typeface="Calibri" panose="020F0502020204030204" pitchFamily="34" charset="0"/>
                <a:cs typeface="Calibri" panose="020F0502020204030204" pitchFamily="34" charset="0"/>
              </a:rPr>
              <a:t>(e) International Labour Organization (ILO) definition of unemployment. Although LFS unemployment data have been reinstated by the ONS, they are badged as official statistics in development and the LFS continues to suffer from very low response rates, which can introduce volatility and potentially non-response bias (Box D of the May 2024 Monetary Policy Report).</a:t>
            </a:r>
          </a:p>
          <a:p>
            <a:r>
              <a:rPr lang="en-GB" sz="1800" dirty="0">
                <a:effectLst/>
                <a:latin typeface="Arial" panose="020B0604020202020204" pitchFamily="34" charset="0"/>
                <a:ea typeface="Calibri" panose="020F0502020204030204" pitchFamily="34" charset="0"/>
                <a:cs typeface="Calibri" panose="020F0502020204030204" pitchFamily="34" charset="0"/>
              </a:rPr>
              <a:t>(f) Per cent of potential GDP. A negative figure implies output is below potential and a positive that it is above.</a:t>
            </a:r>
          </a:p>
          <a:p>
            <a:r>
              <a:rPr lang="en-GB" sz="1800" dirty="0">
                <a:effectLst/>
                <a:latin typeface="Arial" panose="020B0604020202020204" pitchFamily="34" charset="0"/>
                <a:ea typeface="Calibri" panose="020F0502020204030204" pitchFamily="34" charset="0"/>
                <a:cs typeface="Calibri" panose="020F0502020204030204" pitchFamily="34" charset="0"/>
              </a:rPr>
              <a:t>(g) Per cent. The path for Bank Rate implied by forward market interest rates. The curves are based on overnight index swap rates.</a:t>
            </a: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11295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Energy prices include fuels and lubricants, electricity, gas and other fuels.</a:t>
            </a: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2426922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LSEG Workspace, Office for Budget Responsibility (OBR),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table shows the projections for financial market prices, wholesale energy prices and government spending projections that are used as conditioning assumptions for the MPC’s projections for CPI inflation, GDP growth and the unemployment rate. Figures in parentheses show the corresponding projections in the May 2025 Monetary Policy Report.</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Financial market data are based on averages in the 15 working days to 29 July 2025. Figures show the average level in Q4 of each year, unless otherwise stated.</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Per cent. The path for Bank Rate implied by forward market interest rates. The curves are based on overnight index swap rates.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(d) Index: January 2005 = 100. The convention is that the sterling exchange rate follows a path that is halfway between the starting level of the sterling ERI and a path implied by interest rate differentials.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(e) Dollars per barrel. Projection based on monthly Brent futures prices.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(f) Pence per therm. Projection based on monthly natural gas futures prices.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(g) Annual average growth rate. Nominal general government consumption and investment. Projections are based on the OBR’s March 2025 Economic and Fiscal Outlook. Historical data based on NMRP+D7QK.</a:t>
            </a: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761530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b="0" i="0" u="none" strike="noStrike" baseline="0" dirty="0">
                <a:solidFill>
                  <a:srgbClr val="000000"/>
                </a:solidFill>
                <a:latin typeface="Arial" panose="020B0604020202020204" pitchFamily="34" charset="0"/>
              </a:rPr>
              <a:t>The fan chart depicts the probability of various outcomes for GDP growth. It has been conditioned on Bank Rate following a path implied by market yields, but allows the Committee’s judgement on the risks around the other conditioning assumptions set out in Section 1.1, including wholesale energy prices, to affect the calibration of the fan chart skew. To the left of the shaded area, the distribution reflects uncertainty around revisions to the data over the past. To the right of the shaded area, the distribution reflects uncertainty over the evolution of GDP growth in the future. If economic circumstances identical to today’s were to prevail on 100 occasions, the MPC’s judgement is that the mature estimate of GDP growth would lie within the darkest central band on only 30 of those occasions. The fan chart is constructed so that outturns are also expected to lie within each pair of the lighter aqua areas on 30 occasions. In any particular quarter of the forecast period, GDP growth is therefore expected to lie somewhere within the fan on 90 out of 100 occasions. And on the remaining 10 out of 100 occasions GDP growth can fall anywhere outside the aqua area of the fan chart. Over the forecast period, this has been depicted by the grey background. The Box on page 39 of the November 2007 Inflation Report provides a fuller description of the fan chart and what it represents. The y-axis of the chart has been truncated to illustrate more clearly the current uncertainty around the path of GDP growth, as otherwise this would be obscured by the volatility of GDP growth during the pandemic.</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2189969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future outcomes for the ILO definition of unemployment and begins in 2025 Q2. Although LFS unemployment data have recently been reinstated by the ONS, they are badged as official statistics in development and the LFS continues to suffer from very low response rates, which can introduce volatility and potentially non-response bias (Box D of the May 2024 Monetary Policy Report). The fan chart has been conditioned on Bank Rate following a path implied by market yields, but allows the Committee’s judgement on the risks around the other conditioning assumptions set out in Section 1.1, including wholesale energy prices, to affect the calibration of the fan chart skew. The coloured bands have the same interpretation as in Chart 1.2 and portray 90% of the probability distribution. A significant proportion of this distribution lies below Bank staff’s current estimate of the long-term equilibrium unemployment rate. There is therefore uncertainty about the precise calibration of this fan chart.</a:t>
            </a: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2928706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future outcomes for CPI inflation and begins in 2025 Q2. It has been conditioned on Bank Rate following a path implied by market yields, but allows the Committee’s judgement on the risks around the other conditioning assumptions set out in Section 1.1, including wholesale energy prices, to affect the calibration of the fan chart skew. If economic circumstances identical to today’s were to prevail on 100 occasions, the MPC’s judgement is that inflation in any particular quarter would lie within the darkest central band on only 30 of those occasions. The fan chart is constructed so that outturns of inflation are also expected to lie within each pair of the lighter orange areas on 30 occasions. In any particular quarter of the forecast period, inflation is therefore expected to lie somewhere within the fans on 90 out of 100 occasions. And on the remaining 10 out of 100 occasions inflation can fall anywhere outside the orange area of the fan chart. Over the forecast period, this has been depicted by the grey background. The Box on pages 48–49 of the May 2002 Inflation Report provides a fuller description of the fan chart and what it represents.</a:t>
            </a: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20934489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0" i="0" u="none" strike="noStrike" baseline="0" dirty="0">
                <a:solidFill>
                  <a:srgbClr val="000000"/>
                </a:solidFill>
                <a:latin typeface="Arial" panose="020B0604020202020204" pitchFamily="34" charset="0"/>
              </a:rPr>
              <a:t>(a) Four-quarter inflation rate.</a:t>
            </a: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4027962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Department for Energy Security and Net Zero, Eurostat, IMF World Economic Outlook, National Bureau of Statistics of China, ONS, US Bureau of Economic Analysis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profiles in this table should be viewed as broadly consistent with the MPC’s baseline projections for GDP growth, CPI inflation and unemployment (as presented in the fan charts).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(b) Figures show annual average growth rates unless otherwise stated. Figures in parentheses show the corresponding projections in the May 2025 Monetary Policy Report. Calculations for back data based on ONS data are shown using ONS series identifiers.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(c) Chained-volume measure. Constructed using real GDP growth rates of 188 countries weighted according to their shares in UK exports.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(d) Chained-volume measure. Constructed using real GDP growth rates of 189 countries weighted according to their shares in world GDP using the IMF’s purchasing power parity (PPP) weights.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(e) Chained-volume measure. The forecast was finalised before the release of the preliminary flash estimate of euro-area GDP for Q2, so that has not been incorporated.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(f) Chained-volume measure. The forecast was finalised before the release of the advance estimate of US GDP for Q2, so that has not been incorporated.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(g) Chained-volume measure. Constructed using real GDP growth rates of 154 emerging market economies, weighted according to their relative shares in world GDP using the IMF’s PPP weights.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(h) Chained-volume measure.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t>
            </a:r>
            <a:r>
              <a:rPr lang="en-GB" sz="1800" dirty="0" err="1">
                <a:effectLst/>
                <a:latin typeface="Arial" panose="020B0604020202020204" pitchFamily="34" charset="0"/>
                <a:ea typeface="Calibri" panose="020F0502020204030204" pitchFamily="34" charset="0"/>
                <a:cs typeface="Calibri" panose="020F0502020204030204" pitchFamily="34" charset="0"/>
              </a:rPr>
              <a:t>i</a:t>
            </a:r>
            <a:r>
              <a:rPr lang="en-GB" sz="1800" dirty="0">
                <a:effectLst/>
                <a:latin typeface="Arial" panose="020B0604020202020204" pitchFamily="34" charset="0"/>
                <a:ea typeface="Calibri" panose="020F0502020204030204" pitchFamily="34" charset="0"/>
                <a:cs typeface="Calibri" panose="020F0502020204030204" pitchFamily="34" charset="0"/>
              </a:rPr>
              <a:t>) Chained-volume measure.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(j) Chained-volume measure. Includes non-profit institutions serving households. Based on ABJR+HAYO.</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(k) Chained-volume measure. Based on GAN8.</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(l) Chained-volume measure. Whole-economy measure. Includes new dwellings, improvements and spending on services associated with the sale and purchase of property. Based on DFEG+L635+L637.</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(m) Chained-volume measure. The historical data exclude the impact of missing trader intra‑community (MTIC) fraud. Since 1998 based on IKBK-OFNN/(BOKH/BQKO). Prior to 1998 based on IKBK.</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(n) Chained-volume measure. The historical data exclude the impact of MTIC fraud. Since 1998 based on IKBL-OFNN/(BOKH/BQKO). Prior to 1998 based on IKBL.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(o) Chained-volume measure. Exports less imports.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(p) Wages and salaries plus mixed income and general government benefits less income taxes and employees’ National Insurance contributions, deflated by the consumer expenditure deflator. Based on [ROYJ+ROYH-(RPHS+AIIV-CUCT)+GZVX]/[(ABJQ+HAYE)/(ABJR+HAYO)]. The </a:t>
            </a:r>
            <a:r>
              <a:rPr lang="en-GB" sz="1800" dirty="0" err="1">
                <a:effectLst/>
                <a:latin typeface="Arial" panose="020B0604020202020204" pitchFamily="34" charset="0"/>
                <a:ea typeface="Calibri" panose="020F0502020204030204" pitchFamily="34" charset="0"/>
                <a:cs typeface="Calibri" panose="020F0502020204030204" pitchFamily="34" charset="0"/>
              </a:rPr>
              <a:t>backdata</a:t>
            </a:r>
            <a:r>
              <a:rPr lang="en-GB" sz="1800" dirty="0">
                <a:effectLst/>
                <a:latin typeface="Arial" panose="020B0604020202020204" pitchFamily="34" charset="0"/>
                <a:ea typeface="Calibri" panose="020F0502020204030204" pitchFamily="34" charset="0"/>
                <a:cs typeface="Calibri" panose="020F0502020204030204" pitchFamily="34" charset="0"/>
              </a:rPr>
              <a:t> for this series are available at Monetary Policy Report – Download chart slides and data – August 2025.</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(q) Annual average. Percentage of total available household resources. Based on NRJS.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(r) Level in Q4. Percentage point spread over reference rates. Based on a weighted average of household and corporate loan and deposit spreads over appropriate risk-free rates. Indexed to equal zero in 2007 Q3.</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 Annual average. Per cent of potential GDP. A negative figure implies output is below potential and a positive figure that it is above.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 Real GDP (ABMI) divided by total 16+ employment (MGRZ). Although LFS employment data have been reinstated by the ONS, they are badged as official statistics in development and the LFS continues to suffer from very low response rates, which can introduce volatility and potentially non-response bias (Box D of the May 2024 Monetary Policy Report).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(u) Four-quarter growth in the ILO definition of employment in Q4 (MGRZ). Although LFS employment data have been reinstated by the ONS, they are badged as official statistics in development and the LFS continues to suffer from very low response rates, which can introduce volatility and potentially non-response bias (Box D of the May 2024 Monetary Policy Report).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(v) Four-quarter growth in Q4. LFS household population, all aged 16 and over (MGSL). Growth rates are interpolated between the LFS and ONS National population projections: 2022-based interim within the forecast period.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(w) ILO definition of unemployment rate in Q4 (MGSX). Although LFS unemployment data have been reinstated by the ONS, they are badged as official statistics in development and the LFS continues to suffer from very low response rates, which can introduce volatility and potentially non-response bias (Box D of the May 2024 Monetary Policy Report).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(x) ILO definition of labour force participation in Q4 as a percentage of the 16+ population (MGWG). Although LFS participation data have been reinstated by the ONS, they are badged as official statistics in development and the LFS continues to suffer from very low response rates, which can introduce volatility and potentially non-response bias (Box D of the May 2024 Monetary Policy Report).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(y) Four-quarter inflation rate in Q4.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(z) Four-quarter inflation rate in Q4 excluding fuel and the impact of MTIC fraud.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(aa) Contribution of fuels and lubricants and gas and electricity prices to four-quarter CPI inflation in Q4.</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(ab) Four-quarter growth in Q4. Private sector AWE excluding bonuses and arrears of pay (KAJ2).</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(ac) Four-quarter growth in private sector regular pay-based unit wage costs in Q4. Private sector wage costs divided by private sector output at constant prices. Private sector wage costs are AWE (excluding bonuses) multiplied by private sector employment.</a:t>
            </a: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35078077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284324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21" r:id="rId3"/>
    <p:sldLayoutId id="2147483747" r:id="rId4"/>
    <p:sldLayoutId id="2147483731" r:id="rId5"/>
    <p:sldLayoutId id="2147483739" r:id="rId6"/>
    <p:sldLayoutId id="2147483748"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400" b="1" kern="1200" baseline="0" noProof="0" dirty="0">
          <a:solidFill>
            <a:srgbClr val="12273F"/>
          </a:solidFill>
          <a:latin typeface="Arial" panose="020B0604020202020204" pitchFamily="34" charset="0"/>
          <a:ea typeface="+mj-ea"/>
          <a:cs typeface="Arial" panose="020B0604020202020204" pitchFamily="34" charset="0"/>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August 2025</a:t>
            </a:r>
          </a:p>
          <a:p>
            <a:r>
              <a:rPr lang="en-GB" dirty="0"/>
              <a:t>The economic outlook</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FD0C0-1595-A3C3-A45C-D742FFBA36F1}"/>
              </a:ext>
            </a:extLst>
          </p:cNvPr>
          <p:cNvSpPr>
            <a:spLocks noGrp="1"/>
          </p:cNvSpPr>
          <p:nvPr>
            <p:ph type="title"/>
          </p:nvPr>
        </p:nvSpPr>
        <p:spPr>
          <a:xfrm>
            <a:off x="455296" y="3248093"/>
            <a:ext cx="11279504" cy="2520000"/>
          </a:xfrm>
        </p:spPr>
        <p:txBody>
          <a:bodyPr/>
          <a:lstStyle/>
          <a:p>
            <a:r>
              <a:rPr lang="en-GB" dirty="0">
                <a:latin typeface="Century Gothic" panose="020B0502020202020204" pitchFamily="34" charset="0"/>
              </a:rPr>
              <a:t>Box A: Assessing the restrictiveness of the monetary policy stance</a:t>
            </a:r>
          </a:p>
        </p:txBody>
      </p:sp>
    </p:spTree>
    <p:extLst>
      <p:ext uri="{BB962C8B-B14F-4D97-AF65-F5344CB8AC3E}">
        <p14:creationId xmlns:p14="http://schemas.microsoft.com/office/powerpoint/2010/main" val="41305663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A: Real and nominal yields remain elevated relative to end-2021</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Bank Rate and select real and nominal government bond yields</a:t>
            </a:r>
            <a:r>
              <a:rPr lang="en-GB" b="0" baseline="30000" dirty="0">
                <a:latin typeface="Arial" panose="020B0604020202020204" pitchFamily="34" charset="0"/>
                <a:cs typeface="Arial" panose="020B0604020202020204" pitchFamily="34" charset="0"/>
              </a:rPr>
              <a:t>(a)</a:t>
            </a:r>
          </a:p>
        </p:txBody>
      </p:sp>
      <p:pic>
        <p:nvPicPr>
          <p:cNvPr id="4" name="Picture 3" descr="Nominal interest rates have fallen by less than Bank Rate over recent quarters, while real rates have risen a little.">
            <a:extLst>
              <a:ext uri="{FF2B5EF4-FFF2-40B4-BE49-F238E27FC236}">
                <a16:creationId xmlns:a16="http://schemas.microsoft.com/office/drawing/2014/main" id="{37777BA4-43D1-DC6E-54E0-AED7B9EB08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1200" y="1767600"/>
            <a:ext cx="10450800" cy="3446295"/>
          </a:xfrm>
          <a:prstGeom prst="rect">
            <a:avLst/>
          </a:prstGeom>
        </p:spPr>
      </p:pic>
    </p:spTree>
    <p:extLst>
      <p:ext uri="{BB962C8B-B14F-4D97-AF65-F5344CB8AC3E}">
        <p14:creationId xmlns:p14="http://schemas.microsoft.com/office/powerpoint/2010/main" val="42755895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70C9E5-E827-47BD-64CE-D8E060FACA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30C04F-0F72-7357-2571-E386962E6DB8}"/>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B: Past increases in interest rates are estimated still to be weighing on demand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Estimated contribution of the overnight indexed swap (OIS) curve to the level of GDP</a:t>
            </a:r>
            <a:r>
              <a:rPr lang="en-GB" b="0" baseline="30000" dirty="0">
                <a:latin typeface="Arial" panose="020B0604020202020204" pitchFamily="34" charset="0"/>
                <a:cs typeface="Arial" panose="020B0604020202020204" pitchFamily="34" charset="0"/>
              </a:rPr>
              <a:t>(a)</a:t>
            </a:r>
          </a:p>
        </p:txBody>
      </p:sp>
      <p:pic>
        <p:nvPicPr>
          <p:cNvPr id="4" name="Picture 3" descr="OIS rates have weighed on the level of GDP since late 2022.">
            <a:extLst>
              <a:ext uri="{FF2B5EF4-FFF2-40B4-BE49-F238E27FC236}">
                <a16:creationId xmlns:a16="http://schemas.microsoft.com/office/drawing/2014/main" id="{8D8F0F18-8728-D271-B50B-BA82CED510E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1200" y="2195111"/>
            <a:ext cx="10450800" cy="3452879"/>
          </a:xfrm>
          <a:prstGeom prst="rect">
            <a:avLst/>
          </a:prstGeom>
        </p:spPr>
      </p:pic>
    </p:spTree>
    <p:extLst>
      <p:ext uri="{BB962C8B-B14F-4D97-AF65-F5344CB8AC3E}">
        <p14:creationId xmlns:p14="http://schemas.microsoft.com/office/powerpoint/2010/main" val="23076453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47FB46-7606-03A7-D7E1-14053A15AC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D889058-06BA-0E1A-5331-FDB2682C0FAE}"/>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C: Indicators of demand suggest that the impact of tighter monetary policy may be around its peak</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Percentage of NMG survey respondents saving more than usual due to higher interest rates; annual GVA growth for industries that are most and least sensitive to higher rates</a:t>
            </a:r>
            <a:r>
              <a:rPr lang="en-GB" b="0" baseline="30000" dirty="0">
                <a:latin typeface="Arial" panose="020B0604020202020204" pitchFamily="34" charset="0"/>
                <a:cs typeface="Arial" panose="020B0604020202020204" pitchFamily="34" charset="0"/>
              </a:rPr>
              <a:t>(a)(b)</a:t>
            </a:r>
          </a:p>
        </p:txBody>
      </p:sp>
      <p:pic>
        <p:nvPicPr>
          <p:cNvPr id="4" name="Picture 3" descr="Fewer households are saving more due to higher interest rates, while GVA growth in highly interest rate sensitive industries has moved back in line with other businesses.">
            <a:extLst>
              <a:ext uri="{FF2B5EF4-FFF2-40B4-BE49-F238E27FC236}">
                <a16:creationId xmlns:a16="http://schemas.microsoft.com/office/drawing/2014/main" id="{B8D70BB6-915C-C0CC-A087-B9F988DCD8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05692" y="2365828"/>
            <a:ext cx="6828313" cy="4174411"/>
          </a:xfrm>
          <a:prstGeom prst="rect">
            <a:avLst/>
          </a:prstGeom>
        </p:spPr>
      </p:pic>
    </p:spTree>
    <p:extLst>
      <p:ext uri="{BB962C8B-B14F-4D97-AF65-F5344CB8AC3E}">
        <p14:creationId xmlns:p14="http://schemas.microsoft.com/office/powerpoint/2010/main" val="24594225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491C6-B2BC-1BB5-FACA-16027B9F06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356394-9859-0652-853D-E61064EB3448}"/>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D: The effective interest rate on the stock of mortgages is expected to rise further over coming quarters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Effective interest rates on the stock of UK mortgages</a:t>
            </a:r>
            <a:r>
              <a:rPr lang="en-GB" b="0" baseline="30000" dirty="0">
                <a:latin typeface="Arial" panose="020B0604020202020204" pitchFamily="34" charset="0"/>
                <a:cs typeface="Arial" panose="020B0604020202020204" pitchFamily="34" charset="0"/>
              </a:rPr>
              <a:t>(a)</a:t>
            </a:r>
          </a:p>
        </p:txBody>
      </p:sp>
      <p:pic>
        <p:nvPicPr>
          <p:cNvPr id="4" name="Picture 3" descr="The effective interest rate on all the stock of UK mortgages is projected to rise by around 20 basis points between  December 2024 and June 2026.">
            <a:extLst>
              <a:ext uri="{FF2B5EF4-FFF2-40B4-BE49-F238E27FC236}">
                <a16:creationId xmlns:a16="http://schemas.microsoft.com/office/drawing/2014/main" id="{AD3923D5-A273-0673-81D5-A284622B4C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1200" y="1767600"/>
            <a:ext cx="10450800" cy="4430480"/>
          </a:xfrm>
          <a:prstGeom prst="rect">
            <a:avLst/>
          </a:prstGeom>
        </p:spPr>
      </p:pic>
    </p:spTree>
    <p:extLst>
      <p:ext uri="{BB962C8B-B14F-4D97-AF65-F5344CB8AC3E}">
        <p14:creationId xmlns:p14="http://schemas.microsoft.com/office/powerpoint/2010/main" val="5546298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221339-86B8-3E00-ABF1-70D97F1C70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EDF77A-C66E-556E-97D6-6F735E748EE3}"/>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E: Forward-looking measures of the real-rate gap suggest that the degree of restrictiveness has fallen</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Average real-rate gaps in February 2024 and August 2025</a:t>
            </a:r>
            <a:r>
              <a:rPr lang="en-GB" b="0" baseline="30000" dirty="0">
                <a:latin typeface="Arial" panose="020B0604020202020204" pitchFamily="34" charset="0"/>
                <a:cs typeface="Arial" panose="020B0604020202020204" pitchFamily="34" charset="0"/>
              </a:rPr>
              <a:t>(a)</a:t>
            </a:r>
          </a:p>
        </p:txBody>
      </p:sp>
      <p:pic>
        <p:nvPicPr>
          <p:cNvPr id="4" name="Picture 3" descr="Estimates of the real-rate gap have fallen relative to their early-2024 levels, across a broad range of measures.">
            <a:extLst>
              <a:ext uri="{FF2B5EF4-FFF2-40B4-BE49-F238E27FC236}">
                <a16:creationId xmlns:a16="http://schemas.microsoft.com/office/drawing/2014/main" id="{D9409693-85A9-50E4-4DE2-86A6FB63E9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7392" y="1767600"/>
            <a:ext cx="9757216" cy="4711123"/>
          </a:xfrm>
          <a:prstGeom prst="rect">
            <a:avLst/>
          </a:prstGeom>
        </p:spPr>
      </p:pic>
    </p:spTree>
    <p:extLst>
      <p:ext uri="{BB962C8B-B14F-4D97-AF65-F5344CB8AC3E}">
        <p14:creationId xmlns:p14="http://schemas.microsoft.com/office/powerpoint/2010/main" val="16239410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7227B-31AC-D29B-7789-72FCC5E27F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30C6FB-5D8A-1D97-7298-901FEE533D56}"/>
              </a:ext>
            </a:extLst>
          </p:cNvPr>
          <p:cNvSpPr>
            <a:spLocks noGrp="1"/>
          </p:cNvSpPr>
          <p:nvPr>
            <p:ph type="title"/>
          </p:nvPr>
        </p:nvSpPr>
        <p:spPr>
          <a:xfrm>
            <a:off x="455296" y="3248093"/>
            <a:ext cx="11279504" cy="2520000"/>
          </a:xfrm>
        </p:spPr>
        <p:txBody>
          <a:bodyPr/>
          <a:lstStyle/>
          <a:p>
            <a:r>
              <a:rPr lang="en-GB" dirty="0">
                <a:latin typeface="Century Gothic" panose="020B0502020202020204" pitchFamily="34" charset="0"/>
              </a:rPr>
              <a:t>Box B: Reviewing the process of quantitative tightening</a:t>
            </a:r>
          </a:p>
        </p:txBody>
      </p:sp>
    </p:spTree>
    <p:extLst>
      <p:ext uri="{BB962C8B-B14F-4D97-AF65-F5344CB8AC3E}">
        <p14:creationId xmlns:p14="http://schemas.microsoft.com/office/powerpoint/2010/main" val="34679600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A: The Bank’s APF holdings grew markedly through QE but have shrunk since 2022</a:t>
            </a:r>
            <a:br>
              <a:rPr lang="en-GB" baseline="30000"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Stock of gilts held for monetary policy purposes in the APF</a:t>
            </a:r>
            <a:r>
              <a:rPr lang="en-GB" b="0" baseline="30000" dirty="0">
                <a:latin typeface="Arial" panose="020B0604020202020204" pitchFamily="34" charset="0"/>
                <a:cs typeface="Arial" panose="020B0604020202020204" pitchFamily="34" charset="0"/>
              </a:rPr>
              <a:t>(a)</a:t>
            </a:r>
          </a:p>
        </p:txBody>
      </p:sp>
      <p:pic>
        <p:nvPicPr>
          <p:cNvPr id="4" name="Picture 3" descr="The APF increased in size through various rounds of QE, reaching around £870 billion at the peak in early 2022.">
            <a:extLst>
              <a:ext uri="{FF2B5EF4-FFF2-40B4-BE49-F238E27FC236}">
                <a16:creationId xmlns:a16="http://schemas.microsoft.com/office/drawing/2014/main" id="{1F03A050-908F-EB63-81E1-9985883030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1200" y="1767600"/>
            <a:ext cx="10450800" cy="4493020"/>
          </a:xfrm>
          <a:prstGeom prst="rect">
            <a:avLst/>
          </a:prstGeom>
        </p:spPr>
      </p:pic>
    </p:spTree>
    <p:extLst>
      <p:ext uri="{BB962C8B-B14F-4D97-AF65-F5344CB8AC3E}">
        <p14:creationId xmlns:p14="http://schemas.microsoft.com/office/powerpoint/2010/main" val="3422835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FACEA-7A29-333F-5CDA-ADC573AE8D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E88026-D144-3825-EB81-1F79042BE283}"/>
              </a:ext>
            </a:extLst>
          </p:cNvPr>
          <p:cNvSpPr>
            <a:spLocks noGrp="1"/>
          </p:cNvSpPr>
          <p:nvPr>
            <p:ph type="title"/>
          </p:nvPr>
        </p:nvSpPr>
        <p:spPr>
          <a:xfrm>
            <a:off x="468000" y="457200"/>
            <a:ext cx="11288571" cy="1205346"/>
          </a:xfrm>
        </p:spPr>
        <p:txBody>
          <a:bodyPr/>
          <a:lstStyle/>
          <a:p>
            <a:r>
              <a:rPr lang="en-GB" dirty="0">
                <a:latin typeface="Arial" panose="020B0604020202020204" pitchFamily="34" charset="0"/>
                <a:cs typeface="Arial" panose="020B0604020202020204" pitchFamily="34" charset="0"/>
              </a:rPr>
              <a:t>Chart B: The QT process has reflected a mix of sales and maturing assets</a:t>
            </a:r>
            <a:br>
              <a:rPr lang="en-GB" baseline="30000"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Initial purchase proceeds value of APF maturities and sales and maturities in future gilt stock reduction periods</a:t>
            </a:r>
            <a:r>
              <a:rPr lang="en-GB" b="0" baseline="30000" dirty="0">
                <a:latin typeface="Arial" panose="020B0604020202020204" pitchFamily="34" charset="0"/>
                <a:cs typeface="Arial" panose="020B0604020202020204" pitchFamily="34" charset="0"/>
              </a:rPr>
              <a:t>(a)</a:t>
            </a:r>
          </a:p>
        </p:txBody>
      </p:sp>
      <p:pic>
        <p:nvPicPr>
          <p:cNvPr id="6" name="Picture 5" descr="The total reduction in the APF was £100 billion in 2022 to 2025, with maturities making up half or more of the total. Maturities are smaller in the next three years.">
            <a:extLst>
              <a:ext uri="{FF2B5EF4-FFF2-40B4-BE49-F238E27FC236}">
                <a16:creationId xmlns:a16="http://schemas.microsoft.com/office/drawing/2014/main" id="{4255667B-2042-AB3C-0B15-4ED2537D3DF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1200" y="1767600"/>
            <a:ext cx="10450800" cy="4634560"/>
          </a:xfrm>
          <a:prstGeom prst="rect">
            <a:avLst/>
          </a:prstGeom>
        </p:spPr>
      </p:pic>
    </p:spTree>
    <p:extLst>
      <p:ext uri="{BB962C8B-B14F-4D97-AF65-F5344CB8AC3E}">
        <p14:creationId xmlns:p14="http://schemas.microsoft.com/office/powerpoint/2010/main" val="1818824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1.A: Baseline forecast summary</a:t>
            </a:r>
            <a:r>
              <a:rPr lang="en-GB" b="0" baseline="30000" dirty="0"/>
              <a:t>(a)(b)</a:t>
            </a:r>
            <a:br>
              <a:rPr lang="en-GB" baseline="30000" dirty="0"/>
            </a:br>
            <a:endParaRPr lang="en-GB" baseline="30000" dirty="0"/>
          </a:p>
        </p:txBody>
      </p:sp>
      <p:pic>
        <p:nvPicPr>
          <p:cNvPr id="3" name="Picture 2">
            <a:extLst>
              <a:ext uri="{FF2B5EF4-FFF2-40B4-BE49-F238E27FC236}">
                <a16:creationId xmlns:a16="http://schemas.microsoft.com/office/drawing/2014/main" id="{5476AC1B-A850-204B-B828-A5D15115A11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16613" y="1235034"/>
            <a:ext cx="11207387" cy="3682140"/>
          </a:xfrm>
          <a:prstGeom prst="rect">
            <a:avLst/>
          </a:prstGeom>
        </p:spPr>
      </p:pic>
    </p:spTree>
    <p:extLst>
      <p:ext uri="{BB962C8B-B14F-4D97-AF65-F5344CB8AC3E}">
        <p14:creationId xmlns:p14="http://schemas.microsoft.com/office/powerpoint/2010/main" val="814214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1.1: CPI inflation and CPI inflation excluding energy</a:t>
            </a:r>
            <a:r>
              <a:rPr lang="en-GB" b="0" baseline="30000" dirty="0"/>
              <a:t>(a)</a:t>
            </a:r>
            <a:br>
              <a:rPr lang="en-GB" dirty="0"/>
            </a:br>
            <a:endParaRPr lang="en-GB" dirty="0"/>
          </a:p>
        </p:txBody>
      </p:sp>
      <p:pic>
        <p:nvPicPr>
          <p:cNvPr id="3" name="Picture 2" descr="CPI inflation excluding energy is expected to decline relatively smoothly in the next few years, while headline CPI inflation rises in 2025 before falling back thereafter.">
            <a:extLst>
              <a:ext uri="{FF2B5EF4-FFF2-40B4-BE49-F238E27FC236}">
                <a16:creationId xmlns:a16="http://schemas.microsoft.com/office/drawing/2014/main" id="{7CBDFE7F-CDDC-5A2F-573F-B28C1CBC701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70193" y="1378832"/>
            <a:ext cx="10451614" cy="4729207"/>
          </a:xfrm>
          <a:prstGeom prst="rect">
            <a:avLst/>
          </a:prstGeom>
        </p:spPr>
      </p:pic>
    </p:spTree>
    <p:extLst>
      <p:ext uri="{BB962C8B-B14F-4D97-AF65-F5344CB8AC3E}">
        <p14:creationId xmlns:p14="http://schemas.microsoft.com/office/powerpoint/2010/main" val="27080856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1.B: Conditioning assumptions</a:t>
            </a:r>
            <a:r>
              <a:rPr lang="en-GB" b="0" baseline="30000" dirty="0"/>
              <a:t>(a)(b)</a:t>
            </a:r>
            <a:br>
              <a:rPr lang="en-GB" b="0" baseline="30000" dirty="0"/>
            </a:br>
            <a:endParaRPr lang="en-GB" b="0" baseline="30000" dirty="0"/>
          </a:p>
        </p:txBody>
      </p:sp>
      <p:pic>
        <p:nvPicPr>
          <p:cNvPr id="3" name="Picture 2">
            <a:extLst>
              <a:ext uri="{FF2B5EF4-FFF2-40B4-BE49-F238E27FC236}">
                <a16:creationId xmlns:a16="http://schemas.microsoft.com/office/drawing/2014/main" id="{9F36428F-0F57-D926-F47A-FE88EE5A9B6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993089" y="1370014"/>
            <a:ext cx="10227421" cy="5030786"/>
          </a:xfrm>
          <a:prstGeom prst="rect">
            <a:avLst/>
          </a:prstGeom>
        </p:spPr>
      </p:pic>
    </p:spTree>
    <p:extLst>
      <p:ext uri="{BB962C8B-B14F-4D97-AF65-F5344CB8AC3E}">
        <p14:creationId xmlns:p14="http://schemas.microsoft.com/office/powerpoint/2010/main" val="3127860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1.2: GDP growth projection based on market interest rate expectations, other policy measures as announced</a:t>
            </a:r>
            <a:endParaRPr lang="en-GB" baseline="30000" dirty="0"/>
          </a:p>
        </p:txBody>
      </p:sp>
      <p:pic>
        <p:nvPicPr>
          <p:cNvPr id="3" name="Picture 2" descr="Shaded fan chart for the four-quarter G D P growth projection (wide bands). There is uncertainty around the O N S data, because they may be revised over time. The distribution widens over the forecast period to reflect uncertainty around the outlook for G D P growth.">
            <a:extLst>
              <a:ext uri="{FF2B5EF4-FFF2-40B4-BE49-F238E27FC236}">
                <a16:creationId xmlns:a16="http://schemas.microsoft.com/office/drawing/2014/main" id="{02E79D63-2A0E-F532-02A9-12656945C17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71200" y="1620000"/>
            <a:ext cx="10450800" cy="4871358"/>
          </a:xfrm>
          <a:prstGeom prst="rect">
            <a:avLst/>
          </a:prstGeom>
        </p:spPr>
      </p:pic>
    </p:spTree>
    <p:extLst>
      <p:ext uri="{BB962C8B-B14F-4D97-AF65-F5344CB8AC3E}">
        <p14:creationId xmlns:p14="http://schemas.microsoft.com/office/powerpoint/2010/main" val="183360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1.3: Unemployment rate projection based on market interest rate expectations, other policy measures as announced</a:t>
            </a:r>
            <a:endParaRPr lang="en-GB" baseline="30000" dirty="0"/>
          </a:p>
        </p:txBody>
      </p:sp>
      <p:pic>
        <p:nvPicPr>
          <p:cNvPr id="6" name="Picture 5" descr="Shaded fan chart for the unemployment rate projection. The distribution widens over the forecast period to reflect uncertainty around the outlook.">
            <a:extLst>
              <a:ext uri="{FF2B5EF4-FFF2-40B4-BE49-F238E27FC236}">
                <a16:creationId xmlns:a16="http://schemas.microsoft.com/office/drawing/2014/main" id="{91F44483-4367-4961-309D-997E5C35207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84887" y="1768931"/>
            <a:ext cx="10422226" cy="4490078"/>
          </a:xfrm>
          <a:prstGeom prst="rect">
            <a:avLst/>
          </a:prstGeom>
        </p:spPr>
      </p:pic>
    </p:spTree>
    <p:extLst>
      <p:ext uri="{BB962C8B-B14F-4D97-AF65-F5344CB8AC3E}">
        <p14:creationId xmlns:p14="http://schemas.microsoft.com/office/powerpoint/2010/main" val="31592119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1.4: CPI inflation projection based on market interest rate expectations, other policy measures as announced</a:t>
            </a:r>
            <a:endParaRPr lang="en-GB" baseline="30000" dirty="0"/>
          </a:p>
        </p:txBody>
      </p:sp>
      <p:pic>
        <p:nvPicPr>
          <p:cNvPr id="3" name="Picture 2" descr="Shaded fan chart for the C P I inflation projection (wide bands). The distribution widens over the forecast period to reflect uncertainty around the outlook for the modal inflation projection.">
            <a:extLst>
              <a:ext uri="{FF2B5EF4-FFF2-40B4-BE49-F238E27FC236}">
                <a16:creationId xmlns:a16="http://schemas.microsoft.com/office/drawing/2014/main" id="{D5ED5E04-E144-2A51-46FD-D2467697A08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80964" y="1752604"/>
            <a:ext cx="10430071" cy="4147727"/>
          </a:xfrm>
          <a:prstGeom prst="rect">
            <a:avLst/>
          </a:prstGeom>
        </p:spPr>
      </p:pic>
    </p:spTree>
    <p:extLst>
      <p:ext uri="{BB962C8B-B14F-4D97-AF65-F5344CB8AC3E}">
        <p14:creationId xmlns:p14="http://schemas.microsoft.com/office/powerpoint/2010/main" val="652391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1.C: The quarterly baseline projection for CPI inflation based on market rate expectations</a:t>
            </a:r>
            <a:r>
              <a:rPr lang="en-GB" b="0" baseline="30000" dirty="0"/>
              <a:t>(a)</a:t>
            </a:r>
          </a:p>
        </p:txBody>
      </p:sp>
      <p:pic>
        <p:nvPicPr>
          <p:cNvPr id="3" name="Picture 2">
            <a:extLst>
              <a:ext uri="{FF2B5EF4-FFF2-40B4-BE49-F238E27FC236}">
                <a16:creationId xmlns:a16="http://schemas.microsoft.com/office/drawing/2014/main" id="{1A3FBE07-A36A-32B7-3791-47EFD701DC8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02965" y="1781382"/>
            <a:ext cx="11200788" cy="3954400"/>
          </a:xfrm>
          <a:prstGeom prst="rect">
            <a:avLst/>
          </a:prstGeom>
        </p:spPr>
      </p:pic>
    </p:spTree>
    <p:extLst>
      <p:ext uri="{BB962C8B-B14F-4D97-AF65-F5344CB8AC3E}">
        <p14:creationId xmlns:p14="http://schemas.microsoft.com/office/powerpoint/2010/main" val="3971139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a:xfrm>
            <a:off x="467999" y="457200"/>
            <a:ext cx="11435825" cy="912814"/>
          </a:xfrm>
        </p:spPr>
        <p:txBody>
          <a:bodyPr/>
          <a:lstStyle/>
          <a:p>
            <a:r>
              <a:rPr lang="en-GB" dirty="0"/>
              <a:t>Table 1.D: Indicative projections consistent with the MPC’s forecast</a:t>
            </a:r>
            <a:r>
              <a:rPr lang="en-GB" b="0" baseline="30000" dirty="0"/>
              <a:t>(a)(b)</a:t>
            </a:r>
            <a:br>
              <a:rPr lang="en-GB" dirty="0"/>
            </a:br>
            <a:endParaRPr lang="en-GB" dirty="0"/>
          </a:p>
        </p:txBody>
      </p:sp>
      <p:grpSp>
        <p:nvGrpSpPr>
          <p:cNvPr id="3" name="Group 2">
            <a:extLst>
              <a:ext uri="{FF2B5EF4-FFF2-40B4-BE49-F238E27FC236}">
                <a16:creationId xmlns:a16="http://schemas.microsoft.com/office/drawing/2014/main" id="{D27316E4-712E-1C6D-8624-3EC17D537B37}"/>
              </a:ext>
              <a:ext uri="{C183D7F6-B498-43B3-948B-1728B52AA6E4}">
                <adec:decorative xmlns:adec="http://schemas.microsoft.com/office/drawing/2017/decorative" val="1"/>
              </a:ext>
            </a:extLst>
          </p:cNvPr>
          <p:cNvGrpSpPr/>
          <p:nvPr/>
        </p:nvGrpSpPr>
        <p:grpSpPr>
          <a:xfrm>
            <a:off x="1472540" y="1133847"/>
            <a:ext cx="9253274" cy="5366328"/>
            <a:chOff x="1472540" y="1133847"/>
            <a:chExt cx="9253274" cy="5366328"/>
          </a:xfrm>
        </p:grpSpPr>
        <p:pic>
          <p:nvPicPr>
            <p:cNvPr id="18" name="Picture 17">
              <a:extLst>
                <a:ext uri="{FF2B5EF4-FFF2-40B4-BE49-F238E27FC236}">
                  <a16:creationId xmlns:a16="http://schemas.microsoft.com/office/drawing/2014/main" id="{E4E774F5-EF51-4084-4DC3-D9F5DCDDA1A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72540" y="1133847"/>
              <a:ext cx="3942608" cy="5366328"/>
            </a:xfrm>
            <a:prstGeom prst="rect">
              <a:avLst/>
            </a:prstGeom>
          </p:spPr>
        </p:pic>
        <p:pic>
          <p:nvPicPr>
            <p:cNvPr id="20" name="Picture 19">
              <a:extLst>
                <a:ext uri="{FF2B5EF4-FFF2-40B4-BE49-F238E27FC236}">
                  <a16:creationId xmlns:a16="http://schemas.microsoft.com/office/drawing/2014/main" id="{551EC8B0-DC39-44A6-0C60-1FB549968C62}"/>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820232" y="1133847"/>
              <a:ext cx="4905582" cy="5366328"/>
            </a:xfrm>
            <a:prstGeom prst="rect">
              <a:avLst/>
            </a:prstGeom>
          </p:spPr>
        </p:pic>
      </p:grpSp>
    </p:spTree>
    <p:extLst>
      <p:ext uri="{BB962C8B-B14F-4D97-AF65-F5344CB8AC3E}">
        <p14:creationId xmlns:p14="http://schemas.microsoft.com/office/powerpoint/2010/main" val="717265254"/>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3182</TotalTime>
  <Words>3890</Words>
  <Application>Microsoft Office PowerPoint</Application>
  <PresentationFormat>Widescreen</PresentationFormat>
  <Paragraphs>99</Paragraphs>
  <Slides>18</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Century Gothic</vt:lpstr>
      <vt:lpstr>Bank LINKS Template</vt:lpstr>
      <vt:lpstr>PowerPoint Presentation</vt:lpstr>
      <vt:lpstr>Table 1.A: Baseline forecast summary(a)(b) </vt:lpstr>
      <vt:lpstr>Chart 1.1: CPI inflation and CPI inflation excluding energy(a) </vt:lpstr>
      <vt:lpstr>Table 1.B: Conditioning assumptions(a)(b) </vt:lpstr>
      <vt:lpstr>Chart 1.2: GDP growth projection based on market interest rate expectations, other policy measures as announced</vt:lpstr>
      <vt:lpstr>Chart 1.3: Unemployment rate projection based on market interest rate expectations, other policy measures as announced</vt:lpstr>
      <vt:lpstr>Chart 1.4: CPI inflation projection based on market interest rate expectations, other policy measures as announced</vt:lpstr>
      <vt:lpstr>Table 1.C: The quarterly baseline projection for CPI inflation based on market rate expectations(a)</vt:lpstr>
      <vt:lpstr>Table 1.D: Indicative projections consistent with the MPC’s forecast(a)(b) </vt:lpstr>
      <vt:lpstr>Box A: Assessing the restrictiveness of the monetary policy stance</vt:lpstr>
      <vt:lpstr>Chart A: Real and nominal yields remain elevated relative to end-2021 Bank Rate and select real and nominal government bond yields(a)</vt:lpstr>
      <vt:lpstr>Chart B: Past increases in interest rates are estimated still to be weighing on demand Estimated contribution of the overnight indexed swap (OIS) curve to the level of GDP(a)</vt:lpstr>
      <vt:lpstr>Chart C: Indicators of demand suggest that the impact of tighter monetary policy may be around its peak Percentage of NMG survey respondents saving more than usual due to higher interest rates; annual GVA growth for industries that are most and least sensitive to higher rates(a)(b)</vt:lpstr>
      <vt:lpstr>Chart D: The effective interest rate on the stock of mortgages is expected to rise further over coming quarters Effective interest rates on the stock of UK mortgages(a)</vt:lpstr>
      <vt:lpstr>Chart E: Forward-looking measures of the real-rate gap suggest that the degree of restrictiveness has fallen Average real-rate gaps in February 2024 and August 2025(a)</vt:lpstr>
      <vt:lpstr>Box B: Reviewing the process of quantitative tightening</vt:lpstr>
      <vt:lpstr>Chart A: The Bank’s APF holdings grew markedly through QE but have shrunk since 2022 Stock of gilts held for monetary policy purposes in the APF(a)</vt:lpstr>
      <vt:lpstr>Chart B: The QT process has reflected a mix of sales and maturing assets Initial purchase proceeds value of APF maturities and sales and maturities in future gilt stock reduction periods(a)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August 2025</dc:title>
  <dc:subject>Section 1: The economic outlook</dc:subject>
  <dc:creator>Bank of England</dc:creator>
  <cp:lastModifiedBy>Venning, Kaya</cp:lastModifiedBy>
  <cp:revision>238</cp:revision>
  <dcterms:created xsi:type="dcterms:W3CDTF">2022-03-15T15:50:20Z</dcterms:created>
  <dcterms:modified xsi:type="dcterms:W3CDTF">2025-08-07T09:48:46Z</dcterms:modified>
</cp:coreProperties>
</file>