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5"/>
  </p:notesMasterIdLst>
  <p:sldIdLst>
    <p:sldId id="415" r:id="rId2"/>
    <p:sldId id="623" r:id="rId3"/>
    <p:sldId id="613" r:id="rId4"/>
    <p:sldId id="593" r:id="rId5"/>
    <p:sldId id="594" r:id="rId6"/>
    <p:sldId id="595" r:id="rId7"/>
    <p:sldId id="596" r:id="rId8"/>
    <p:sldId id="597" r:id="rId9"/>
    <p:sldId id="598" r:id="rId10"/>
    <p:sldId id="600" r:id="rId11"/>
    <p:sldId id="601" r:id="rId12"/>
    <p:sldId id="602" r:id="rId13"/>
    <p:sldId id="603" r:id="rId14"/>
    <p:sldId id="604" r:id="rId15"/>
    <p:sldId id="605" r:id="rId16"/>
    <p:sldId id="606" r:id="rId17"/>
    <p:sldId id="607" r:id="rId18"/>
    <p:sldId id="614" r:id="rId19"/>
    <p:sldId id="615" r:id="rId20"/>
    <p:sldId id="616" r:id="rId21"/>
    <p:sldId id="617" r:id="rId22"/>
    <p:sldId id="618" r:id="rId23"/>
    <p:sldId id="619" r:id="rId24"/>
    <p:sldId id="620" r:id="rId25"/>
    <p:sldId id="621" r:id="rId26"/>
    <p:sldId id="584" r:id="rId27"/>
    <p:sldId id="589" r:id="rId28"/>
    <p:sldId id="590" r:id="rId29"/>
    <p:sldId id="591" r:id="rId30"/>
    <p:sldId id="592" r:id="rId31"/>
    <p:sldId id="624" r:id="rId32"/>
    <p:sldId id="625" r:id="rId33"/>
    <p:sldId id="62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78031" autoAdjust="0"/>
  </p:normalViewPr>
  <p:slideViewPr>
    <p:cSldViewPr snapToGrid="0" showGuides="1">
      <p:cViewPr varScale="1">
        <p:scale>
          <a:sx n="57" d="100"/>
          <a:sy n="57" d="100"/>
        </p:scale>
        <p:origin x="1562" y="257"/>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06/08/2025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4DE9B-5A46-21F7-725F-027B09D1BD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FA63AD-9E83-721B-7E06-BA2BC87BC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8A5026-F8F9-B01C-8F86-BF72E3605A49}"/>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data are current price measures, are non-seasonally adjusted and include trade in unspecified goods. Data are shown to May 2025.</a:t>
            </a:r>
          </a:p>
        </p:txBody>
      </p:sp>
      <p:sp>
        <p:nvSpPr>
          <p:cNvPr id="4" name="Slide Number Placeholder 3">
            <a:extLst>
              <a:ext uri="{FF2B5EF4-FFF2-40B4-BE49-F238E27FC236}">
                <a16:creationId xmlns:a16="http://schemas.microsoft.com/office/drawing/2014/main" id="{81CFA88C-A832-DB0F-8085-C1AB4C2B301E}"/>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682071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672B7-409B-003A-4174-7DE6996452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0B7F2E-E342-C2A2-D29A-7772FD642E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EEE93-79B8-6359-7ABA-FF4EF3473804}"/>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ratio is calculated as saving as a percentage of total available household resources. The ONS series is NRJS. The final data point shown is for 2025 Q1.</a:t>
            </a:r>
          </a:p>
        </p:txBody>
      </p:sp>
      <p:sp>
        <p:nvSpPr>
          <p:cNvPr id="4" name="Slide Number Placeholder 3">
            <a:extLst>
              <a:ext uri="{FF2B5EF4-FFF2-40B4-BE49-F238E27FC236}">
                <a16:creationId xmlns:a16="http://schemas.microsoft.com/office/drawing/2014/main" id="{76F1D969-3F9F-134C-D4CF-F08EA44D3AFA}"/>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469671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7A355-F832-DDD4-7610-4665A7A309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E7F5D2-08AC-5655-E8AB-A20BEF98D9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A9362-5E92-E3F1-EC5A-5483F047D9D4}"/>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DMP Survey, HMRC, KPMG/REC UK Report on Jobs,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Bank staff’s indicator-based measure of underlying employment growth is constructed using a dynamic factor model following the approach of </a:t>
            </a:r>
            <a:r>
              <a:rPr lang="en-GB" sz="1800" dirty="0" err="1">
                <a:effectLst/>
                <a:latin typeface="Arial" panose="020B0604020202020204" pitchFamily="34" charset="0"/>
                <a:ea typeface="Calibri" panose="020F0502020204030204" pitchFamily="34" charset="0"/>
                <a:cs typeface="Calibri" panose="020F0502020204030204" pitchFamily="34" charset="0"/>
              </a:rPr>
              <a:t>Doz</a:t>
            </a:r>
            <a:r>
              <a:rPr lang="en-GB" sz="1800" dirty="0">
                <a:effectLst/>
                <a:latin typeface="Arial" panose="020B0604020202020204" pitchFamily="34" charset="0"/>
                <a:ea typeface="Calibri" panose="020F0502020204030204" pitchFamily="34" charset="0"/>
                <a:cs typeface="Calibri" panose="020F0502020204030204" pitchFamily="34" charset="0"/>
              </a:rPr>
              <a:t> et al (2011). The model extracts a common component from monthly survey indicators, capturing </a:t>
            </a:r>
            <a:r>
              <a:rPr lang="en-GB" sz="1800" dirty="0" err="1">
                <a:effectLst/>
                <a:latin typeface="Arial" panose="020B0604020202020204" pitchFamily="34" charset="0"/>
                <a:ea typeface="Calibri" panose="020F0502020204030204" pitchFamily="34" charset="0"/>
                <a:cs typeface="Calibri" panose="020F0502020204030204" pitchFamily="34" charset="0"/>
              </a:rPr>
              <a:t>comovements</a:t>
            </a:r>
            <a:r>
              <a:rPr lang="en-GB" sz="1800" dirty="0">
                <a:effectLst/>
                <a:latin typeface="Arial" panose="020B0604020202020204" pitchFamily="34" charset="0"/>
                <a:ea typeface="Calibri" panose="020F0502020204030204" pitchFamily="34" charset="0"/>
                <a:cs typeface="Calibri" panose="020F0502020204030204" pitchFamily="34" charset="0"/>
              </a:rPr>
              <a:t> across series. The common component is scaled to align with LFS employment growth between 2000–19. The shaded areas represent 95% confidence intervals. The employment growth estimate implied by underlying GDP is based on a simple regression of underlying employment on six lags of underlying momentum in GDP based on Chart 2.7. The latest data are for 2025 Q2 for the GDP implied estimate of employment and July 2025 for the estimate of underlying employment based on survey data.</a:t>
            </a:r>
          </a:p>
        </p:txBody>
      </p:sp>
      <p:sp>
        <p:nvSpPr>
          <p:cNvPr id="4" name="Slide Number Placeholder 3">
            <a:extLst>
              <a:ext uri="{FF2B5EF4-FFF2-40B4-BE49-F238E27FC236}">
                <a16:creationId xmlns:a16="http://schemas.microsoft.com/office/drawing/2014/main" id="{BB0E5378-0D90-C947-81C2-E6C74D30BC80}"/>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021488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0588F-BDC5-AC04-E13A-38D9803F25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ED0694-6525-FFD4-D4BF-CDD2AD6155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2ECA35-BE0D-75A7-B524-C1CFA7FDC7BD}"/>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These data are two-quarter flows, based on total employment of people aged 16–69 for job-to-job flows and 16–64 for the separation rate. Job-to-job flows refer to those who were employed in both quarters, but who in the latter quarter reported being with their current employer for less than three months, indicating a change of job between the quarters. The separation rate captures those who were unemployed in the latter quarter, having been classified as employed or economically inactive in the previous quarter. Refer to ONS (2010) for more details. The dashed lines are averages from 2002–19.</a:t>
            </a:r>
          </a:p>
        </p:txBody>
      </p:sp>
      <p:sp>
        <p:nvSpPr>
          <p:cNvPr id="4" name="Slide Number Placeholder 3">
            <a:extLst>
              <a:ext uri="{FF2B5EF4-FFF2-40B4-BE49-F238E27FC236}">
                <a16:creationId xmlns:a16="http://schemas.microsoft.com/office/drawing/2014/main" id="{9EF2F135-2CED-894B-13A8-9776F16C72AF}"/>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735872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98D03-2133-A813-A998-0AE342ADB9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B036F1-D65E-7825-BFAA-D85C9F7A5F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0CFEAF-BBE7-6981-88AF-B6F29AF648DA}"/>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Advertising association/World Advertising Research Centre Expenditure Report,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shown for the V/U ratio data is for the three months to May 2025. The equilibrium V/U ratio is estimated using an error-correction model over the period 1982–2024. The real cost of vacancy posting and hourly labour productivity are included as long-run determinants for the level of vacancies. The model also includes controls for short-term movements in these variables (Stelmach et al (2025)). The final data point for the equilibrium V/U ratio is 2025 Q1. The diamonds represent Bank staff projections for the V/U ratio and equilibrium V/U ratio for 2025 Q2 to 2025 Q4.</a:t>
            </a:r>
          </a:p>
        </p:txBody>
      </p:sp>
      <p:sp>
        <p:nvSpPr>
          <p:cNvPr id="4" name="Slide Number Placeholder 3">
            <a:extLst>
              <a:ext uri="{FF2B5EF4-FFF2-40B4-BE49-F238E27FC236}">
                <a16:creationId xmlns:a16="http://schemas.microsoft.com/office/drawing/2014/main" id="{70C1ABB4-25A1-B7AB-9486-EB61F1659621}"/>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75779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F4307-4F90-A5BB-B766-8CE28D2E21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EE4AB3-6229-C930-3546-87543978C8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3841C8-5209-5860-D99E-50B34B9F5ED6}"/>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BCC, CBI, KPMG/REC UK Report on Jobs,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Standard deviations from averages between 2000–19. The measures included in the swathe are from the Bank’s Agents, the BCC (non-services and services), the CBI (manufacturing (capacity); and financial services, business/consumer/professional services and distributive trade (business relative to normal)) and S&amp;P Global (manufacturing (backlogs) and services (outstanding business)). Sectors are weighted using their shares in gross value added. The BCC data are not seasonally adjusted. The data are shown to 2025 Q2.</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model is estimated over 2000–2025 Q2 using the two-step estimator from </a:t>
            </a:r>
            <a:r>
              <a:rPr lang="en-GB" sz="1800" dirty="0" err="1">
                <a:effectLst/>
                <a:latin typeface="Arial" panose="020B0604020202020204" pitchFamily="34" charset="0"/>
                <a:ea typeface="Calibri" panose="020F0502020204030204" pitchFamily="34" charset="0"/>
                <a:cs typeface="Calibri" panose="020F0502020204030204" pitchFamily="34" charset="0"/>
              </a:rPr>
              <a:t>Doz</a:t>
            </a:r>
            <a:r>
              <a:rPr lang="en-GB" sz="1800" dirty="0">
                <a:effectLst/>
                <a:latin typeface="Arial" panose="020B0604020202020204" pitchFamily="34" charset="0"/>
                <a:ea typeface="Calibri" panose="020F0502020204030204" pitchFamily="34" charset="0"/>
                <a:cs typeface="Calibri" panose="020F0502020204030204" pitchFamily="34" charset="0"/>
              </a:rPr>
              <a:t> et al (2011), obtained from running the data through a Kalman filter and smoother once. The first factor of the dynamic factor model is interpreted as a measure of slack. The factor is then mean-variance adjusted to the MPC’s baseline output gap estimate over 2000–2025 Q2. The labour market block is estimated using survey indicators of slack and the vacancy gap estimate from Chart 2.13. The capacity utilisation block includes a range of surveys of capacity utilisation also used in the left panel of this chart. The nominal block contains measures of pay and underlying inflation, such as those in Charts 2.17 and 2.20. The data are shown to 2025 Q2.</a:t>
            </a:r>
          </a:p>
        </p:txBody>
      </p:sp>
      <p:sp>
        <p:nvSpPr>
          <p:cNvPr id="4" name="Slide Number Placeholder 3">
            <a:extLst>
              <a:ext uri="{FF2B5EF4-FFF2-40B4-BE49-F238E27FC236}">
                <a16:creationId xmlns:a16="http://schemas.microsoft.com/office/drawing/2014/main" id="{5B02BC78-F7C6-7657-11EB-D01A6937095B}"/>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668372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E2CB4-DA99-C682-8EC8-EB586BB5C9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6740CD-5A12-DB62-041A-186F10DEE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8588D0-E1DA-618C-3348-02E9CB0CEA62}"/>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official ONS net migration data are estimated using administrative data, supported by surveys and statistical modelling. The Provisional long-term international migration estimates: technical user guide provides further details. These data refer to 12-month reference periods. For example, year-end December 2023 covers international migration to and from the UK from 1 January 2023 to 31 December 2023. The final official ONS net migration data are for year-end December 2024. The ONS principal and migrant category population projections are from the 2022-based national population projections. The latest data points are for year-end September 2028.</a:t>
            </a:r>
          </a:p>
        </p:txBody>
      </p:sp>
      <p:sp>
        <p:nvSpPr>
          <p:cNvPr id="4" name="Slide Number Placeholder 3">
            <a:extLst>
              <a:ext uri="{FF2B5EF4-FFF2-40B4-BE49-F238E27FC236}">
                <a16:creationId xmlns:a16="http://schemas.microsoft.com/office/drawing/2014/main" id="{3B18FC8C-B540-8F74-A362-28F4B310B900}"/>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294208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EE26E-76E9-E317-91FA-32F39B109A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9E3102-C476-1278-8326-6C969899D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AE9288-5668-437D-41A8-73055DE21761}"/>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growth in output per worker and output per hour. Underlying output per worker is constructed using underlying momentum of GDP and employment, based on the indicator-based models from Charts 2.7 and 2.11 for GDP and employment respectively. The final data points are for 2025 Q1.</a:t>
            </a:r>
          </a:p>
        </p:txBody>
      </p:sp>
      <p:sp>
        <p:nvSpPr>
          <p:cNvPr id="4" name="Slide Number Placeholder 3">
            <a:extLst>
              <a:ext uri="{FF2B5EF4-FFF2-40B4-BE49-F238E27FC236}">
                <a16:creationId xmlns:a16="http://schemas.microsoft.com/office/drawing/2014/main" id="{51750627-3EE1-9FBB-B8C2-F272C3F5BE4B}"/>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097455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DC921-52A7-79A3-D84B-CB3EE4EEF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CC8744-EC7B-464C-E80E-F1BF58C9F3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079941-AAB9-7315-2CF4-0FF2BEF839B2}"/>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DMP Survey, HMRC, Indeed,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Private sector regular pay growth shows the ONS measure of private sector regular average weekly earnings growth (three-month average on same three-month average a year ago). DMP shows three-month average realised pay growth from the DMP Survey (three-month average on same three-month average a year ago). HMRC Real-Time Information (RTI) shows median of private sector employee pay growth. Indeed </a:t>
            </a:r>
            <a:r>
              <a:rPr lang="en-GB" sz="1800" dirty="0">
                <a:solidFill>
                  <a:srgbClr val="000000"/>
                </a:solidFill>
                <a:effectLst/>
                <a:latin typeface="Arial" panose="020B0604020202020204" pitchFamily="34" charset="0"/>
                <a:ea typeface="Calibri" panose="020F0502020204030204" pitchFamily="34" charset="0"/>
              </a:rPr>
              <a:t>Wage Tracker </a:t>
            </a:r>
            <a:r>
              <a:rPr lang="en-GB" sz="1800" dirty="0">
                <a:effectLst/>
                <a:latin typeface="Arial" panose="020B0604020202020204" pitchFamily="34" charset="0"/>
                <a:ea typeface="Calibri" panose="020F0502020204030204" pitchFamily="34" charset="0"/>
                <a:cs typeface="Calibri" panose="020F0502020204030204" pitchFamily="34" charset="0"/>
              </a:rPr>
              <a:t>shows annual average job title matched pay growth for UK job vacancies. Latest data points are for the three months to May 2025 for private sector regular pay, June 2025 for Indeed and HMRC RTI, and July 2025 for the DMP Survey. The Agents’ pay survey circle shows respondents’ expected average pay settlements in 2025, weighted by employment and sector. The DMP diamond shows average expected pay growth one year ahead from the December 2024 DMP Survey. Private sector regular pay growth projections are for 2025 Q3 and 2025 Q4.</a:t>
            </a:r>
          </a:p>
        </p:txBody>
      </p:sp>
      <p:sp>
        <p:nvSpPr>
          <p:cNvPr id="4" name="Slide Number Placeholder 3">
            <a:extLst>
              <a:ext uri="{FF2B5EF4-FFF2-40B4-BE49-F238E27FC236}">
                <a16:creationId xmlns:a16="http://schemas.microsoft.com/office/drawing/2014/main" id="{7C14C967-A593-4A1B-CC0D-3DE99006BA14}"/>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2428964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31A2C-98E0-4CB6-A157-D51C63D4DB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733741-CE2D-AD07-3929-49DCA5DEEE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9A06B0-34D4-7A76-69BC-16C65FA7913C}"/>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Department for Energy Security and Net Zero,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are CPI basket weights in 2025, which do not sum to 100% due to rounding. Data are shown to June 2025. Component-level Bank staff projections are shown from July to December 2025. The food component is defined as food and non-alcoholic beverages. Fuels and lubricants estimates use Department for Energy Security and Net Zero petrol price data for July 2025 and are then projected based on the sterling oil futures curve.</a:t>
            </a:r>
          </a:p>
        </p:txBody>
      </p:sp>
      <p:sp>
        <p:nvSpPr>
          <p:cNvPr id="4" name="Slide Number Placeholder 3">
            <a:extLst>
              <a:ext uri="{FF2B5EF4-FFF2-40B4-BE49-F238E27FC236}">
                <a16:creationId xmlns:a16="http://schemas.microsoft.com/office/drawing/2014/main" id="{C9F25982-078A-64AD-4103-089AB2511C4B}"/>
              </a:ext>
            </a:extLst>
          </p:cNvPr>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3836159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C564-C13D-BB2B-D3FD-E0523E1FD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3BE72-DBF4-2B81-95D2-93556C2D8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BDC8-1D63-E71E-DCE3-F4D784DD9C4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BCC, CBI,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lighter diamonds show Bank staff’s projections at the time of the May Report. The darker diamonds show Bank staff’s current projections. The azure diamonds in the top panel are Bank staff’s estimates of underlying quarterly GDP growth. Underlying GDP data from 2023 Q3 to 2025 Q1 show in-sample fitted values of a business survey indicator model estimated by Bank staff, and data for 2025 Q2 and 2025 Q3 show out-of-sample projections. The projections for headline GDP growth and the unemployment rate are quarterly and show 2025 Q2 and 2025 Q3 (May projections show 2025 Q1 to 2025 Q3). The projections for CPI inflation are monthly and show July to December 2025 (May projections show April to September 2025). The GDP growth and unemployment rate projections for 2025 Q2 are based on official data to May 2025, while the CPI inflation figures over the same quarter are outturns. Although LFS unemployment data have been reinstated by the ONS, they are badged as official statistics in development and the LFS continues to suffer from low response rates, which can introduce volatility and potentially non-response bias (Box D of the May 2024 Monetary Policy Report).</a:t>
            </a:r>
          </a:p>
        </p:txBody>
      </p:sp>
      <p:sp>
        <p:nvSpPr>
          <p:cNvPr id="4" name="Slide Number Placeholder 3">
            <a:extLst>
              <a:ext uri="{FF2B5EF4-FFF2-40B4-BE49-F238E27FC236}">
                <a16:creationId xmlns:a16="http://schemas.microsoft.com/office/drawing/2014/main" id="{1E57762C-CD7E-2F8E-AC97-837F4B4DCD7C}"/>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843651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4916F-9058-5DFE-A7A6-B3920997F6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BFEC63-3803-1D64-0700-813F79EC69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866C56-A03A-6E24-BCDB-BF50ECE94255}"/>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core goods component is defined as goods excluding food and non-alcoholic beverages (FNAB), alcohol, tobacco and energy. Data are to June 2025. Bank staff projections from July to December 2025. Dashed lines represent the 2010–19 averages, which are 3.0%, 1.6% and 0.8% for services, FNAB and core goods respectively.</a:t>
            </a:r>
          </a:p>
        </p:txBody>
      </p:sp>
      <p:sp>
        <p:nvSpPr>
          <p:cNvPr id="4" name="Slide Number Placeholder 3">
            <a:extLst>
              <a:ext uri="{FF2B5EF4-FFF2-40B4-BE49-F238E27FC236}">
                <a16:creationId xmlns:a16="http://schemas.microsoft.com/office/drawing/2014/main" id="{E49E88D9-2041-A35F-A0E4-7DB7392F40A7}"/>
              </a:ext>
            </a:extLst>
          </p:cNvPr>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4115019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7B318-2715-7C48-E7FA-D6D2E6C975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C1A613-A106-901D-F147-7E84E17AB3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749A55-EA40-84B2-564A-D75719EB4252}"/>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Measures shown are three-month averages of seasonally adjusted monthly annualised inflation. The low variance measure is calculated by weighting each component of services inflation by the inverse variance of the change in 12-month inflation of that component from 12 months previously. The maximum adjusted weight is capped at twice its original value. Details on the components which have been included/excluded from the Services excluding indexed and volatile components, rents and foreign holidays measure are included in the accompanying spreadsheet published online. The trimmed mean measure excludes the 10% largest and 10% smallest price changes. The latest data points shown refer to June 2025.</a:t>
            </a:r>
          </a:p>
        </p:txBody>
      </p:sp>
      <p:sp>
        <p:nvSpPr>
          <p:cNvPr id="4" name="Slide Number Placeholder 3">
            <a:extLst>
              <a:ext uri="{FF2B5EF4-FFF2-40B4-BE49-F238E27FC236}">
                <a16:creationId xmlns:a16="http://schemas.microsoft.com/office/drawing/2014/main" id="{BE05EE44-0A3B-717D-98DB-10C54779852E}"/>
              </a:ext>
            </a:extLst>
          </p:cNvPr>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896318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256C6-FFBD-917D-1BA7-54A319121D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C9FC30-69DA-5B4D-42C9-F965A4D10E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FA0EFB-602E-48D0-2922-EAE4E523AF8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Eurostat,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data shown in the solid lines are UK CPI services inflation and euro-area HICP services inflation. The dashed lines show Bank staff’s estimates of the unusual contribution from administered prices to services inflation in 2025. For the UK, this captures the estimated excess impact of changes in sewerage charges, bus fares, vehicle excise duty and VAT on private school fees. For the euro area, staff have estimated the excess contribution of HICP services subcomponents judged to contain significant amounts of administered prices, relative to a pre-Covid baseline. The euro area estimate is likely to be an upper bound of the true excess contribution from administered prices in 2025. The latest data points shown refer to June 2025.</a:t>
            </a:r>
          </a:p>
        </p:txBody>
      </p:sp>
      <p:sp>
        <p:nvSpPr>
          <p:cNvPr id="4" name="Slide Number Placeholder 3">
            <a:extLst>
              <a:ext uri="{FF2B5EF4-FFF2-40B4-BE49-F238E27FC236}">
                <a16:creationId xmlns:a16="http://schemas.microsoft.com/office/drawing/2014/main" id="{81163290-B2FD-73CB-CA32-8B180F98D421}"/>
              </a:ext>
            </a:extLst>
          </p:cNvPr>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41438580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05BB3-CA7B-6F54-0BC3-4AC4DB4635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9182F2-5F9A-8D1E-2AE9-B59739DFEB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B684EC-C5AE-C537-9E1C-B41F1339CD1C}"/>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Bank of England Agents.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After visiting companies, Agents assign company visit scores based on information gathered during the meeting. A score of +5 indicates a rapidly rising level, 0 indicates an unchanged level and -5 a rapidly falling level. Details on the scores can be found in </a:t>
            </a:r>
            <a:r>
              <a:rPr lang="en-GB" sz="1800" dirty="0" err="1">
                <a:effectLst/>
                <a:latin typeface="Arial" panose="020B0604020202020204" pitchFamily="34" charset="0"/>
                <a:ea typeface="Calibri" panose="020F0502020204030204" pitchFamily="34" charset="0"/>
                <a:cs typeface="Calibri" panose="020F0502020204030204" pitchFamily="34" charset="0"/>
              </a:rPr>
              <a:t>Relleen</a:t>
            </a:r>
            <a:r>
              <a:rPr lang="en-GB" sz="1800" dirty="0">
                <a:effectLst/>
                <a:latin typeface="Arial" panose="020B0604020202020204" pitchFamily="34" charset="0"/>
                <a:ea typeface="Calibri" panose="020F0502020204030204" pitchFamily="34" charset="0"/>
                <a:cs typeface="Calibri" panose="020F0502020204030204" pitchFamily="34" charset="0"/>
              </a:rPr>
              <a:t> et al (2013). The latest data points are for June 2025.</a:t>
            </a:r>
          </a:p>
        </p:txBody>
      </p:sp>
      <p:sp>
        <p:nvSpPr>
          <p:cNvPr id="4" name="Slide Number Placeholder 3">
            <a:extLst>
              <a:ext uri="{FF2B5EF4-FFF2-40B4-BE49-F238E27FC236}">
                <a16:creationId xmlns:a16="http://schemas.microsoft.com/office/drawing/2014/main" id="{6AA82837-FE00-000F-359A-46D3685C1C07}"/>
              </a:ext>
            </a:extLst>
          </p:cNvPr>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776182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53857-7087-CE28-3496-60AEF998CB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2828A3-66AB-18B8-7C59-D6B77CD04B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B7D32-7F5A-90A9-DF13-6DDE18B2836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chart shows the weighted share of items in the services CPI basket at the 85-item level with monthly inflation rates over 1 percentage point above their respective 2012–19 average inflation rates. Over this period, headline inflation averaged 1.8%, while services inflation averaged 2.7%. The dashed line shows the 2012–19 average weighted share of items with inflation rates over 1 percentage point above their respective 2012–19 average inflation rates. The final data point is for June 2025.</a:t>
            </a:r>
          </a:p>
        </p:txBody>
      </p:sp>
      <p:sp>
        <p:nvSpPr>
          <p:cNvPr id="4" name="Slide Number Placeholder 3">
            <a:extLst>
              <a:ext uri="{FF2B5EF4-FFF2-40B4-BE49-F238E27FC236}">
                <a16:creationId xmlns:a16="http://schemas.microsoft.com/office/drawing/2014/main" id="{FF8C934F-7983-17FC-FAE5-C4C0B63AE71B}"/>
              </a:ext>
            </a:extLst>
          </p:cNvPr>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3532028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57AFA-798F-28BC-9B05-078109EF82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8C3C0B-C8E9-418D-5419-A4F944871B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1BFEE0-4CC9-1000-3094-7145B4507BF9}"/>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Citigroup, DMP Survey,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Data shown are from the Citi/YouGov survey and are based on responses to the questions: ‘How do you expect consumer prices of goods and services will develop in the next 12 months?’, and ‘And what do you think will happen to the prices of goods and services, on average, over the longer term - say five to ten years?’. Dashed lines represent the series averages over 2010–19. The latest data points are for July 2025.</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Data shown are from the DMP Survey and are based on three-month averages of responses to the question: ‘What do you think the annual CPI inflation rate will be in the UK, one year from now and three years from now?’. The latest data points are for July 2025. The DMP Survey data have a short back-run, so no historical averages are shown.</a:t>
            </a:r>
          </a:p>
        </p:txBody>
      </p:sp>
      <p:sp>
        <p:nvSpPr>
          <p:cNvPr id="4" name="Slide Number Placeholder 3">
            <a:extLst>
              <a:ext uri="{FF2B5EF4-FFF2-40B4-BE49-F238E27FC236}">
                <a16:creationId xmlns:a16="http://schemas.microsoft.com/office/drawing/2014/main" id="{38180ADF-E5CA-144E-F0B7-DB211D42E3EF}"/>
              </a:ext>
            </a:extLst>
          </p:cNvPr>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006752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cover June 1987 to 29 July 2025. Oil prices are dollar Brent crude. Changes are calculated for each business day compared to 20 business days earlier. The bars represent oil price changes in 5 percentage point buckets, the number shown represents the upper bound of that bucket with the exception of the rightmost bar.</a:t>
            </a: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5DBC7-4E90-C97F-A8A5-DF86DEBA70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E6A5D4-A3C3-A2A5-DE7D-99F4498E8F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FDF876-0ACF-435C-4454-BE5396ABD9E1}"/>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Albuquerque et al (2025)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DSGE refers to the estimates taken from one of the main models which underlies the baseline projections in this Report. The local projections estimates are based on a sequence of regressions where the response of economic outcomes, including GDP and CPI inflation, is estimated conditional on energy price shocks. The dashed lines are 90% confidence bands around the local projection estimates. The results show impulse responses to a 10% global oil price increase. Estimates are based on data from 1987–2023.</a:t>
            </a:r>
          </a:p>
        </p:txBody>
      </p:sp>
      <p:sp>
        <p:nvSpPr>
          <p:cNvPr id="4" name="Slide Number Placeholder 3">
            <a:extLst>
              <a:ext uri="{FF2B5EF4-FFF2-40B4-BE49-F238E27FC236}">
                <a16:creationId xmlns:a16="http://schemas.microsoft.com/office/drawing/2014/main" id="{3AF3E079-27DF-424B-E2D4-41E80CC62594}"/>
              </a:ext>
            </a:extLst>
          </p:cNvPr>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3627375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B68B4-2031-AE3E-3B84-F95CC2BB48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F17A14-F1F8-A00E-E82F-879452F36E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135F85-AA60-29FD-94B7-F321EC927D78}"/>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US Bureau of Economic Analysis, US International Trade Commission, White House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alternative assumptions diamond was calculated as the combination of the US tariff letters sent in the first half of July, which would have raised the US effective tariff rate by around 4 percentage points, as well as US product-specific tariffs, such as pharmaceuticals, and a re-escalation of trade tensions with China. The May 2025 Report diamond is the tariff level assumed for the May Report baseline projections. And the August 2025 Report diamond is the same for this Report and is based on tariff rates implemented as of 29 July.</a:t>
            </a:r>
          </a:p>
        </p:txBody>
      </p:sp>
      <p:sp>
        <p:nvSpPr>
          <p:cNvPr id="4" name="Slide Number Placeholder 3">
            <a:extLst>
              <a:ext uri="{FF2B5EF4-FFF2-40B4-BE49-F238E27FC236}">
                <a16:creationId xmlns:a16="http://schemas.microsoft.com/office/drawing/2014/main" id="{5687DF6E-982B-8128-243F-247E94BBA1CE}"/>
              </a:ext>
            </a:extLst>
          </p:cNvPr>
          <p:cNvSpPr>
            <a:spLocks noGrp="1"/>
          </p:cNvSpPr>
          <p:nvPr>
            <p:ph type="sldNum" sz="quarter" idx="5"/>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4278456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9600D-C6A3-86E3-B91C-217513F85D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AB2FE-81A0-C076-8CBA-BEB6A28B4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AD80A3-D2ED-0529-B088-6E4BA3ACE622}"/>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LSEG Workspace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Refer to footnote (c) of Table 1.D for definition. The figures for 2025 Q2 to 2025 Q4 are Bank staff projections. These projections do not include the advance estimate of US GDP in 2025 Q2 or the preliminary flash estimate of euro-area GDP for the same quarter, as the data were published after the cut-off for incorporation into the forecast. The pink diamonds are the corresponding projections from the May Report.</a:t>
            </a:r>
          </a:p>
        </p:txBody>
      </p:sp>
      <p:sp>
        <p:nvSpPr>
          <p:cNvPr id="4" name="Slide Number Placeholder 3">
            <a:extLst>
              <a:ext uri="{FF2B5EF4-FFF2-40B4-BE49-F238E27FC236}">
                <a16:creationId xmlns:a16="http://schemas.microsoft.com/office/drawing/2014/main" id="{1FC4F83B-009A-278E-2EDA-3D88B2135681}"/>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571984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B9ADB-9DAF-47E0-92B2-504F1F8DA5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4CFE9-F048-D4D8-2C21-7D259C34BA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68E993-B398-C831-A5C4-FC42F5A7E75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A07813-6A02-4EF1-AE55-56257C79C806}"/>
              </a:ext>
            </a:extLst>
          </p:cNvPr>
          <p:cNvSpPr>
            <a:spLocks noGrp="1"/>
          </p:cNvSpPr>
          <p:nvPr>
            <p:ph type="sldNum" sz="quarter" idx="5"/>
          </p:nvPr>
        </p:nvSpPr>
        <p:spPr/>
        <p:txBody>
          <a:bodyPr/>
          <a:lstStyle/>
          <a:p>
            <a:fld id="{2F5E53B0-EFB7-4B0E-B012-E676534541B5}" type="slidenum">
              <a:rPr lang="en-GB" smtClean="0"/>
              <a:t>30</a:t>
            </a:fld>
            <a:endParaRPr lang="en-GB"/>
          </a:p>
        </p:txBody>
      </p:sp>
    </p:spTree>
    <p:extLst>
      <p:ext uri="{BB962C8B-B14F-4D97-AF65-F5344CB8AC3E}">
        <p14:creationId xmlns:p14="http://schemas.microsoft.com/office/powerpoint/2010/main" val="3594142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4D740-9645-E0D6-5CDB-093B46343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2D86C5-AA04-BF9C-B8F8-904B851115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C7BB37-6A16-E3B6-FCBE-D7CF2BAE350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chart shows annual inflation rates for selected subclasses (COICOP 5) of the CPI basket in June 2025. The labels include the subclass weights within food and non-alcoholic beverages.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C87B828-AE12-F769-C7B0-22B20A40F011}"/>
              </a:ext>
            </a:extLst>
          </p:cNvPr>
          <p:cNvSpPr>
            <a:spLocks noGrp="1"/>
          </p:cNvSpPr>
          <p:nvPr>
            <p:ph type="sldNum" sz="quarter" idx="5"/>
          </p:nvPr>
        </p:nvSpPr>
        <p:spPr/>
        <p:txBody>
          <a:bodyPr/>
          <a:lstStyle/>
          <a:p>
            <a:fld id="{2F5E53B0-EFB7-4B0E-B012-E676534541B5}" type="slidenum">
              <a:rPr lang="en-GB" smtClean="0"/>
              <a:t>31</a:t>
            </a:fld>
            <a:endParaRPr lang="en-GB"/>
          </a:p>
        </p:txBody>
      </p:sp>
    </p:spTree>
    <p:extLst>
      <p:ext uri="{BB962C8B-B14F-4D97-AF65-F5344CB8AC3E}">
        <p14:creationId xmlns:p14="http://schemas.microsoft.com/office/powerpoint/2010/main" val="1102186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06626-87DA-C830-B26A-7AE158EEFE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6EB06F-2817-7852-14DD-3A0F327178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99CC42-4BCA-5457-ECEB-84212FEAB5C4}"/>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Eurostat, ONS and Bank calculations. </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food price inflation rates shown here include non-alcoholic beverages. The final data points are for June 2025. </a:t>
            </a:r>
          </a:p>
        </p:txBody>
      </p:sp>
      <p:sp>
        <p:nvSpPr>
          <p:cNvPr id="4" name="Slide Number Placeholder 3">
            <a:extLst>
              <a:ext uri="{FF2B5EF4-FFF2-40B4-BE49-F238E27FC236}">
                <a16:creationId xmlns:a16="http://schemas.microsoft.com/office/drawing/2014/main" id="{0657EF80-2C13-89B7-CE2A-30AFC6843495}"/>
              </a:ext>
            </a:extLst>
          </p:cNvPr>
          <p:cNvSpPr>
            <a:spLocks noGrp="1"/>
          </p:cNvSpPr>
          <p:nvPr>
            <p:ph type="sldNum" sz="quarter" idx="5"/>
          </p:nvPr>
        </p:nvSpPr>
        <p:spPr/>
        <p:txBody>
          <a:bodyPr/>
          <a:lstStyle/>
          <a:p>
            <a:fld id="{2F5E53B0-EFB7-4B0E-B012-E676534541B5}" type="slidenum">
              <a:rPr lang="en-GB" smtClean="0"/>
              <a:t>32</a:t>
            </a:fld>
            <a:endParaRPr lang="en-GB"/>
          </a:p>
        </p:txBody>
      </p:sp>
    </p:spTree>
    <p:extLst>
      <p:ext uri="{BB962C8B-B14F-4D97-AF65-F5344CB8AC3E}">
        <p14:creationId xmlns:p14="http://schemas.microsoft.com/office/powerpoint/2010/main" val="26752860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0664D-D69F-5865-07DC-E0B594B13F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07084-5A7D-70A6-F4BE-7AD0789E0A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D090B0-934C-39B7-F2A7-E958D4C9259C}"/>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Citigroup, ONS,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chart shows the estimated coefficients from regressions of changes in Citi/YouGov one year ahead household inflation expectations on changes in the contributions of food price inflation, energy price inflation and core CPI inflation to headline CPI inflation. The pre-2022 estimation period runs from 2005 Q1 to 2021 Q4, while the post-2022 estimation period runs from 2022 Q1 to 2025 Q2. </a:t>
            </a:r>
          </a:p>
        </p:txBody>
      </p:sp>
      <p:sp>
        <p:nvSpPr>
          <p:cNvPr id="4" name="Slide Number Placeholder 3">
            <a:extLst>
              <a:ext uri="{FF2B5EF4-FFF2-40B4-BE49-F238E27FC236}">
                <a16:creationId xmlns:a16="http://schemas.microsoft.com/office/drawing/2014/main" id="{1B885A8F-E809-F3DB-D707-615D393E785B}"/>
              </a:ext>
            </a:extLst>
          </p:cNvPr>
          <p:cNvSpPr>
            <a:spLocks noGrp="1"/>
          </p:cNvSpPr>
          <p:nvPr>
            <p:ph type="sldNum" sz="quarter" idx="5"/>
          </p:nvPr>
        </p:nvSpPr>
        <p:spPr/>
        <p:txBody>
          <a:bodyPr/>
          <a:lstStyle/>
          <a:p>
            <a:fld id="{2F5E53B0-EFB7-4B0E-B012-E676534541B5}" type="slidenum">
              <a:rPr lang="en-GB" smtClean="0"/>
              <a:t>33</a:t>
            </a:fld>
            <a:endParaRPr lang="en-GB"/>
          </a:p>
        </p:txBody>
      </p:sp>
    </p:spTree>
    <p:extLst>
      <p:ext uri="{BB962C8B-B14F-4D97-AF65-F5344CB8AC3E}">
        <p14:creationId xmlns:p14="http://schemas.microsoft.com/office/powerpoint/2010/main" val="3785166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EB7E4-B40C-00F3-EBF8-77C0D81B5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5B109A-BE74-A3AF-42BA-15CD92B91A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DC37CC-57E9-7DC7-DDC0-78F756CAB6B5}"/>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All data are as of 29 July 2025. The May 2025 curves are estimated based on the 15 UK working days to 29 April 2025. The August 2025 curves are estimated using the 15 UK working days to 29 July 2025. The federal funds rate is the upper bound of the announced target range. The market-implied path for US policy rates is the expected effective federal funds rate. The ECB deposit rate is based on the date from which changes in policy rates are effective. The final data points are forward rates for September 2028.</a:t>
            </a:r>
          </a:p>
        </p:txBody>
      </p:sp>
      <p:sp>
        <p:nvSpPr>
          <p:cNvPr id="4" name="Slide Number Placeholder 3">
            <a:extLst>
              <a:ext uri="{FF2B5EF4-FFF2-40B4-BE49-F238E27FC236}">
                <a16:creationId xmlns:a16="http://schemas.microsoft.com/office/drawing/2014/main" id="{586B4D1D-EAF6-C1E4-2D3D-A8837A2986BC}"/>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340538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98B0-102F-C39D-0809-D0ECE543DA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5C31F2-FD84-3174-BF3E-882A024AAD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39929F-A72B-0416-BF5A-A30653F66EF1}"/>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LSEG Workspace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Data are indexed to the average level in January 2025 for each series. Final data are to 29 July.</a:t>
            </a:r>
          </a:p>
        </p:txBody>
      </p:sp>
      <p:sp>
        <p:nvSpPr>
          <p:cNvPr id="4" name="Slide Number Placeholder 3">
            <a:extLst>
              <a:ext uri="{FF2B5EF4-FFF2-40B4-BE49-F238E27FC236}">
                <a16:creationId xmlns:a16="http://schemas.microsoft.com/office/drawing/2014/main" id="{C589FDAE-8E7E-A9AE-C423-356D34D3D2F5}"/>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845274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E0EEC-26A7-A89F-13B0-3ECFB8097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246838-E6BD-1B52-2465-24C00024D7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FE23BE-4FF2-408D-420D-D49C8E1E011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Household loan and deposit rates are based on average quoted rates and business loan rates are based on average effective rates on new lending. The Bank’s quoted rates series are weighted monthly average rates advertised by all UK banks and building societies with products meeting the specific criteria. Introduction of new Quoted Rates data provides more information. The 75% and 90% LTV mortgage rates are for two-year fixed-rate products. The reference rate for these, and for personal loans and fixed-rate savings bonds, is the two-year OIS rate. The two-year OIS rate shows monthly averages, while Bank Rate shows month-end numbers. The provisional July 2025 data are shown in diamonds. For quoted rate series and the two-year OIS rate, these are based on average values to 29 July 2025. The provisional data point for Bank Rate is based on the rate as of 29 July 2025. The final business loan rate data are for June 2025.</a:t>
            </a:r>
          </a:p>
        </p:txBody>
      </p:sp>
      <p:sp>
        <p:nvSpPr>
          <p:cNvPr id="4" name="Slide Number Placeholder 3">
            <a:extLst>
              <a:ext uri="{FF2B5EF4-FFF2-40B4-BE49-F238E27FC236}">
                <a16:creationId xmlns:a16="http://schemas.microsoft.com/office/drawing/2014/main" id="{0DE3865A-67FD-C59C-77FA-D1C6AA6EE48C}"/>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068652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5A606-2204-DA82-4769-CFF17E048C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4835F8-0383-2E8C-28E2-A09AAB88DA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8B4F6-C829-FF58-9CD9-7A65AB0756DA}"/>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All flows are deflated with the CPI index and are shown in June 2025 prices. The latest data are to June 2025.</a:t>
            </a:r>
          </a:p>
        </p:txBody>
      </p:sp>
      <p:sp>
        <p:nvSpPr>
          <p:cNvPr id="4" name="Slide Number Placeholder 3">
            <a:extLst>
              <a:ext uri="{FF2B5EF4-FFF2-40B4-BE49-F238E27FC236}">
                <a16:creationId xmlns:a16="http://schemas.microsoft.com/office/drawing/2014/main" id="{517879B8-4F87-E786-6CBC-DFF217F5B532}"/>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878647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EE7C3-781D-3DF6-2C89-FD5452DC7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349D2D-3529-EF09-1818-EC732D0CE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3D04B0-69FE-DF8C-152F-914B0C1E50F8}"/>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BCC, CBI, Lloyds Business Barometer, ONS,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final data point for three-month on three-month GDP growth is for the three months to May 2025. The aqua diamonds show Bank staff projections for headline GDP. The survey indicator model is based on a Staggered Combination MIDAS approach (Moreira (2025)). The orange diamonds to 2025 Q1 show in-sample fitted values of the survey indicator model and diamonds for 2025 Q2 and Q3 show out of sample projections.</a:t>
            </a:r>
          </a:p>
        </p:txBody>
      </p:sp>
      <p:sp>
        <p:nvSpPr>
          <p:cNvPr id="4" name="Slide Number Placeholder 3">
            <a:extLst>
              <a:ext uri="{FF2B5EF4-FFF2-40B4-BE49-F238E27FC236}">
                <a16:creationId xmlns:a16="http://schemas.microsoft.com/office/drawing/2014/main" id="{9B5C7DDF-1623-90A5-A05F-67B75E9F40F2}"/>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787108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A43B4-98A3-2716-BFEA-16E73CC683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BFFB6E-110C-40BF-BE3C-60E2FEBBE5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FA36B1-A1B8-86A9-7EFC-655207ED80B6}"/>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S&amp;P Global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A reading of above 50 in the S&amp;P Global PMI index indicates an increase on the previous month while a reading below 50 indicates a fall. The dashed lines represent the series averages, calculated from January 1998 to December 2019 for the composite output series and September 2014 to December 2019 for the new export orders series. The latest data are flash estimates for July 2025.</a:t>
            </a:r>
          </a:p>
        </p:txBody>
      </p:sp>
      <p:sp>
        <p:nvSpPr>
          <p:cNvPr id="4" name="Slide Number Placeholder 3">
            <a:extLst>
              <a:ext uri="{FF2B5EF4-FFF2-40B4-BE49-F238E27FC236}">
                <a16:creationId xmlns:a16="http://schemas.microsoft.com/office/drawing/2014/main" id="{EA08489A-32A7-822A-01A2-D51C7C8D9B2A}"/>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231692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August 2025</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Current economic conditions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D303A-79C6-3D00-59E7-32EA3E65DF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82180F-5ECD-0C26-F5AA-FE2B7B9F2450}"/>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2.9: UK goods exports to the US have fallen sharply since March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percentage change in nominal UK goods exports to the US since January 2024</a:t>
            </a:r>
            <a:r>
              <a:rPr lang="en-GB" b="0" baseline="30000" dirty="0">
                <a:latin typeface="Arial" panose="020B0604020202020204" pitchFamily="34" charset="0"/>
                <a:cs typeface="Arial" panose="020B0604020202020204" pitchFamily="34" charset="0"/>
              </a:rPr>
              <a:t>(a)</a:t>
            </a:r>
          </a:p>
        </p:txBody>
      </p:sp>
      <p:pic>
        <p:nvPicPr>
          <p:cNvPr id="4" name="Picture 3" descr="UK exports to the US have fallen sharply since March.">
            <a:extLst>
              <a:ext uri="{FF2B5EF4-FFF2-40B4-BE49-F238E27FC236}">
                <a16:creationId xmlns:a16="http://schemas.microsoft.com/office/drawing/2014/main" id="{9F0A70BB-492F-DA48-F982-56C67540A8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9504" y="1800001"/>
            <a:ext cx="9652992" cy="4581750"/>
          </a:xfrm>
          <a:prstGeom prst="rect">
            <a:avLst/>
          </a:prstGeom>
        </p:spPr>
      </p:pic>
    </p:spTree>
    <p:extLst>
      <p:ext uri="{BB962C8B-B14F-4D97-AF65-F5344CB8AC3E}">
        <p14:creationId xmlns:p14="http://schemas.microsoft.com/office/powerpoint/2010/main" val="1751284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37509-B8B4-2012-3042-59FFE71E03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562641-3B49-48E2-47E2-2AB2C0D4268F}"/>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2.10: The household saving ratio fell for the first time in two years in 2025 Q1, but remains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saving ratio</a:t>
            </a:r>
            <a:r>
              <a:rPr lang="en-GB" b="0" baseline="30000" dirty="0">
                <a:latin typeface="Arial" panose="020B0604020202020204" pitchFamily="34" charset="0"/>
                <a:cs typeface="Arial" panose="020B0604020202020204" pitchFamily="34" charset="0"/>
              </a:rPr>
              <a:t>(a)</a:t>
            </a:r>
          </a:p>
        </p:txBody>
      </p:sp>
      <p:pic>
        <p:nvPicPr>
          <p:cNvPr id="4" name="Picture 3" descr="The saving rate ticked down in 2025 Q1, following two years of steady increases.">
            <a:extLst>
              <a:ext uri="{FF2B5EF4-FFF2-40B4-BE49-F238E27FC236}">
                <a16:creationId xmlns:a16="http://schemas.microsoft.com/office/drawing/2014/main" id="{21737252-67CB-3347-D522-869F174FD5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00000"/>
            <a:ext cx="11256290" cy="3697735"/>
          </a:xfrm>
          <a:prstGeom prst="rect">
            <a:avLst/>
          </a:prstGeom>
        </p:spPr>
      </p:pic>
    </p:spTree>
    <p:extLst>
      <p:ext uri="{BB962C8B-B14F-4D97-AF65-F5344CB8AC3E}">
        <p14:creationId xmlns:p14="http://schemas.microsoft.com/office/powerpoint/2010/main" val="3421100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AADAB-55E7-A4B8-E0B6-A151FC0906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557E8C-9DC9-FA75-AB8A-73A4E3CD4A46}"/>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2.11: Part of the recent weakening in underlying employment growth reflects weak underlying momentum in GDP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employment growth and employment growth implied by GDP growth</a:t>
            </a:r>
            <a:r>
              <a:rPr lang="en-GB" b="0" baseline="30000" dirty="0">
                <a:latin typeface="Arial" panose="020B0604020202020204" pitchFamily="34" charset="0"/>
                <a:cs typeface="Arial" panose="020B0604020202020204" pitchFamily="34" charset="0"/>
              </a:rPr>
              <a:t>(a)</a:t>
            </a:r>
          </a:p>
        </p:txBody>
      </p:sp>
      <p:pic>
        <p:nvPicPr>
          <p:cNvPr id="4" name="Picture 3" descr="Underlying employment growth has flatlined, in part reflecting the weakness in GDP.">
            <a:extLst>
              <a:ext uri="{FF2B5EF4-FFF2-40B4-BE49-F238E27FC236}">
                <a16:creationId xmlns:a16="http://schemas.microsoft.com/office/drawing/2014/main" id="{9D6E50A9-DF38-D631-BB2B-2223D5F0C5D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17645" y="1832615"/>
            <a:ext cx="9156710" cy="4543757"/>
          </a:xfrm>
          <a:prstGeom prst="rect">
            <a:avLst/>
          </a:prstGeom>
        </p:spPr>
      </p:pic>
    </p:spTree>
    <p:extLst>
      <p:ext uri="{BB962C8B-B14F-4D97-AF65-F5344CB8AC3E}">
        <p14:creationId xmlns:p14="http://schemas.microsoft.com/office/powerpoint/2010/main" val="3857273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D655A-C615-263E-B089-B5E79BB76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32215B-C008-22BF-5C59-9E1AD300F310}"/>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2.12: Job-to-job flows have recently fallen below past averages, while job separation rates have been broadly stable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Flows as a percentage of people in employment</a:t>
            </a:r>
            <a:r>
              <a:rPr lang="en-GB" b="0" baseline="30000" dirty="0">
                <a:latin typeface="Arial" panose="020B0604020202020204" pitchFamily="34" charset="0"/>
                <a:cs typeface="Arial" panose="020B0604020202020204" pitchFamily="34" charset="0"/>
              </a:rPr>
              <a:t>(a)</a:t>
            </a:r>
          </a:p>
        </p:txBody>
      </p:sp>
      <p:pic>
        <p:nvPicPr>
          <p:cNvPr id="4" name="Picture 3" descr="Job-to-job flows have recently fallen below past averages. The separation rate remains low and stable.">
            <a:extLst>
              <a:ext uri="{FF2B5EF4-FFF2-40B4-BE49-F238E27FC236}">
                <a16:creationId xmlns:a16="http://schemas.microsoft.com/office/drawing/2014/main" id="{B8F5C2C0-BD97-6EFB-A38D-07587830B6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00000"/>
            <a:ext cx="11298594" cy="4152900"/>
          </a:xfrm>
          <a:prstGeom prst="rect">
            <a:avLst/>
          </a:prstGeom>
        </p:spPr>
      </p:pic>
    </p:spTree>
    <p:extLst>
      <p:ext uri="{BB962C8B-B14F-4D97-AF65-F5344CB8AC3E}">
        <p14:creationId xmlns:p14="http://schemas.microsoft.com/office/powerpoint/2010/main" val="2021859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0C991-D9E1-760C-7F59-3A0C76987F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559AB6-09E7-A5C1-88FC-B38A5AA813A7}"/>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2.13: The V/U ratio has fallen further below its equilibrium level</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Vacancies to unemployment ratio and its estimated equilibrium value</a:t>
            </a:r>
            <a:r>
              <a:rPr lang="en-GB" b="0" baseline="30000" dirty="0">
                <a:latin typeface="Arial" panose="020B0604020202020204" pitchFamily="34" charset="0"/>
                <a:cs typeface="Arial" panose="020B0604020202020204" pitchFamily="34" charset="0"/>
              </a:rPr>
              <a:t>(a)</a:t>
            </a:r>
          </a:p>
        </p:txBody>
      </p:sp>
      <p:pic>
        <p:nvPicPr>
          <p:cNvPr id="4" name="Picture 3" descr="The vacancies to unemployment ratio is below its equilibrium. Bank staff project it'll fall a little further.">
            <a:extLst>
              <a:ext uri="{FF2B5EF4-FFF2-40B4-BE49-F238E27FC236}">
                <a16:creationId xmlns:a16="http://schemas.microsoft.com/office/drawing/2014/main" id="{DADFB1D5-3D31-7234-9386-3A2DBADE3C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40000"/>
            <a:ext cx="11255380" cy="3764792"/>
          </a:xfrm>
          <a:prstGeom prst="rect">
            <a:avLst/>
          </a:prstGeom>
        </p:spPr>
      </p:pic>
    </p:spTree>
    <p:extLst>
      <p:ext uri="{BB962C8B-B14F-4D97-AF65-F5344CB8AC3E}">
        <p14:creationId xmlns:p14="http://schemas.microsoft.com/office/powerpoint/2010/main" val="1154712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D3B44-E985-C16B-0D83-F04740D98C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6183A7-06F6-67A5-B697-3EDAB52F9477}"/>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2.14: Capacity utilisation and labour market data are consistent with growing slack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capacity utilisation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and model-based estimates of the output gap</a:t>
            </a:r>
            <a:r>
              <a:rPr lang="en-GB" b="0" baseline="30000" dirty="0">
                <a:latin typeface="Arial" panose="020B0604020202020204" pitchFamily="34" charset="0"/>
                <a:cs typeface="Arial" panose="020B0604020202020204" pitchFamily="34" charset="0"/>
              </a:rPr>
              <a:t>(b)</a:t>
            </a:r>
          </a:p>
        </p:txBody>
      </p:sp>
      <p:pic>
        <p:nvPicPr>
          <p:cNvPr id="4" name="Picture 3" descr="Survey measures of capacity utilisation have continued to fall, estimates of the output gap suggest slack has increased, though nominal variables remain elevated.">
            <a:extLst>
              <a:ext uri="{FF2B5EF4-FFF2-40B4-BE49-F238E27FC236}">
                <a16:creationId xmlns:a16="http://schemas.microsoft.com/office/drawing/2014/main" id="{8B72FF33-068A-F369-7CA7-542DA77A3E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4206" y="1980000"/>
            <a:ext cx="8363589" cy="4401750"/>
          </a:xfrm>
          <a:prstGeom prst="rect">
            <a:avLst/>
          </a:prstGeom>
        </p:spPr>
      </p:pic>
    </p:spTree>
    <p:extLst>
      <p:ext uri="{BB962C8B-B14F-4D97-AF65-F5344CB8AC3E}">
        <p14:creationId xmlns:p14="http://schemas.microsoft.com/office/powerpoint/2010/main" val="270944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F7F7A-E892-35E1-9B90-D29DFC5BE6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491FD5-9640-D765-1218-C3820BC9F079}"/>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2.15: Net migration has fallen more quickly than expected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Estimates of net migration and ONS projections</a:t>
            </a:r>
            <a:r>
              <a:rPr lang="en-GB" b="0" baseline="30000" dirty="0">
                <a:latin typeface="Arial" panose="020B0604020202020204" pitchFamily="34" charset="0"/>
                <a:cs typeface="Arial" panose="020B0604020202020204" pitchFamily="34" charset="0"/>
              </a:rPr>
              <a:t>(a)</a:t>
            </a:r>
          </a:p>
        </p:txBody>
      </p:sp>
      <p:pic>
        <p:nvPicPr>
          <p:cNvPr id="4" name="Picture 3" descr="Official migration has been below the ONS principal projection.">
            <a:extLst>
              <a:ext uri="{FF2B5EF4-FFF2-40B4-BE49-F238E27FC236}">
                <a16:creationId xmlns:a16="http://schemas.microsoft.com/office/drawing/2014/main" id="{09502C0D-675A-B4E0-0DDD-68A8778B52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650" y="1440001"/>
            <a:ext cx="10720701" cy="4939964"/>
          </a:xfrm>
          <a:prstGeom prst="rect">
            <a:avLst/>
          </a:prstGeom>
        </p:spPr>
      </p:pic>
    </p:spTree>
    <p:extLst>
      <p:ext uri="{BB962C8B-B14F-4D97-AF65-F5344CB8AC3E}">
        <p14:creationId xmlns:p14="http://schemas.microsoft.com/office/powerpoint/2010/main" val="899019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2C2ED-A2B8-9469-266E-8EE23760E4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2A1C56-F8E6-927D-830D-EC488823B26D}"/>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2.16: Labour productivity growth remains subdued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labour productivity growth</a:t>
            </a:r>
            <a:r>
              <a:rPr lang="en-GB" b="0" baseline="30000" dirty="0">
                <a:latin typeface="Arial" panose="020B0604020202020204" pitchFamily="34" charset="0"/>
                <a:cs typeface="Arial" panose="020B0604020202020204" pitchFamily="34" charset="0"/>
              </a:rPr>
              <a:t>(a)</a:t>
            </a:r>
          </a:p>
        </p:txBody>
      </p:sp>
      <p:pic>
        <p:nvPicPr>
          <p:cNvPr id="4" name="Picture 3" descr="Underlying output per worker is weak, but a little stronger than headline productivity measures.">
            <a:extLst>
              <a:ext uri="{FF2B5EF4-FFF2-40B4-BE49-F238E27FC236}">
                <a16:creationId xmlns:a16="http://schemas.microsoft.com/office/drawing/2014/main" id="{F4B6CFDE-0D0F-4284-2FCA-5123262FBC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429" y="1440000"/>
            <a:ext cx="11312800" cy="4471674"/>
          </a:xfrm>
          <a:prstGeom prst="rect">
            <a:avLst/>
          </a:prstGeom>
        </p:spPr>
      </p:pic>
    </p:spTree>
    <p:extLst>
      <p:ext uri="{BB962C8B-B14F-4D97-AF65-F5344CB8AC3E}">
        <p14:creationId xmlns:p14="http://schemas.microsoft.com/office/powerpoint/2010/main" val="607777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72DAE-D4A6-B805-3E34-151E4FA6F9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A65F77-E80E-1475-2B18-491A9781360F}"/>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2.17: Wage growth has declined across various measures and is expected to fall to around 3¾% by the end of the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private sector wage growth</a:t>
            </a:r>
            <a:r>
              <a:rPr lang="en-GB" b="0" baseline="30000" dirty="0">
                <a:latin typeface="Arial" panose="020B0604020202020204" pitchFamily="34" charset="0"/>
                <a:cs typeface="Arial" panose="020B0604020202020204" pitchFamily="34" charset="0"/>
              </a:rPr>
              <a:t>(a)</a:t>
            </a:r>
          </a:p>
        </p:txBody>
      </p:sp>
      <p:pic>
        <p:nvPicPr>
          <p:cNvPr id="5" name="Picture 4" descr="Pay growth has moderated over the past two years across many indicators and is expected to fall further in the second half of 2025.">
            <a:extLst>
              <a:ext uri="{FF2B5EF4-FFF2-40B4-BE49-F238E27FC236}">
                <a16:creationId xmlns:a16="http://schemas.microsoft.com/office/drawing/2014/main" id="{965A07E8-01F7-F209-D337-BBBEC73D97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00000"/>
            <a:ext cx="11278414" cy="4486500"/>
          </a:xfrm>
          <a:prstGeom prst="rect">
            <a:avLst/>
          </a:prstGeom>
        </p:spPr>
      </p:pic>
    </p:spTree>
    <p:extLst>
      <p:ext uri="{BB962C8B-B14F-4D97-AF65-F5344CB8AC3E}">
        <p14:creationId xmlns:p14="http://schemas.microsoft.com/office/powerpoint/2010/main" val="1636753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FEB30-C66D-0C41-0835-014C0658CE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0C07F5-FFBC-5B90-1EC6-D1F958BD31AF}"/>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2.18: CPI inflation rose to 3.6% in June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5" name="Picture 4" descr="Inflation is currently above the 2% target. It is projected to rise further to a peak of 4.0% in September.">
            <a:extLst>
              <a:ext uri="{FF2B5EF4-FFF2-40B4-BE49-F238E27FC236}">
                <a16:creationId xmlns:a16="http://schemas.microsoft.com/office/drawing/2014/main" id="{0987F3E9-7985-555E-3E7E-683FA24316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40000"/>
            <a:ext cx="11265092" cy="4573450"/>
          </a:xfrm>
          <a:prstGeom prst="rect">
            <a:avLst/>
          </a:prstGeom>
        </p:spPr>
      </p:pic>
    </p:spTree>
    <p:extLst>
      <p:ext uri="{BB962C8B-B14F-4D97-AF65-F5344CB8AC3E}">
        <p14:creationId xmlns:p14="http://schemas.microsoft.com/office/powerpoint/2010/main" val="455640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DC77C-2054-ADB2-2BED-19E9358541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C4FA0-6930-44AB-93FE-F4467EF73A20}"/>
              </a:ext>
            </a:extLst>
          </p:cNvPr>
          <p:cNvSpPr>
            <a:spLocks noGrp="1"/>
          </p:cNvSpPr>
          <p:nvPr>
            <p:ph type="title"/>
          </p:nvPr>
        </p:nvSpPr>
        <p:spPr>
          <a:xfrm>
            <a:off x="468001" y="457199"/>
            <a:ext cx="5913749" cy="2495551"/>
          </a:xfrm>
        </p:spPr>
        <p:txBody>
          <a:bodyPr/>
          <a:lstStyle/>
          <a:p>
            <a:r>
              <a:rPr lang="en-GB" dirty="0">
                <a:latin typeface="Arial" panose="020B0604020202020204" pitchFamily="34" charset="0"/>
                <a:cs typeface="Arial" panose="020B0604020202020204" pitchFamily="34" charset="0"/>
              </a:rPr>
              <a:t>Chart 2.1: In the MPC’s latest projections, underlying GDP growth picks up slightly, the unemployment rate edges higher and CPI inflation rises a little further in 2025 Q3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7" name="Picture 6" descr="Headline GDP growth is expected to slow down to 0.1% in 2025 Q2 before picking up again in 2025 Q3. The unemployment rate rises slightly to 4.8% by 2025 Q3, and CPI inflation is expected to peak at 4.0% in September.">
            <a:extLst>
              <a:ext uri="{FF2B5EF4-FFF2-40B4-BE49-F238E27FC236}">
                <a16:creationId xmlns:a16="http://schemas.microsoft.com/office/drawing/2014/main" id="{8087330A-DA8C-7121-2FE1-4DC2B69B78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600" y="419100"/>
            <a:ext cx="4997450" cy="6244059"/>
          </a:xfrm>
          <a:prstGeom prst="rect">
            <a:avLst/>
          </a:prstGeom>
        </p:spPr>
      </p:pic>
    </p:spTree>
    <p:extLst>
      <p:ext uri="{BB962C8B-B14F-4D97-AF65-F5344CB8AC3E}">
        <p14:creationId xmlns:p14="http://schemas.microsoft.com/office/powerpoint/2010/main" val="1032067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95C01-427D-5D1D-9FB3-6A43004C91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DB6614-DEE4-AAE3-C4CE-32B2F2468FA7}"/>
              </a:ext>
            </a:extLst>
          </p:cNvPr>
          <p:cNvSpPr>
            <a:spLocks noGrp="1"/>
          </p:cNvSpPr>
          <p:nvPr>
            <p:ph type="title"/>
          </p:nvPr>
        </p:nvSpPr>
        <p:spPr>
          <a:xfrm>
            <a:off x="468000" y="457199"/>
            <a:ext cx="11527150" cy="1908629"/>
          </a:xfrm>
        </p:spPr>
        <p:txBody>
          <a:bodyPr/>
          <a:lstStyle/>
          <a:p>
            <a:r>
              <a:rPr lang="en-GB" dirty="0">
                <a:latin typeface="Arial" panose="020B0604020202020204" pitchFamily="34" charset="0"/>
                <a:cs typeface="Arial" panose="020B0604020202020204" pitchFamily="34" charset="0"/>
              </a:rPr>
              <a:t>Chart 2.19: Core goods price inflation is expected to moderate in coming months, while services and food price inflation are projected to remain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lang="en-GB" b="0" baseline="30000" dirty="0">
                <a:latin typeface="Arial" panose="020B0604020202020204" pitchFamily="34" charset="0"/>
                <a:cs typeface="Arial" panose="020B0604020202020204" pitchFamily="34" charset="0"/>
              </a:rPr>
              <a:t>(a)</a:t>
            </a:r>
          </a:p>
        </p:txBody>
      </p:sp>
      <p:pic>
        <p:nvPicPr>
          <p:cNvPr id="5" name="Picture 4" descr="Core goods inflation is expected to moderate, services inflation is projected to remain elevated, and food inflation is expected to rise further.">
            <a:extLst>
              <a:ext uri="{FF2B5EF4-FFF2-40B4-BE49-F238E27FC236}">
                <a16:creationId xmlns:a16="http://schemas.microsoft.com/office/drawing/2014/main" id="{A744EE86-714E-7FC4-585F-8703041F6D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7645" y="2160001"/>
            <a:ext cx="9156710" cy="4256788"/>
          </a:xfrm>
          <a:prstGeom prst="rect">
            <a:avLst/>
          </a:prstGeom>
        </p:spPr>
      </p:pic>
    </p:spTree>
    <p:extLst>
      <p:ext uri="{BB962C8B-B14F-4D97-AF65-F5344CB8AC3E}">
        <p14:creationId xmlns:p14="http://schemas.microsoft.com/office/powerpoint/2010/main" val="2635090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A631E-E062-6639-05A8-66DDB421EA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15358C-C77B-FAAE-D6C9-7F927B8D0F66}"/>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2.20: Underlying services inflation remains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three-month average monthly annualised services price inflation</a:t>
            </a:r>
            <a:r>
              <a:rPr lang="en-GB" b="0" baseline="30000" dirty="0">
                <a:latin typeface="Arial" panose="020B0604020202020204" pitchFamily="34" charset="0"/>
                <a:cs typeface="Arial" panose="020B0604020202020204" pitchFamily="34" charset="0"/>
              </a:rPr>
              <a:t>(a)</a:t>
            </a:r>
          </a:p>
        </p:txBody>
      </p:sp>
      <p:pic>
        <p:nvPicPr>
          <p:cNvPr id="5" name="Picture 4" descr="High-frequency measures of underlying services inflation have trended down since their peaks, but remain elevated.">
            <a:extLst>
              <a:ext uri="{FF2B5EF4-FFF2-40B4-BE49-F238E27FC236}">
                <a16:creationId xmlns:a16="http://schemas.microsoft.com/office/drawing/2014/main" id="{B2B1E6EA-818D-3DF1-21C8-0CAB98A3AA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440000"/>
            <a:ext cx="11265348" cy="3817800"/>
          </a:xfrm>
          <a:prstGeom prst="rect">
            <a:avLst/>
          </a:prstGeom>
        </p:spPr>
      </p:pic>
    </p:spTree>
    <p:extLst>
      <p:ext uri="{BB962C8B-B14F-4D97-AF65-F5344CB8AC3E}">
        <p14:creationId xmlns:p14="http://schemas.microsoft.com/office/powerpoint/2010/main" val="81800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D19C0-42C6-0D47-C59B-EE2A146C6A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0EDD4C-C3AA-5C4C-61DF-E0422399BEF8}"/>
              </a:ext>
            </a:extLst>
          </p:cNvPr>
          <p:cNvSpPr>
            <a:spLocks noGrp="1"/>
          </p:cNvSpPr>
          <p:nvPr>
            <p:ph type="title"/>
          </p:nvPr>
        </p:nvSpPr>
        <p:spPr>
          <a:xfrm>
            <a:off x="468001" y="457199"/>
            <a:ext cx="11167740" cy="1908629"/>
          </a:xfrm>
        </p:spPr>
        <p:txBody>
          <a:bodyPr/>
          <a:lstStyle/>
          <a:p>
            <a:r>
              <a:rPr lang="en-GB" dirty="0">
                <a:latin typeface="Arial" panose="020B0604020202020204" pitchFamily="34" charset="0"/>
                <a:cs typeface="Arial" panose="020B0604020202020204" pitchFamily="34" charset="0"/>
              </a:rPr>
              <a:t>Chart 2.21: Administered price increases have contributed just over half a per cent to UK services inflation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services inflation</a:t>
            </a:r>
            <a:r>
              <a:rPr lang="en-GB" b="0" baseline="30000" dirty="0">
                <a:latin typeface="Arial" panose="020B0604020202020204" pitchFamily="34" charset="0"/>
                <a:cs typeface="Arial" panose="020B0604020202020204" pitchFamily="34" charset="0"/>
              </a:rPr>
              <a:t>(a)</a:t>
            </a:r>
          </a:p>
        </p:txBody>
      </p:sp>
      <p:pic>
        <p:nvPicPr>
          <p:cNvPr id="5" name="Picture 4" descr="Services price inflation has been declining in the euro area and the UK since 2023.">
            <a:extLst>
              <a:ext uri="{FF2B5EF4-FFF2-40B4-BE49-F238E27FC236}">
                <a16:creationId xmlns:a16="http://schemas.microsoft.com/office/drawing/2014/main" id="{CC6897DD-C402-DA15-FE65-50EB96FCD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025" y="1799999"/>
            <a:ext cx="10815950" cy="4598907"/>
          </a:xfrm>
          <a:prstGeom prst="rect">
            <a:avLst/>
          </a:prstGeom>
        </p:spPr>
      </p:pic>
    </p:spTree>
    <p:extLst>
      <p:ext uri="{BB962C8B-B14F-4D97-AF65-F5344CB8AC3E}">
        <p14:creationId xmlns:p14="http://schemas.microsoft.com/office/powerpoint/2010/main" val="3883457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DD6DD-D9B2-675D-59AA-C6585EA572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72FC7B-91F5-64A6-6390-9E33B06DEA11}"/>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2.22: A wedge has opened up between expectations for total labour costs and pay expectations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Bank of England Agents’ company visit scores</a:t>
            </a:r>
            <a:r>
              <a:rPr lang="en-GB" b="0" baseline="30000" dirty="0">
                <a:latin typeface="Arial" panose="020B0604020202020204" pitchFamily="34" charset="0"/>
                <a:cs typeface="Arial" panose="020B0604020202020204" pitchFamily="34" charset="0"/>
              </a:rPr>
              <a:t>(a)</a:t>
            </a:r>
          </a:p>
        </p:txBody>
      </p:sp>
      <p:pic>
        <p:nvPicPr>
          <p:cNvPr id="4" name="Picture 3" descr="Firms' expected total labour costs have recently been materially higher than expected pay growth. ">
            <a:extLst>
              <a:ext uri="{FF2B5EF4-FFF2-40B4-BE49-F238E27FC236}">
                <a16:creationId xmlns:a16="http://schemas.microsoft.com/office/drawing/2014/main" id="{0C4D4687-D877-75EA-3321-E50D708913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845" y="1800000"/>
            <a:ext cx="11258311" cy="4524600"/>
          </a:xfrm>
          <a:prstGeom prst="rect">
            <a:avLst/>
          </a:prstGeom>
        </p:spPr>
      </p:pic>
    </p:spTree>
    <p:extLst>
      <p:ext uri="{BB962C8B-B14F-4D97-AF65-F5344CB8AC3E}">
        <p14:creationId xmlns:p14="http://schemas.microsoft.com/office/powerpoint/2010/main" val="21309851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8F1A1-2C38-64E8-C738-847D487A4E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50F8CE-3494-CC20-996E-E177F3240150}"/>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2.23: Inflation remains elevated across most subcomponents of the services CPI basket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Weighted share of services subcomponents with inflation rates over 1 percentage point above their 2012–19 averages</a:t>
            </a:r>
            <a:r>
              <a:rPr lang="en-GB" b="0" baseline="30000" dirty="0">
                <a:latin typeface="Arial" panose="020B0604020202020204" pitchFamily="34" charset="0"/>
                <a:cs typeface="Arial" panose="020B0604020202020204" pitchFamily="34" charset="0"/>
              </a:rPr>
              <a:t>(a)</a:t>
            </a:r>
          </a:p>
        </p:txBody>
      </p:sp>
      <p:pic>
        <p:nvPicPr>
          <p:cNvPr id="4" name="Picture 3" descr="Components with elevated inflation rates still account for around 80% of the services CPI basket.">
            <a:extLst>
              <a:ext uri="{FF2B5EF4-FFF2-40B4-BE49-F238E27FC236}">
                <a16:creationId xmlns:a16="http://schemas.microsoft.com/office/drawing/2014/main" id="{C1D4B7FD-05BF-7D96-5720-8AF14E9CDE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2425" y="2160000"/>
            <a:ext cx="8987150" cy="4223252"/>
          </a:xfrm>
          <a:prstGeom prst="rect">
            <a:avLst/>
          </a:prstGeom>
        </p:spPr>
      </p:pic>
    </p:spTree>
    <p:extLst>
      <p:ext uri="{BB962C8B-B14F-4D97-AF65-F5344CB8AC3E}">
        <p14:creationId xmlns:p14="http://schemas.microsoft.com/office/powerpoint/2010/main" val="2849915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50490-17D6-42B7-9C91-C6B58B9233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9D4B0-6CAA-5F65-A17C-30D483E555AF}"/>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2.24: Household inflation expectations are elevated, while businesses’ expectations have risen only slightly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household and business inflation expectations</a:t>
            </a:r>
            <a:r>
              <a:rPr lang="en-GB" b="0" baseline="30000" dirty="0">
                <a:latin typeface="Arial" panose="020B0604020202020204" pitchFamily="34" charset="0"/>
                <a:cs typeface="Arial" panose="020B0604020202020204" pitchFamily="34" charset="0"/>
              </a:rPr>
              <a:t>(a) (b)</a:t>
            </a:r>
          </a:p>
        </p:txBody>
      </p:sp>
      <p:pic>
        <p:nvPicPr>
          <p:cNvPr id="4" name="Picture 3" descr="Households' near-term inflation expectations has fallen recently, while medium-term expectations have risen. Businesses expectations have increased slightly.">
            <a:extLst>
              <a:ext uri="{FF2B5EF4-FFF2-40B4-BE49-F238E27FC236}">
                <a16:creationId xmlns:a16="http://schemas.microsoft.com/office/drawing/2014/main" id="{7CB3E921-A866-4F80-E8D3-63511DF6E2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800000"/>
            <a:ext cx="11272529" cy="3965800"/>
          </a:xfrm>
          <a:prstGeom prst="rect">
            <a:avLst/>
          </a:prstGeom>
        </p:spPr>
      </p:pic>
    </p:spTree>
    <p:extLst>
      <p:ext uri="{BB962C8B-B14F-4D97-AF65-F5344CB8AC3E}">
        <p14:creationId xmlns:p14="http://schemas.microsoft.com/office/powerpoint/2010/main" val="3396101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noGrp="1"/>
          </p:cNvSpPr>
          <p:nvPr>
            <p:ph type="title" idx="4294967295"/>
          </p:nvPr>
        </p:nvSpPr>
        <p:spPr>
          <a:xfrm>
            <a:off x="455296" y="5129261"/>
            <a:ext cx="11279504" cy="623337"/>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srgbClr val="12273F"/>
                </a:solidFill>
                <a:effectLst/>
                <a:uLnTx/>
                <a:uFillTx/>
                <a:latin typeface="Century Gothic" panose="020B0502020202020204" pitchFamily="34" charset="0"/>
                <a:ea typeface="+mj-ea"/>
                <a:cs typeface="+mj-cs"/>
              </a:rPr>
              <a:t>Box D: Global uncertainties and their implications for the UK economy</a:t>
            </a:r>
          </a:p>
        </p:txBody>
      </p:sp>
    </p:spTree>
    <p:extLst>
      <p:ext uri="{BB962C8B-B14F-4D97-AF65-F5344CB8AC3E}">
        <p14:creationId xmlns:p14="http://schemas.microsoft.com/office/powerpoint/2010/main" val="41305663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10664288" cy="1320801"/>
          </a:xfrm>
        </p:spPr>
        <p:txBody>
          <a:bodyPr/>
          <a:lstStyle/>
          <a:p>
            <a:r>
              <a:rPr lang="en-GB" dirty="0">
                <a:latin typeface="Arial" panose="020B0604020202020204" pitchFamily="34" charset="0"/>
                <a:cs typeface="Arial" panose="020B0604020202020204" pitchFamily="34" charset="0"/>
              </a:rPr>
              <a:t>Chart A: The oil price increase in June 2025 was large, but even larger oil price increases have occurred before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Frequency distribution of historical four-week US dollar oil price changes</a:t>
            </a:r>
            <a:r>
              <a:rPr lang="en-GB" b="0" baseline="30000" dirty="0">
                <a:latin typeface="Arial" panose="020B0604020202020204" pitchFamily="34" charset="0"/>
                <a:cs typeface="Arial" panose="020B0604020202020204" pitchFamily="34" charset="0"/>
              </a:rPr>
              <a:t>(a)</a:t>
            </a:r>
          </a:p>
        </p:txBody>
      </p:sp>
      <p:pic>
        <p:nvPicPr>
          <p:cNvPr id="4" name="Picture 3" descr="There is a wide distribution of historical oil price changes, with falls of over 30% and increases of over 50% occurring in the past.">
            <a:extLst>
              <a:ext uri="{FF2B5EF4-FFF2-40B4-BE49-F238E27FC236}">
                <a16:creationId xmlns:a16="http://schemas.microsoft.com/office/drawing/2014/main" id="{2B2059F7-E9D5-9A6A-2E3B-C700C70EF8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5747" y="1866500"/>
            <a:ext cx="9720506" cy="4760752"/>
          </a:xfrm>
          <a:prstGeom prst="rect">
            <a:avLst/>
          </a:prstGeom>
        </p:spPr>
      </p:pic>
    </p:spTree>
    <p:extLst>
      <p:ext uri="{BB962C8B-B14F-4D97-AF65-F5344CB8AC3E}">
        <p14:creationId xmlns:p14="http://schemas.microsoft.com/office/powerpoint/2010/main" val="1722348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12CEB-11E5-E196-B354-7582D91300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AED7AC-5097-2BA2-F830-F7A7ECAF1749}"/>
              </a:ext>
            </a:extLst>
          </p:cNvPr>
          <p:cNvSpPr>
            <a:spLocks noGrp="1"/>
          </p:cNvSpPr>
          <p:nvPr>
            <p:ph type="title"/>
          </p:nvPr>
        </p:nvSpPr>
        <p:spPr>
          <a:xfrm>
            <a:off x="468001" y="457199"/>
            <a:ext cx="10664288" cy="1908629"/>
          </a:xfrm>
        </p:spPr>
        <p:txBody>
          <a:bodyPr/>
          <a:lstStyle/>
          <a:p>
            <a:r>
              <a:rPr lang="en-GB" dirty="0">
                <a:latin typeface="Arial" panose="020B0604020202020204" pitchFamily="34" charset="0"/>
                <a:cs typeface="Arial" panose="020B0604020202020204" pitchFamily="34" charset="0"/>
              </a:rPr>
              <a:t>Chart B: Oil price shocks are estimated to raise UK CPI inflation and reduce GDP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Impulse responses to a global oil price shock</a:t>
            </a:r>
            <a:r>
              <a:rPr lang="en-GB" b="0" baseline="30000" dirty="0">
                <a:latin typeface="Arial" panose="020B0604020202020204" pitchFamily="34" charset="0"/>
                <a:cs typeface="Arial" panose="020B0604020202020204" pitchFamily="34" charset="0"/>
              </a:rPr>
              <a:t>(a)</a:t>
            </a:r>
          </a:p>
        </p:txBody>
      </p:sp>
      <p:pic>
        <p:nvPicPr>
          <p:cNvPr id="4" name="Picture 3" descr="Estimates of the impact of energy price shock vary, but suggest a fall in GDP which persists for over a year and a rise in inflation which reverses after a year.">
            <a:extLst>
              <a:ext uri="{FF2B5EF4-FFF2-40B4-BE49-F238E27FC236}">
                <a16:creationId xmlns:a16="http://schemas.microsoft.com/office/drawing/2014/main" id="{F2DF9F9C-81F7-F31D-0BBE-E1998055F0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6200" y="1879556"/>
            <a:ext cx="9499600" cy="4718384"/>
          </a:xfrm>
          <a:prstGeom prst="rect">
            <a:avLst/>
          </a:prstGeom>
        </p:spPr>
      </p:pic>
    </p:spTree>
    <p:extLst>
      <p:ext uri="{BB962C8B-B14F-4D97-AF65-F5344CB8AC3E}">
        <p14:creationId xmlns:p14="http://schemas.microsoft.com/office/powerpoint/2010/main" val="1187823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C4D0F-B7C5-0708-4449-36AF4BAB81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B4737F-BCC6-DBB6-F0F8-133DCFEC7291}"/>
              </a:ext>
            </a:extLst>
          </p:cNvPr>
          <p:cNvSpPr>
            <a:spLocks noGrp="1"/>
          </p:cNvSpPr>
          <p:nvPr>
            <p:ph type="title"/>
          </p:nvPr>
        </p:nvSpPr>
        <p:spPr>
          <a:xfrm>
            <a:off x="468001" y="457199"/>
            <a:ext cx="10664288" cy="825501"/>
          </a:xfrm>
        </p:spPr>
        <p:txBody>
          <a:bodyPr/>
          <a:lstStyle/>
          <a:p>
            <a:r>
              <a:rPr lang="en-GB" dirty="0">
                <a:latin typeface="Arial" panose="020B0604020202020204" pitchFamily="34" charset="0"/>
                <a:cs typeface="Arial" panose="020B0604020202020204" pitchFamily="34" charset="0"/>
              </a:rPr>
              <a:t>Chart C: US tariff rates have increased since the start of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US effective tariff rates</a:t>
            </a:r>
            <a:r>
              <a:rPr lang="en-GB" b="0" baseline="30000" dirty="0">
                <a:latin typeface="Arial" panose="020B0604020202020204" pitchFamily="34" charset="0"/>
                <a:cs typeface="Arial" panose="020B0604020202020204" pitchFamily="34" charset="0"/>
              </a:rPr>
              <a:t>(a)</a:t>
            </a:r>
          </a:p>
        </p:txBody>
      </p:sp>
      <p:pic>
        <p:nvPicPr>
          <p:cNvPr id="4" name="Picture 3" descr="US tariffs have risen since before 2025.">
            <a:extLst>
              <a:ext uri="{FF2B5EF4-FFF2-40B4-BE49-F238E27FC236}">
                <a16:creationId xmlns:a16="http://schemas.microsoft.com/office/drawing/2014/main" id="{8E9BB18B-704A-E5A8-6AFC-79CBC0406F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189" y="1561900"/>
            <a:ext cx="11209622" cy="4394200"/>
          </a:xfrm>
          <a:prstGeom prst="rect">
            <a:avLst/>
          </a:prstGeom>
        </p:spPr>
      </p:pic>
    </p:spTree>
    <p:extLst>
      <p:ext uri="{BB962C8B-B14F-4D97-AF65-F5344CB8AC3E}">
        <p14:creationId xmlns:p14="http://schemas.microsoft.com/office/powerpoint/2010/main" val="3735011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40C32-1CC8-6F28-C3F2-5419A9D3C6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6BFD00-B603-0A5A-748A-52C78C01F095}"/>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2.2: Global GDP growth is projected to remain below historical norms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global GDP growth with contributions by region</a:t>
            </a:r>
            <a:r>
              <a:rPr lang="en-GB" b="0" baseline="30000" dirty="0">
                <a:latin typeface="Arial" panose="020B0604020202020204" pitchFamily="34" charset="0"/>
                <a:cs typeface="Arial" panose="020B0604020202020204" pitchFamily="34" charset="0"/>
              </a:rPr>
              <a:t>(a)</a:t>
            </a:r>
          </a:p>
        </p:txBody>
      </p:sp>
      <p:pic>
        <p:nvPicPr>
          <p:cNvPr id="4" name="Picture 3" descr="UK-weighted world GDP growth is projected to fall further below its 2010–19 average over coming quarters.">
            <a:extLst>
              <a:ext uri="{FF2B5EF4-FFF2-40B4-BE49-F238E27FC236}">
                <a16:creationId xmlns:a16="http://schemas.microsoft.com/office/drawing/2014/main" id="{0CB0AE56-3BD5-B41D-3C66-8EE51EEAF9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1396" y="1440000"/>
            <a:ext cx="8509209" cy="4960801"/>
          </a:xfrm>
          <a:prstGeom prst="rect">
            <a:avLst/>
          </a:prstGeom>
        </p:spPr>
      </p:pic>
    </p:spTree>
    <p:extLst>
      <p:ext uri="{BB962C8B-B14F-4D97-AF65-F5344CB8AC3E}">
        <p14:creationId xmlns:p14="http://schemas.microsoft.com/office/powerpoint/2010/main" val="270168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A588A-7380-C69D-8E16-79DFE1484BB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FC8E1B7-1369-4D05-CE38-C77548E3E7E4}"/>
              </a:ext>
            </a:extLst>
          </p:cNvPr>
          <p:cNvSpPr txBox="1">
            <a:spLocks noGrp="1"/>
          </p:cNvSpPr>
          <p:nvPr>
            <p:ph type="title" idx="4294967295"/>
          </p:nvPr>
        </p:nvSpPr>
        <p:spPr>
          <a:xfrm>
            <a:off x="455296" y="5129261"/>
            <a:ext cx="11279504" cy="623337"/>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srgbClr val="12273F"/>
                </a:solidFill>
                <a:effectLst/>
                <a:uLnTx/>
                <a:uFillTx/>
                <a:latin typeface="Century Gothic" panose="020B0502020202020204" pitchFamily="34" charset="0"/>
                <a:ea typeface="+mj-ea"/>
                <a:cs typeface="+mj-cs"/>
              </a:rPr>
              <a:t>Box E: The outlook for food price inflation</a:t>
            </a:r>
          </a:p>
        </p:txBody>
      </p:sp>
    </p:spTree>
    <p:extLst>
      <p:ext uri="{BB962C8B-B14F-4D97-AF65-F5344CB8AC3E}">
        <p14:creationId xmlns:p14="http://schemas.microsoft.com/office/powerpoint/2010/main" val="19969930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1DFCA-3A88-C2D3-2040-A181FCA8CD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D4526F-43EA-48A9-44C4-0653CFFC85ED}"/>
              </a:ext>
            </a:extLst>
          </p:cNvPr>
          <p:cNvSpPr>
            <a:spLocks noGrp="1"/>
          </p:cNvSpPr>
          <p:nvPr>
            <p:ph type="title"/>
          </p:nvPr>
        </p:nvSpPr>
        <p:spPr>
          <a:xfrm>
            <a:off x="468001" y="457199"/>
            <a:ext cx="10664288" cy="1908629"/>
          </a:xfrm>
        </p:spPr>
        <p:txBody>
          <a:bodyPr/>
          <a:lstStyle/>
          <a:p>
            <a:r>
              <a:rPr lang="en-GB" dirty="0">
                <a:latin typeface="Arial" panose="020B0604020202020204" pitchFamily="34" charset="0"/>
                <a:cs typeface="Arial" panose="020B0604020202020204" pitchFamily="34" charset="0"/>
              </a:rPr>
              <a:t>Chart A: Inflation rates for some common food items have reflected movements in global prices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selected food subcomponents</a:t>
            </a:r>
            <a:r>
              <a:rPr lang="en-GB" b="0" baseline="30000" dirty="0">
                <a:latin typeface="Arial" panose="020B0604020202020204" pitchFamily="34" charset="0"/>
                <a:cs typeface="Arial" panose="020B0604020202020204" pitchFamily="34" charset="0"/>
              </a:rPr>
              <a:t>(a)</a:t>
            </a:r>
          </a:p>
        </p:txBody>
      </p:sp>
      <p:pic>
        <p:nvPicPr>
          <p:cNvPr id="6" name="Picture 5" descr="Inflation rates for some specific food items including beef and butter are currently very high, which is contributing to high food price inflation. ">
            <a:extLst>
              <a:ext uri="{FF2B5EF4-FFF2-40B4-BE49-F238E27FC236}">
                <a16:creationId xmlns:a16="http://schemas.microsoft.com/office/drawing/2014/main" id="{812E4FEA-F5DF-5C91-CE97-D19BAF237F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000" y="1854000"/>
            <a:ext cx="11277186" cy="4368800"/>
          </a:xfrm>
          <a:prstGeom prst="rect">
            <a:avLst/>
          </a:prstGeom>
        </p:spPr>
      </p:pic>
    </p:spTree>
    <p:extLst>
      <p:ext uri="{BB962C8B-B14F-4D97-AF65-F5344CB8AC3E}">
        <p14:creationId xmlns:p14="http://schemas.microsoft.com/office/powerpoint/2010/main" val="668109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976C4-3BD9-33F0-F6AB-50F2A646C8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1B473D-1C58-60DC-B617-D522D12A6266}"/>
              </a:ext>
            </a:extLst>
          </p:cNvPr>
          <p:cNvSpPr>
            <a:spLocks noGrp="1"/>
          </p:cNvSpPr>
          <p:nvPr>
            <p:ph type="title"/>
          </p:nvPr>
        </p:nvSpPr>
        <p:spPr>
          <a:xfrm>
            <a:off x="468001" y="457199"/>
            <a:ext cx="10664288" cy="1908629"/>
          </a:xfrm>
        </p:spPr>
        <p:txBody>
          <a:bodyPr/>
          <a:lstStyle/>
          <a:p>
            <a:r>
              <a:rPr lang="en-GB" dirty="0">
                <a:latin typeface="Arial" panose="020B0604020202020204" pitchFamily="34" charset="0"/>
                <a:cs typeface="Arial" panose="020B0604020202020204" pitchFamily="34" charset="0"/>
              </a:rPr>
              <a:t>Chart B: Food price inflation has recently picked up by more in the UK than in the euro area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food price inflation</a:t>
            </a:r>
            <a:r>
              <a:rPr lang="en-GB" b="0" baseline="30000" dirty="0">
                <a:latin typeface="Arial" panose="020B0604020202020204" pitchFamily="34" charset="0"/>
                <a:cs typeface="Arial" panose="020B0604020202020204" pitchFamily="34" charset="0"/>
              </a:rPr>
              <a:t>(a)</a:t>
            </a:r>
          </a:p>
        </p:txBody>
      </p:sp>
      <p:pic>
        <p:nvPicPr>
          <p:cNvPr id="6" name="Picture 5" descr="UK and euro-area food price inflation have historically moved closely together, but recently UK food price inflation has been higher. ">
            <a:extLst>
              <a:ext uri="{FF2B5EF4-FFF2-40B4-BE49-F238E27FC236}">
                <a16:creationId xmlns:a16="http://schemas.microsoft.com/office/drawing/2014/main" id="{C01DC395-3006-686B-AD2F-6277977D34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849" y="1854199"/>
            <a:ext cx="11290302" cy="3733802"/>
          </a:xfrm>
          <a:prstGeom prst="rect">
            <a:avLst/>
          </a:prstGeom>
        </p:spPr>
      </p:pic>
    </p:spTree>
    <p:extLst>
      <p:ext uri="{BB962C8B-B14F-4D97-AF65-F5344CB8AC3E}">
        <p14:creationId xmlns:p14="http://schemas.microsoft.com/office/powerpoint/2010/main" val="3382531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69849-2435-5C1D-3AD8-01193E622957}"/>
            </a:ext>
          </a:extLst>
        </p:cNvPr>
        <p:cNvGrpSpPr/>
        <p:nvPr/>
      </p:nvGrpSpPr>
      <p:grpSpPr>
        <a:xfrm>
          <a:off x="0" y="0"/>
          <a:ext cx="0" cy="0"/>
          <a:chOff x="0" y="0"/>
          <a:chExt cx="0" cy="0"/>
        </a:xfrm>
      </p:grpSpPr>
      <p:sp>
        <p:nvSpPr>
          <p:cNvPr id="2" name="Title 1" descr="Household inflation expectations are highly sensitive to food and petrol price inflation and less sensitive to core inflation. ">
            <a:extLst>
              <a:ext uri="{FF2B5EF4-FFF2-40B4-BE49-F238E27FC236}">
                <a16:creationId xmlns:a16="http://schemas.microsoft.com/office/drawing/2014/main" id="{2461579A-94F0-6B87-B156-D5333F33C015}"/>
              </a:ext>
            </a:extLst>
          </p:cNvPr>
          <p:cNvSpPr>
            <a:spLocks noGrp="1"/>
          </p:cNvSpPr>
          <p:nvPr>
            <p:ph type="title"/>
          </p:nvPr>
        </p:nvSpPr>
        <p:spPr>
          <a:xfrm>
            <a:off x="468000" y="457199"/>
            <a:ext cx="11219471" cy="1908629"/>
          </a:xfrm>
        </p:spPr>
        <p:txBody>
          <a:bodyPr/>
          <a:lstStyle/>
          <a:p>
            <a:r>
              <a:rPr lang="en-GB" dirty="0">
                <a:latin typeface="Arial" panose="020B0604020202020204" pitchFamily="34" charset="0"/>
                <a:cs typeface="Arial" panose="020B0604020202020204" pitchFamily="34" charset="0"/>
              </a:rPr>
              <a:t>Chart C: Households’ near-term inflation expectations have been particularly sensitive to developments in food price inflation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average response of household inflation expectations to changes in selected CPI components</a:t>
            </a:r>
            <a:r>
              <a:rPr lang="en-GB" b="0" baseline="30000" dirty="0">
                <a:latin typeface="Arial" panose="020B0604020202020204" pitchFamily="34" charset="0"/>
                <a:cs typeface="Arial" panose="020B0604020202020204" pitchFamily="34" charset="0"/>
              </a:rPr>
              <a:t>(a)</a:t>
            </a:r>
          </a:p>
        </p:txBody>
      </p:sp>
      <p:pic>
        <p:nvPicPr>
          <p:cNvPr id="6" name="Picture 5" descr="Household inflation expectations are highly sensitive to food and petrol price inflation and less sensitive to core inflation. ">
            <a:extLst>
              <a:ext uri="{FF2B5EF4-FFF2-40B4-BE49-F238E27FC236}">
                <a16:creationId xmlns:a16="http://schemas.microsoft.com/office/drawing/2014/main" id="{7DEB81D2-C112-D0F4-CD37-EA8FC19BE8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528" y="2197100"/>
            <a:ext cx="11182944" cy="4445000"/>
          </a:xfrm>
          <a:prstGeom prst="rect">
            <a:avLst/>
          </a:prstGeom>
        </p:spPr>
      </p:pic>
    </p:spTree>
    <p:extLst>
      <p:ext uri="{BB962C8B-B14F-4D97-AF65-F5344CB8AC3E}">
        <p14:creationId xmlns:p14="http://schemas.microsoft.com/office/powerpoint/2010/main" val="2845561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24867-9D3B-0488-1F3D-4E5D9418C0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054B2B-8A49-FB38-E583-CE52F4253998}"/>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2.3: The market-implied paths for policy rates have changed relatively little since the May Report, although near-term US rate expectations have risen somewhat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p>
        </p:txBody>
      </p:sp>
      <p:pic>
        <p:nvPicPr>
          <p:cNvPr id="4" name="Picture 3" descr="The market-implied path of policy rates slopes down slightly across regions but then levels off and starts to rise.">
            <a:extLst>
              <a:ext uri="{FF2B5EF4-FFF2-40B4-BE49-F238E27FC236}">
                <a16:creationId xmlns:a16="http://schemas.microsoft.com/office/drawing/2014/main" id="{C7D989F5-2D06-35A9-9A33-02FF6FB39C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490" y="2160000"/>
            <a:ext cx="10571021" cy="4221750"/>
          </a:xfrm>
          <a:prstGeom prst="rect">
            <a:avLst/>
          </a:prstGeom>
        </p:spPr>
      </p:pic>
    </p:spTree>
    <p:extLst>
      <p:ext uri="{BB962C8B-B14F-4D97-AF65-F5344CB8AC3E}">
        <p14:creationId xmlns:p14="http://schemas.microsoft.com/office/powerpoint/2010/main" val="2231966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C9398-EA3D-9833-5D24-850EAAC012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7DC5DD-052B-2F2D-D79F-3A16047E1F99}"/>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2.4: The appreciation in sterling since early 2025 has been driven in part by weakness in the US dollar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Sterling exchange rates</a:t>
            </a:r>
            <a:r>
              <a:rPr lang="en-GB" b="0" baseline="30000" dirty="0">
                <a:latin typeface="Arial" panose="020B0604020202020204" pitchFamily="34" charset="0"/>
                <a:cs typeface="Arial" panose="020B0604020202020204" pitchFamily="34" charset="0"/>
              </a:rPr>
              <a:t>(a)</a:t>
            </a:r>
          </a:p>
        </p:txBody>
      </p:sp>
      <p:pic>
        <p:nvPicPr>
          <p:cNvPr id="4" name="Picture 3" descr="Sterling has consistently appreciated since 2023, with divergence in the performance of the dollar and euro exchange rates opening up from late 2024.">
            <a:extLst>
              <a:ext uri="{FF2B5EF4-FFF2-40B4-BE49-F238E27FC236}">
                <a16:creationId xmlns:a16="http://schemas.microsoft.com/office/drawing/2014/main" id="{15C967C9-5D44-B1B0-0666-BC89865D6F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800000"/>
            <a:ext cx="11271253" cy="3699100"/>
          </a:xfrm>
          <a:prstGeom prst="rect">
            <a:avLst/>
          </a:prstGeom>
        </p:spPr>
      </p:pic>
    </p:spTree>
    <p:extLst>
      <p:ext uri="{BB962C8B-B14F-4D97-AF65-F5344CB8AC3E}">
        <p14:creationId xmlns:p14="http://schemas.microsoft.com/office/powerpoint/2010/main" val="1340986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6E589-26CE-5CD9-066E-6670D0DCC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D04A02-E838-DB37-3883-D8F035976690}"/>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2.5: Pass-through of changes in reference rates has continued to operate broadly as expected over 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and corporate interest rates and their corresponding reference rates</a:t>
            </a:r>
            <a:r>
              <a:rPr lang="en-GB" b="0" baseline="30000" dirty="0">
                <a:latin typeface="Arial" panose="020B0604020202020204" pitchFamily="34" charset="0"/>
                <a:cs typeface="Arial" panose="020B0604020202020204" pitchFamily="34" charset="0"/>
              </a:rPr>
              <a:t>(a)</a:t>
            </a:r>
          </a:p>
        </p:txBody>
      </p:sp>
      <p:pic>
        <p:nvPicPr>
          <p:cNvPr id="4" name="Picture 3" descr="Most quoted household rates have fallen since May, while effective lending rates to corporates are also lower.">
            <a:extLst>
              <a:ext uri="{FF2B5EF4-FFF2-40B4-BE49-F238E27FC236}">
                <a16:creationId xmlns:a16="http://schemas.microsoft.com/office/drawing/2014/main" id="{31EA399B-BAB4-3A2B-1DD6-6E51820B7C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803" y="1800000"/>
            <a:ext cx="9840394" cy="4583919"/>
          </a:xfrm>
          <a:prstGeom prst="rect">
            <a:avLst/>
          </a:prstGeom>
        </p:spPr>
      </p:pic>
    </p:spTree>
    <p:extLst>
      <p:ext uri="{BB962C8B-B14F-4D97-AF65-F5344CB8AC3E}">
        <p14:creationId xmlns:p14="http://schemas.microsoft.com/office/powerpoint/2010/main" val="582360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AE012-EEAD-2CD0-2EC8-4F3EA3CD2F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6219B1-B549-8C56-FDCB-E824433A2917}"/>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2.6: Flows of net secured lending to households have been volatile over recent months, while net consumer credit volumes have been more stable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flows of net secured and net unsecured lending to households</a:t>
            </a:r>
            <a:r>
              <a:rPr lang="en-GB" b="0" baseline="30000" dirty="0">
                <a:latin typeface="Arial" panose="020B0604020202020204" pitchFamily="34" charset="0"/>
                <a:cs typeface="Arial" panose="020B0604020202020204" pitchFamily="34" charset="0"/>
              </a:rPr>
              <a:t>(a)</a:t>
            </a:r>
          </a:p>
        </p:txBody>
      </p:sp>
      <p:pic>
        <p:nvPicPr>
          <p:cNvPr id="4" name="Picture 3" descr="Net secured lending rose in May and June, following a fall in April. Consumer credit volumes have been fairly stable over recent months.">
            <a:extLst>
              <a:ext uri="{FF2B5EF4-FFF2-40B4-BE49-F238E27FC236}">
                <a16:creationId xmlns:a16="http://schemas.microsoft.com/office/drawing/2014/main" id="{E6FC022D-25E5-FC38-8B17-9002FFFE9B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799999"/>
            <a:ext cx="11288571" cy="4526095"/>
          </a:xfrm>
          <a:prstGeom prst="rect">
            <a:avLst/>
          </a:prstGeom>
        </p:spPr>
      </p:pic>
    </p:spTree>
    <p:extLst>
      <p:ext uri="{BB962C8B-B14F-4D97-AF65-F5344CB8AC3E}">
        <p14:creationId xmlns:p14="http://schemas.microsoft.com/office/powerpoint/2010/main" val="1863613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D08DC-7681-233C-C30C-3FC713D3B2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22CEE2-2010-DE20-188C-4E6EE448508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2.7: Underlying GDP growth is expected to pick up slightly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Three-month on three-month growth in GDP and quarterly GDP growth implied by business surveys</a:t>
            </a:r>
            <a:r>
              <a:rPr lang="en-GB" b="0" baseline="30000" dirty="0">
                <a:latin typeface="Arial" panose="020B0604020202020204" pitchFamily="34" charset="0"/>
                <a:cs typeface="Arial" panose="020B0604020202020204" pitchFamily="34" charset="0"/>
              </a:rPr>
              <a:t>(a)</a:t>
            </a:r>
          </a:p>
        </p:txBody>
      </p:sp>
      <p:pic>
        <p:nvPicPr>
          <p:cNvPr id="4" name="Picture 3" descr="Underlying momentum in GDP is expected to pick up somewhat over the course of this year.">
            <a:extLst>
              <a:ext uri="{FF2B5EF4-FFF2-40B4-BE49-F238E27FC236}">
                <a16:creationId xmlns:a16="http://schemas.microsoft.com/office/drawing/2014/main" id="{C62045B8-A29F-1BF9-9684-86E396ABE2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7497" y="1800000"/>
            <a:ext cx="9337006" cy="4581750"/>
          </a:xfrm>
          <a:prstGeom prst="rect">
            <a:avLst/>
          </a:prstGeom>
        </p:spPr>
      </p:pic>
    </p:spTree>
    <p:extLst>
      <p:ext uri="{BB962C8B-B14F-4D97-AF65-F5344CB8AC3E}">
        <p14:creationId xmlns:p14="http://schemas.microsoft.com/office/powerpoint/2010/main" val="1054857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C42B6-D3BB-F091-28C4-B88E1F90BC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0DA288-CB4F-DA87-67DA-F6D2C10BF275}"/>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2.8: Survey measures of output and export growth have picked up somewhat from recent lows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and export growth</a:t>
            </a:r>
            <a:r>
              <a:rPr lang="en-GB" b="0" baseline="30000" dirty="0">
                <a:latin typeface="Arial" panose="020B0604020202020204" pitchFamily="34" charset="0"/>
                <a:cs typeface="Arial" panose="020B0604020202020204" pitchFamily="34" charset="0"/>
              </a:rPr>
              <a:t>(a)</a:t>
            </a:r>
          </a:p>
        </p:txBody>
      </p:sp>
      <p:pic>
        <p:nvPicPr>
          <p:cNvPr id="4" name="Picture 3" descr="Indicators of output and export orders remain weak relative to past averages.">
            <a:extLst>
              <a:ext uri="{FF2B5EF4-FFF2-40B4-BE49-F238E27FC236}">
                <a16:creationId xmlns:a16="http://schemas.microsoft.com/office/drawing/2014/main" id="{B5B94467-BF35-560C-CC50-28A6D82D0C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1090" y="2137151"/>
            <a:ext cx="9677420" cy="4514097"/>
          </a:xfrm>
          <a:prstGeom prst="rect">
            <a:avLst/>
          </a:prstGeom>
        </p:spPr>
      </p:pic>
    </p:spTree>
    <p:extLst>
      <p:ext uri="{BB962C8B-B14F-4D97-AF65-F5344CB8AC3E}">
        <p14:creationId xmlns:p14="http://schemas.microsoft.com/office/powerpoint/2010/main" val="2187498710"/>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4595</TotalTime>
  <Words>4220</Words>
  <Application>Microsoft Office PowerPoint</Application>
  <PresentationFormat>Widescreen</PresentationFormat>
  <Paragraphs>157</Paragraphs>
  <Slides>33</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Century Gothic</vt:lpstr>
      <vt:lpstr>Bank LINKS Template</vt:lpstr>
      <vt:lpstr>Monetary Policy Report August 2025 Current economic conditions</vt:lpstr>
      <vt:lpstr>Chart 2.1: In the MPC’s latest projections, underlying GDP growth picks up slightly, the unemployment rate edges higher and CPI inflation rises a little further in 2025 Q3 Near-term projections(a)</vt:lpstr>
      <vt:lpstr>Chart 2.2: Global GDP growth is projected to remain below historical norms Four-quarter UK-weighted global GDP growth with contributions by region(a)</vt:lpstr>
      <vt:lpstr>Chart 2.3: The market-implied paths for policy rates have changed relatively little since the May Report, although near-term US rate expectations have risen somewhat Policy rates and instantaneous forward curves for the UK, US and euro area(a)</vt:lpstr>
      <vt:lpstr>Chart 2.4: The appreciation in sterling since early 2025 has been driven in part by weakness in the US dollar Sterling exchange rates(a)</vt:lpstr>
      <vt:lpstr>Chart 2.5: Pass-through of changes in reference rates has continued to operate broadly as expected over recent months Household and corporate interest rates and their corresponding reference rates(a)</vt:lpstr>
      <vt:lpstr>Chart 2.6: Flows of net secured lending to households have been volatile over recent months, while net consumer credit volumes have been more stable Real flows of net secured and net unsecured lending to households(a)</vt:lpstr>
      <vt:lpstr>Chart 2.7: Underlying GDP growth is expected to pick up slightly Three-month on three-month growth in GDP and quarterly GDP growth implied by business surveys(a)</vt:lpstr>
      <vt:lpstr>Chart 2.8: Survey measures of output and export growth have picked up somewhat from recent lows Survey indicators of UK output and export growth(a)</vt:lpstr>
      <vt:lpstr>Chart 2.9: UK goods exports to the US have fallen sharply since March Contributions to percentage change in nominal UK goods exports to the US since January 2024(a)</vt:lpstr>
      <vt:lpstr>Chart 2.10: The household saving ratio fell for the first time in two years in 2025 Q1, but remains elevated Household saving ratio(a)</vt:lpstr>
      <vt:lpstr>Chart 2.11: Part of the recent weakening in underlying employment growth reflects weak underlying momentum in GDP Measures of employment growth and employment growth implied by GDP growth(a)</vt:lpstr>
      <vt:lpstr>Chart 2.12: Job-to-job flows have recently fallen below past averages, while job separation rates have been broadly stable Flows as a percentage of people in employment(a)</vt:lpstr>
      <vt:lpstr>Chart 2.13: The V/U ratio has fallen further below its equilibrium level Vacancies to unemployment ratio and its estimated equilibrium value(a)</vt:lpstr>
      <vt:lpstr>Chart 2.14: Capacity utilisation and labour market data are consistent with growing slack Survey indicators of capacity utilisation(a) and model-based estimates of the output gap(b)</vt:lpstr>
      <vt:lpstr>Chart 2.15: Net migration has fallen more quickly than expected Estimates of net migration and ONS projections(a)</vt:lpstr>
      <vt:lpstr>Chart 2.16: Labour productivity growth remains subdued Measures of annual labour productivity growth(a)</vt:lpstr>
      <vt:lpstr>Chart 2.17: Wage growth has declined across various measures and is expected to fall to around 3¾% by the end of the year Measures of private sector wage growth(a)</vt:lpstr>
      <vt:lpstr>Chart 2.18: CPI inflation rose to 3.6% in June Contributions to CPI inflation(a)</vt:lpstr>
      <vt:lpstr>Chart 2.19: Core goods price inflation is expected to moderate in coming months, while services and food price inflation are projected to remain elevated Annual inflation rates for components of CPI(a)</vt:lpstr>
      <vt:lpstr>Chart 2.20: Underlying services inflation remains elevated Measures of three-month average monthly annualised services price inflation(a)</vt:lpstr>
      <vt:lpstr>Chart 2.21: Administered price increases have contributed just over half a per cent to UK services inflation Measures of annual services inflation(a)</vt:lpstr>
      <vt:lpstr>Chart 2.22: A wedge has opened up between expectations for total labour costs and pay expectations Bank of England Agents’ company visit scores(a)</vt:lpstr>
      <vt:lpstr>Chart 2.23: Inflation remains elevated across most subcomponents of the services CPI basket Weighted share of services subcomponents with inflation rates over 1 percentage point above their 2012–19 averages(a)</vt:lpstr>
      <vt:lpstr>Chart 2.24: Household inflation expectations are elevated, while businesses’ expectations have risen only slightly this year Survey-based measures of household and business inflation expectations(a) (b)</vt:lpstr>
      <vt:lpstr>Box D: Global uncertainties and their implications for the UK economy</vt:lpstr>
      <vt:lpstr>Chart A: The oil price increase in June 2025 was large, but even larger oil price increases have occurred before Frequency distribution of historical four-week US dollar oil price changes(a)</vt:lpstr>
      <vt:lpstr>Chart B: Oil price shocks are estimated to raise UK CPI inflation and reduce GDP Impulse responses to a global oil price shock(a)</vt:lpstr>
      <vt:lpstr>Chart C: US tariff rates have increased since the start of this year Estimated US effective tariff rates(a)</vt:lpstr>
      <vt:lpstr>Box E: The outlook for food price inflation</vt:lpstr>
      <vt:lpstr>Chart A: Inflation rates for some common food items have reflected movements in global prices  Annual inflation rates for selected food subcomponents(a)</vt:lpstr>
      <vt:lpstr>Chart B: Food price inflation has recently picked up by more in the UK than in the euro area  Annual food price inflation(a)</vt:lpstr>
      <vt:lpstr>Chart C: Households’ near-term inflation expectations have been particularly sensitive to developments in food price inflation  Estimated average response of household inflation expectations to changes in selected CPI components(a)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2025</dc:title>
  <dc:subject>Section 2: Current economic conditions</dc:subject>
  <dc:creator>Bank of England</dc:creator>
  <cp:lastModifiedBy>Hicks, Andrew</cp:lastModifiedBy>
  <cp:revision>402</cp:revision>
  <dcterms:created xsi:type="dcterms:W3CDTF">2022-03-15T15:50:20Z</dcterms:created>
  <dcterms:modified xsi:type="dcterms:W3CDTF">2025-08-06T16:41:33Z</dcterms:modified>
</cp:coreProperties>
</file>