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5"/>
  </p:notesMasterIdLst>
  <p:sldIdLst>
    <p:sldId id="415" r:id="rId2"/>
    <p:sldId id="509" r:id="rId3"/>
    <p:sldId id="562" r:id="rId4"/>
    <p:sldId id="584" r:id="rId5"/>
    <p:sldId id="585" r:id="rId6"/>
    <p:sldId id="586" r:id="rId7"/>
    <p:sldId id="587" r:id="rId8"/>
    <p:sldId id="588" r:id="rId9"/>
    <p:sldId id="589" r:id="rId10"/>
    <p:sldId id="590" r:id="rId11"/>
    <p:sldId id="591" r:id="rId12"/>
    <p:sldId id="592" r:id="rId13"/>
    <p:sldId id="593" r:id="rId14"/>
    <p:sldId id="594" r:id="rId15"/>
    <p:sldId id="595" r:id="rId16"/>
    <p:sldId id="596" r:id="rId17"/>
    <p:sldId id="597" r:id="rId18"/>
    <p:sldId id="598" r:id="rId19"/>
    <p:sldId id="599" r:id="rId20"/>
    <p:sldId id="600" r:id="rId21"/>
    <p:sldId id="601" r:id="rId22"/>
    <p:sldId id="602" r:id="rId23"/>
    <p:sldId id="615" r:id="rId24"/>
    <p:sldId id="616" r:id="rId25"/>
    <p:sldId id="617" r:id="rId26"/>
    <p:sldId id="618" r:id="rId27"/>
    <p:sldId id="619" r:id="rId28"/>
    <p:sldId id="620" r:id="rId29"/>
    <p:sldId id="621" r:id="rId30"/>
    <p:sldId id="437" r:id="rId31"/>
    <p:sldId id="583" r:id="rId32"/>
    <p:sldId id="622" r:id="rId33"/>
    <p:sldId id="623" r:id="rId34"/>
    <p:sldId id="624" r:id="rId35"/>
    <p:sldId id="625" r:id="rId36"/>
    <p:sldId id="626" r:id="rId37"/>
    <p:sldId id="627" r:id="rId38"/>
    <p:sldId id="628" r:id="rId39"/>
    <p:sldId id="629" r:id="rId40"/>
    <p:sldId id="630" r:id="rId41"/>
    <p:sldId id="631" r:id="rId42"/>
    <p:sldId id="632" r:id="rId43"/>
    <p:sldId id="63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82325" autoAdjust="0"/>
  </p:normalViewPr>
  <p:slideViewPr>
    <p:cSldViewPr snapToGrid="0" showGuides="1">
      <p:cViewPr varScale="1">
        <p:scale>
          <a:sx n="64" d="100"/>
          <a:sy n="64" d="100"/>
        </p:scale>
        <p:origin x="1164" y="60"/>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Bank’s quoted rates series are weighted monthly average rates advertised by all UK banks and building societies with products meeting the specific criteria. Series are not seasonally adjusted. January 2025 data, shown in diamonds, represent the average of daily quoted rates using data to 28 January and were provisional. The 75% and 90% LTV mortgage rates and savings bond rates are for two-year fixed-rate products. Series shown in white on each panel represent the respective reference rates for the products shown. OIS rate shows monthly averages, while Bank Rate shows month-end numbers. The OIS diamond shows the average of daily rates to 28 January.</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878190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Data for the left panel are quarterly. Aggregate broad money captures M4 excluding the deposits of intermediate other financial corporations and is break-adjusted. The dashed line in the left panel shows the 2012–19 trend in the ratio of aggregate broad money to nominal GDP, projected forward. The final data points shown on left panel are for 2024 Q3. The diamond represents a provisional estimate for 2024 Q4, using the latest Bank staff projection for nominal GDP.</a:t>
            </a: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Data for the right panel are monthly. Aggregate broad money captures M4 excluding the deposits of intermediate other financial corporations. PNFCs shows broad money flows for private non-financial corporations and NIOFCs shows broad money flows for non-intermediate other financial corporations. For more detail on what is captured within each sector, see Further details about sectoral analysis of M4 and M4 lending data. As the sectoral components are seasonally adjusted separately, they may not sum to the total. Latest data shown on right panel are for December 2024.</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969719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Public sector output includes public administration and defence, education, and human health and social work activities. Market sector output equals total GDP excluding public sector output. </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868517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British Chambers of Commerce (BCC), CBI, Lloyds Business Barometer, ONS, S&amp;</a:t>
            </a:r>
            <a:r>
              <a:rPr lang="en-GB" sz="1800" kern="100">
                <a:effectLst/>
                <a:latin typeface="Calibri" panose="020F0502020204030204" pitchFamily="34" charset="0"/>
                <a:ea typeface="Calibri" panose="020F0502020204030204" pitchFamily="34" charset="0"/>
                <a:cs typeface="Times New Roman" panose="02020603050405020304" pitchFamily="18" charset="0"/>
              </a:rPr>
              <a:t>P Global </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final data points are for the three months to November 2024. The diamonds to Q3 show in-sample fitted values of the survey indicator model and diamonds for 2024 Q4 and 2025 Q1 show out of sample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2335279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BCC, Deloitte CFO survey, GfK, Lloyds Business Barometer, S&amp;P Global/CIPS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swathe in the right panel is comprised of the BCC confidence in turnover over the next 12 months, PMI future output indicator, Deloitte net balance for optimism about financial prospects and Lloyds net balance for firms’ trading prospects over coming year. Values in both panels shown as standard deviations from their mean values since 2000 Q1.</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905911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HM Revenue and Customs, KPMG/REC/S&amp;P Global UK Report on Jobs, Lloyds Business Barometer, S&amp;P Global,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Bank staff’s indicator-based models of near-term employment growth use mixed-data sampling (MIDAS) techniques (Daniell and Moreira (2023)). Latest data are three months to November for LFS employment and December for HMRC RTI employment. Quarterly estimates of underlying employment growth extend to 2024 Q4.</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3175872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Google Trends, S&amp;P Global, KPMG/REC UK Report on Jobs,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Bank staff’s indicator-based models of near-term unemployment use mixed-data sampling (MIDAS) techniques (Daniell and Moreira (2023)). Latest data are to 2024 Q3 and the diamonds show the model implied values for 2024 Q4 and 2025 Q1.</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4268804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AA/WARC Expenditure Report,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equilibrium V/U ratio is estimated using an error-correction model over the period 1982–2023. The real cost of vacancy posting and hourly labour productivity are included as long-run determinants for the level of vacancies. The model also includes controls for short-term movements in these variables. Further technical details will be available in a Bank Underground post (Stelmach et al (forthcoming)). The final data points for both series in the chart are 2024 Q3.</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675871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BCC, CBI, ONS, S&amp;P Global/CIPS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Standard deviations from averages between 2000–19. The measures included in the swathe are from the Bank’s Agents, the BCC (non-services and services), the CBI (manufacturing (capacity); financial services, business/consumer/professional services and distributive trade (business relative to normal)) and CIPS (manufacturing (backlogs); services (outstanding business)). Sectors are weighted using shares in gross value added. The BCC data are not seasonally adjusted. The data are shown to 2024 Q4.</a:t>
            </a: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The model-based estimates of the output gap are based on a variety of multivariate filters whose mean values are standardised to the MPC’s estimate of the output gap. The final data point in the chart is 2024 Q4.</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2919802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Department for Energy Security and Net Zero,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Figures in parentheses are CPI basket weights in 2024. Data are shown to December 2024. Component-level Bank staff projections are shown from January to June 2025. The food component is defined as food and non-alcoholic beverages. Fuels and lubricants estimates use Department for Energy Security and Net Zero petrol price data for January 2025 and are then projected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42036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November Report. The darker diamonds show Bank staff’s current projections. Projections for GDP growth and the unemployment rate are quarterly and show 2024 Q4 and 2025 Q1 (November projections show 2024 Q3 to 2025 Q1). Projections for CPI inflation are monthly and show January to June 2025 (November projections show October 2024 to March 2025). The GDP growth and unemployment rate projections for 2024 Q4 are based on official data to November 2024, while the CPI inflation figures over the same quarter are outturns. Although LFS unemployment data have been re-instated by the ONS, they are badged as official statistics in development and the LFS continues to suffer from very low response rates, which can introduce volatility and potentially non-response bias (Box D of the May 2024 Report).</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to December 2024. Component-level Bank staff projections from January to June 2025. The energy component includes fuels and lubricants and electricity and gas. The NICs bars show Bank staff estimates of the pass-through of the increases in employer NICs announced in Autumn Budget 2024 to headline CPI inflation. The other regulated/indexed component includes education, other transport services, other services for personal transport equipment and communication services. The water bills component includes water supply and sewerage collection. The food component is defined as food and non-alcoholic beverages excluding the estimated impact of the changes to employer NICs. The other goods component is defined as goods excluding energy, food and non-alcoholic beverages, water supply and the estimated impact of the changes to employer NICs on goods inflation. </a:t>
            </a:r>
            <a:r>
              <a:rPr lang="en-GB" sz="1800">
                <a:effectLst/>
                <a:latin typeface="Arial" panose="020B0604020202020204" pitchFamily="34" charset="0"/>
                <a:ea typeface="Calibri" panose="020F0502020204030204" pitchFamily="34" charset="0"/>
                <a:cs typeface="Calibri" panose="020F0502020204030204" pitchFamily="34" charset="0"/>
              </a:rPr>
              <a:t>The other services component is defined as services excluding education, other transport services, other services for personal transport equipment, communication services, sewerage collection and the estimated impact of the changes to employer NICs on services inflation. </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434089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core goods component is defined as goods excluding food and non-alcoholic beverages, alcohol, tobacco and energy. The food component is defined as food and non-alcoholic beverages (FNAB). Data are to December 2024. Bank staff projections from January to June 2025. Dashed lines represent the 2010–19 averages, which are 3.0%, 1.6% and 0.8% for services, FNAB and core goods respectively.</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336409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low variance measure is calculated by weighting each component of services inflation by the inverse variance of the change in 12-month inflation of that component from 12 months previously. The maximum adjusted weight is capped at twice its original value. Details on the components which have been included/excluded from the ‘Services excluding indexed and volatile components, rents and foreign holidays’ measure are included in the accompanying spreadsheet published online. There has been a small definitional change to this series compared with versions shown in previous Reports to remove the passenger transport by bus and coach component. The trimmed mean measure excludes the 10% largest and 10% smallest price changes. The latest data points shown refer to December 2024. </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647995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DMP Survey, HMRC, Indeed, KPMG/REC UK Report on Jobs, Lloyds Business Barometer,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Private sector regular pay growth in the aqua line shows the ONS measure of private sector regular average weekly earnings growth (three-month average on same three-month average a year ago). Bank staff’s indicator-based model of near-term private sector regular pay growth is quarterly and uses mixed-data sampling (or MIDAS) techniques. A range of indicators inform the model, including series from the Bank of England Agents, the Lloyds Business Barometer, Indeed, ONS/HMRC PAYE payrolls and the KPMG/REC UK Report on Jobs. Indicators are weighted together according to their relative forecast performance in the recent past. Latest data points are for the three months to November 2024 for private sector regular pay and 2024 Q4 for the indicator-based model estimates.</a:t>
            </a: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Diamonds indicate projections or expectations for pay growth. Definitions of wage growth vary between each of the measures. The Agents’ pay survey diamond shows respondents’ expected average pay settlements in 2025, weighted by employment and sector. The DMP diamond shows average expected pay growth one year ahead for respondents to the January 2025 DMP Survey. Pay growth projections are for 2024 Q4 to 2025 Q4.</a:t>
            </a: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3086355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DMP Survey, HMRC, Indeed, KPMG/REC UK Report on Jobs,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Definitions of wage growth vary between each of the measures. Private sector regular pay growth is the ONS measure of private sector regular average weekly earnings growth (three-month average on same three-month average a year ago). DMP shows three-month average realised pay growth from the DMP Survey. KPMG/REC shows average starting salaries for permanent staff compared to the previous month. The KPMG/REC index is mean-variance adjusted to ONS private sector regular pay growth over 2002–19 and is advanced by 12 months, which better reflects the leading relationship between the KPMG/REC index and the ONS measure of pay growth. HMRC Real-Time Information (RTI) shows median of private sector employee pay growth. Indeed shows annual average job title matched pay growth for UK job vacancies. Latest data points are the three months to November 2024 for private sector regular pay, December 2024 for Indeed, HMRC RTI and the KPMG/REC index, and January 2025 for the DMP Survey.</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2899113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Incomes Data Research, Incomes Data Services, Industrial Relations Services, Labour Research Department and Bank calculations. </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Agents’ pay survey diamonds shows respondents’ expected average pay settlements for a given year (as reported on the survey the year prior). Estimates are weighted by employment and sector. Latest diamond in purple shows respondents’ expected average pay settlements for 2025. The Bank of England private sector settlements database is informed by intelligence gathered from the Bank’s Agents, Incomes Data Research, Incomes Data Services, Industrial Relations Services, and the Labour Research Department. Companies were asked to state their average UK pay settlement for each year and their expected average UK pay settlement for 2025. Private sector pay settlements are a 12-month average based on monthly data.</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222733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Bank/Ipsos Inflation Attitudes Survey, Citigroup, YouGov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Left panel shows the median responses from the Bank/Ipsos Inflation Attitudes Survey. Data shown are the one-year and five-year ahead inflation expectations measures. Dashed lines represent the series averages over 2010–19. A methodological break occurred during the Covid-19 pandemic that means a degree of caution should be taken when making long-run comparisons with these data, for more information please see the methodology notes linked in the latest IAS release for November 2024. The latest data points are for 2024 Q4.</a:t>
            </a: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Right panel shows the monthly Citi/YouGov survey data. Data shown are the one-year and 5–10 year ahead inflation expectations measures. Dashed lines represent the series averages over 2010–19. The latest data points are for January 2025.</a:t>
            </a:r>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2996719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Citigroup, ONS, YouGov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orange line shows a forecast for one year ahead household inflation expectations from August 2021 conditional on observed economic outturns since then. The conditional forecast is estimated using a Bayesian vector autoregression (BVAR). The BVAR is conditioned on the evolution of inflation, employment, AWE (private sector regular pay), GDP and exchange rates. The latest data points shown are for January 2025.</a:t>
            </a: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2413889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DMP Survey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Solid lines show three-month moving averages and dashed lines show the single-month value. One year and three years ahead CPI inflation expectations are responses to the question: ‘What do you think the annual CPI inflation rate will be in the UK, one year from now and three years from now?’. The latest data are for January 2025.</a:t>
            </a:r>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3770163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Dashed line represent the series average over 2010–19. Market-derived inflation compensation rates for average UK RPI inflation over a five-year period starting five years into the future. It is derived by adjusting the five-year, five-year rate to account for UK RPI reform. From 2030, UK RPI will be aligned with the CPIH measure of consumer prices. At present, the wedge between the current definition of RPI and CPIH affects the unadjusted series. This measure is calculated by adding a scaled market-derived estimate of the impact of RPI reform onto the unadjusted rate. That is calculated as the difference between the closest one-year forward rates before and after the planned RPI reform date (currently the four-year, one-year rate and the six-year, one-year rate) on a three-month daily rolling average basis, and the adjustment is applied to the five-year forward period impacted by the reform. The latest data are for 28 January 2025.</a:t>
            </a:r>
          </a:p>
        </p:txBody>
      </p:sp>
      <p:sp>
        <p:nvSpPr>
          <p:cNvPr id="4" name="Slide Number Placeholder 3"/>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600689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LSEG Workspace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See footnote (c) of Table 1.D for definition. Figures for 2024 Q4 to 2025 Q2 are Bank staff projections. These projections do not include the Advance Estimate of US GDP in 2024 Q4 or the preliminary flash estimate of euro-area GDP for the same quarter, as the data were published after the cut off for incorporation into the forecast.</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085611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30</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31</a:t>
            </a:fld>
            <a:endParaRPr lang="en-GB"/>
          </a:p>
        </p:txBody>
      </p:sp>
    </p:spTree>
    <p:extLst>
      <p:ext uri="{BB962C8B-B14F-4D97-AF65-F5344CB8AC3E}">
        <p14:creationId xmlns:p14="http://schemas.microsoft.com/office/powerpoint/2010/main" val="3030436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32</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Annual Survey of Hours and Earnings (ASHE)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This is based on Bank staff analysis of employer returns from the ASHE microdata, along with modelled changes of the impact of the NLW and NICs changes. This work was undertaken in the ONS Secure Research Service using data from ONS and other owners and does not imply the endorsement of the ONS or other data owners. The data used for the analysis are for 2024 and have been uprated to 2025 levels.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33</a:t>
            </a:fld>
            <a:endParaRPr lang="en-GB"/>
          </a:p>
        </p:txBody>
      </p:sp>
    </p:spTree>
    <p:extLst>
      <p:ext uri="{BB962C8B-B14F-4D97-AF65-F5344CB8AC3E}">
        <p14:creationId xmlns:p14="http://schemas.microsoft.com/office/powerpoint/2010/main" val="30304360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Agents’ Pay survey, Deloitte, DMP Survey, </a:t>
            </a:r>
            <a:r>
              <a:rPr lang="en-GB" sz="1800" dirty="0" err="1">
                <a:effectLst/>
                <a:latin typeface="Arial" panose="020B0604020202020204" pitchFamily="34" charset="0"/>
                <a:ea typeface="Calibri" panose="020F0502020204030204" pitchFamily="34" charset="0"/>
                <a:cs typeface="Calibri" panose="020F0502020204030204" pitchFamily="34" charset="0"/>
              </a:rPr>
              <a:t>IoD</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Agents’ Pay Survey results are based on the question: ‘In response to the April 2025 increases in employers’ National Insurance contributions (NICs) and National Living Wage/National Minimum Wage (NLW), and other changing labour market policies (including proposals in the Employment Rights Bill), what actions do you plan to take (select up to three that are most relevant/significant to you)?’. Firms are allowed to select multiple options, although limited to three options, therefore the percentages do not add up to 100. Responses are weighted by firm industry and size. Responses are for November and December 2024.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Deloitte CFO survey results are based on weighted-average ratings on a scale of 0–100 for how likely chief financial officers are to pursue the following strategies in response to the forthcoming rise in employer National Insurance contributions. Zero stands for not pursuing at all and 100 stands for pursuing to the greatest extent. Latest data are for 2024 Q4.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DMP results are based on the question: ‘How do you expect your business to respond to the changes to employer National Insurance contributions announced in the November 2024 Budget?’. Firms are allowed to select multiple options, therefore the percentages do not add up to 100. Responses are weighted by firm industry and employment. Responses are for January 2025.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a:t>
            </a:r>
            <a:r>
              <a:rPr lang="en-GB" sz="1800" dirty="0" err="1">
                <a:effectLst/>
                <a:latin typeface="Arial" panose="020B0604020202020204" pitchFamily="34" charset="0"/>
                <a:ea typeface="Calibri" panose="020F0502020204030204" pitchFamily="34" charset="0"/>
                <a:cs typeface="Calibri" panose="020F0502020204030204" pitchFamily="34" charset="0"/>
              </a:rPr>
              <a:t>IoD</a:t>
            </a:r>
            <a:r>
              <a:rPr lang="en-GB" sz="1800" dirty="0">
                <a:effectLst/>
                <a:latin typeface="Arial" panose="020B0604020202020204" pitchFamily="34" charset="0"/>
                <a:ea typeface="Calibri" panose="020F0502020204030204" pitchFamily="34" charset="0"/>
                <a:cs typeface="Calibri" panose="020F0502020204030204" pitchFamily="34" charset="0"/>
              </a:rPr>
              <a:t> results are based on responses the question: ‘You said the changes will increase your employer National Insurance bill. How do you plan to respond to the resulting higher costs of employment?’. Latest data are for November 2024. </a:t>
            </a: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34</a:t>
            </a:fld>
            <a:endParaRPr lang="en-GB"/>
          </a:p>
        </p:txBody>
      </p:sp>
    </p:spTree>
    <p:extLst>
      <p:ext uri="{BB962C8B-B14F-4D97-AF65-F5344CB8AC3E}">
        <p14:creationId xmlns:p14="http://schemas.microsoft.com/office/powerpoint/2010/main" val="27773290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KPMG/REC UK Report on Jobs, S&amp;P Global/CIPS,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Standard deviations from averages between 1998–2019. Latest data for both the composite output and employment PMIs are Flash estimates for January 2025 and for the REC index of staff demand are for December 2024. For ease of viewing the data, the axis has excluded the Covid trough in these measures.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35</a:t>
            </a:fld>
            <a:endParaRPr lang="en-GB"/>
          </a:p>
        </p:txBody>
      </p:sp>
    </p:spTree>
    <p:extLst>
      <p:ext uri="{BB962C8B-B14F-4D97-AF65-F5344CB8AC3E}">
        <p14:creationId xmlns:p14="http://schemas.microsoft.com/office/powerpoint/2010/main" val="29906555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36</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labelled as reweighted LFS show the profiles consistent with the latest LFS data which extends to the three months to November. The previous vintage refers to the LFS data prior to reweighting and extends to the three months to September. The illustration of the LFS population consistent with the latest National Population Projections shown in the white diamond is constructed by applying the growth rate in the NPPs since mid-2022 to the LFS population at that time. This exercise embeds an implicit assumption that the ratio of the total population to that used for the LFS’s purposes remains fixed and the result is sensitive to this assumption. For example, if this ratio were to fall it would reduce the increase in the LFS population implied by the latest population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37</a:t>
            </a:fld>
            <a:endParaRPr lang="en-GB"/>
          </a:p>
        </p:txBody>
      </p:sp>
    </p:spTree>
    <p:extLst>
      <p:ext uri="{BB962C8B-B14F-4D97-AF65-F5344CB8AC3E}">
        <p14:creationId xmlns:p14="http://schemas.microsoft.com/office/powerpoint/2010/main" val="1059965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Percentage point contributions unless otherwise stated. Contributions may not sum to the total due to rounding. Data for 2025 onwards are projections consistent with the MPC’s forecast.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Positive numbers indicate that a fall in the equilibrium unemployment rate has increased potential labour supply.</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Recent strength in average hours worked is expected to unwind such that they decline towards their structural trend which results in negative contributions over the forecast horizon.</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The productivity decomposition is based on a growth-accounting framework using a constant returns to scale Cobb-Douglas production function, with the elasticity of output with respect to capital set to 1/3. Total factor productivity is a residual.</a:t>
            </a:r>
          </a:p>
        </p:txBody>
      </p:sp>
      <p:sp>
        <p:nvSpPr>
          <p:cNvPr id="4" name="Slide Number Placeholder 3"/>
          <p:cNvSpPr>
            <a:spLocks noGrp="1"/>
          </p:cNvSpPr>
          <p:nvPr>
            <p:ph type="sldNum" sz="quarter" idx="5"/>
          </p:nvPr>
        </p:nvSpPr>
        <p:spPr/>
        <p:txBody>
          <a:bodyPr/>
          <a:lstStyle/>
          <a:p>
            <a:fld id="{2F5E53B0-EFB7-4B0E-B012-E676534541B5}" type="slidenum">
              <a:rPr lang="en-GB" smtClean="0"/>
              <a:t>38</a:t>
            </a:fld>
            <a:endParaRPr lang="en-GB"/>
          </a:p>
        </p:txBody>
      </p:sp>
    </p:spTree>
    <p:extLst>
      <p:ext uri="{BB962C8B-B14F-4D97-AF65-F5344CB8AC3E}">
        <p14:creationId xmlns:p14="http://schemas.microsoft.com/office/powerpoint/2010/main" val="3736830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p>
        </p:txBody>
      </p:sp>
      <p:sp>
        <p:nvSpPr>
          <p:cNvPr id="4" name="Slide Number Placeholder 3"/>
          <p:cNvSpPr>
            <a:spLocks noGrp="1"/>
          </p:cNvSpPr>
          <p:nvPr>
            <p:ph type="sldNum" sz="quarter" idx="5"/>
          </p:nvPr>
        </p:nvSpPr>
        <p:spPr/>
        <p:txBody>
          <a:bodyPr/>
          <a:lstStyle/>
          <a:p>
            <a:fld id="{2F5E53B0-EFB7-4B0E-B012-E676534541B5}" type="slidenum">
              <a:rPr lang="en-GB" smtClean="0"/>
              <a:t>39</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Caldara et al (2019)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trade policy uncertainty index reflects automated text search results of the electronic archives of seven newspapers discussing trade policy uncertainty: Boston Globe, Chicago Tribune, Guardian, Los Angeles Times, New York Times, Wall Street Journal, and Washington Post. Data are monthly. The final data point is for December 2024.</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701650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Average annual growth rates for periods stated. Estimates for 2024 Q4 onwards are projections consistent with the MPC’s forecast. Contributions to estimated potential labour supply growth are approximations calculated as the growth rate of the individual series and so do not exactly sum to the total.</a:t>
            </a:r>
          </a:p>
        </p:txBody>
      </p:sp>
      <p:sp>
        <p:nvSpPr>
          <p:cNvPr id="4" name="Slide Number Placeholder 3"/>
          <p:cNvSpPr>
            <a:spLocks noGrp="1"/>
          </p:cNvSpPr>
          <p:nvPr>
            <p:ph type="sldNum" sz="quarter" idx="5"/>
          </p:nvPr>
        </p:nvSpPr>
        <p:spPr/>
        <p:txBody>
          <a:bodyPr/>
          <a:lstStyle/>
          <a:p>
            <a:fld id="{2F5E53B0-EFB7-4B0E-B012-E676534541B5}" type="slidenum">
              <a:rPr lang="en-GB" smtClean="0"/>
              <a:t>40</a:t>
            </a:fld>
            <a:endParaRPr lang="en-GB"/>
          </a:p>
        </p:txBody>
      </p:sp>
    </p:spTree>
    <p:extLst>
      <p:ext uri="{BB962C8B-B14F-4D97-AF65-F5344CB8AC3E}">
        <p14:creationId xmlns:p14="http://schemas.microsoft.com/office/powerpoint/2010/main" val="26216124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41</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Bank of England Agents.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When calculating these balances reports of’ ‘slight pressure’ were given a 50% weight and reports of ‘significant pressure’ were given 100% weight.</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42</a:t>
            </a:fld>
            <a:endParaRPr lang="en-GB"/>
          </a:p>
        </p:txBody>
      </p:sp>
    </p:spTree>
    <p:extLst>
      <p:ext uri="{BB962C8B-B14F-4D97-AF65-F5344CB8AC3E}">
        <p14:creationId xmlns:p14="http://schemas.microsoft.com/office/powerpoint/2010/main" val="30304360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Bank of England Agents.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43</a:t>
            </a:fld>
            <a:endParaRPr lang="en-GB"/>
          </a:p>
        </p:txBody>
      </p:sp>
    </p:spTree>
    <p:extLst>
      <p:ext uri="{BB962C8B-B14F-4D97-AF65-F5344CB8AC3E}">
        <p14:creationId xmlns:p14="http://schemas.microsoft.com/office/powerpoint/2010/main" val="2777329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Spot gas prices are monthly averages of Bloomberg UK NBP Natural Gas Forward Day prices. Dashed lines refer to respective futures curves using one-month forward prices based on the seven-day average to 25 October 2022, and the 15-day averages to 29 October 2024, and 28 January 2025. The final data point shown is the futures price for March 2028.</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987104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Eurostat, ONS, US Bureau of Economic Analysis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Data are not seasonally adjusted. Energy includes fuel and household energy bills. Other goods is the difference between headline inflation and the other contributions identified on the chart, and therefore includes alcohol and tobacco. The latest data are November 2024 outturns for US PCE inflation and the associated contributions, and December 2024 outturns for UK CPI and euro-area HICP inflation.</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793384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All data as of 28 January 2025. The November 2024 curves are estimated based on the 15 UK working days to 29 October 2024. The February 2025 curves are estimated using the 15 UK working days to 28 January 2025. The federal funds rate is the upper bound of the announced target range. The ECB deposit rate is based on the date from which changes in policy rates are effective. The final data points are forward rates for March 2028.</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619277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Tradeweb FTSE Gilt Closing Data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final data points are yields for 28 January 2025.</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626700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Tradeweb FTSE Gilt Closing Data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Methodology based on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Rigobon</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(2003). Identification of the country-specific origins of shocks is based on asset price volatility over time. Global bars combine identified shocks from the euro area, Japan and US. Data are weekly and the latest data point is for the week to 23 January 2025.</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9733036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2025</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2.9: The declines in Bank Rate since August 2024, and the associated falls in the market-implied path of future Bank Rate, have been feeding through to most household deposit and lending rates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interest rates on selected household products and their respective reference rates</a:t>
            </a:r>
            <a:r>
              <a:rPr lang="en-GB" b="0" baseline="30000" dirty="0">
                <a:latin typeface="Arial" panose="020B0604020202020204" pitchFamily="34" charset="0"/>
                <a:cs typeface="Arial" panose="020B0604020202020204" pitchFamily="34" charset="0"/>
              </a:rPr>
              <a:t>(a)</a:t>
            </a:r>
          </a:p>
        </p:txBody>
      </p:sp>
      <p:pic>
        <p:nvPicPr>
          <p:cNvPr id="4" name="Picture 3" descr="Fixed-rate mortgage rates have tracked developments in the two-year OIS rate closely. Rates on instant-access deposits have edged down following cuts in Bank Rate.">
            <a:extLst>
              <a:ext uri="{FF2B5EF4-FFF2-40B4-BE49-F238E27FC236}">
                <a16:creationId xmlns:a16="http://schemas.microsoft.com/office/drawing/2014/main" id="{D12187DE-87A3-249C-975E-F064979C4A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9614" y="2502005"/>
            <a:ext cx="8912772" cy="4106894"/>
          </a:xfrm>
          <a:prstGeom prst="rect">
            <a:avLst/>
          </a:prstGeom>
        </p:spPr>
      </p:pic>
    </p:spTree>
    <p:extLst>
      <p:ext uri="{BB962C8B-B14F-4D97-AF65-F5344CB8AC3E}">
        <p14:creationId xmlns:p14="http://schemas.microsoft.com/office/powerpoint/2010/main" val="3013473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2.10: Household deposit flows were particularly strong in October 2024, but have since normalised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Ratio of aggregate broad money to nominal GDP and sectoral broad money flows</a:t>
            </a:r>
            <a:r>
              <a:rPr lang="en-GB" b="0" baseline="30000" dirty="0">
                <a:latin typeface="Arial" panose="020B0604020202020204" pitchFamily="34" charset="0"/>
                <a:cs typeface="Arial" panose="020B0604020202020204" pitchFamily="34" charset="0"/>
              </a:rPr>
              <a:t>(a)(b)</a:t>
            </a:r>
          </a:p>
        </p:txBody>
      </p:sp>
      <p:pic>
        <p:nvPicPr>
          <p:cNvPr id="4" name="Picture 3" descr="The ratio of aggregate money to GDP spiked up during 2020 and 2021, then fell back in 2022 and 2023. Household deposit flows have fallen back notably from their strength in October. ">
            <a:extLst>
              <a:ext uri="{FF2B5EF4-FFF2-40B4-BE49-F238E27FC236}">
                <a16:creationId xmlns:a16="http://schemas.microsoft.com/office/drawing/2014/main" id="{C508ADE7-ECDC-0BAE-A657-36B399EF5D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154825"/>
            <a:ext cx="9677420" cy="4456185"/>
          </a:xfrm>
          <a:prstGeom prst="rect">
            <a:avLst/>
          </a:prstGeom>
        </p:spPr>
      </p:pic>
    </p:spTree>
    <p:extLst>
      <p:ext uri="{BB962C8B-B14F-4D97-AF65-F5344CB8AC3E}">
        <p14:creationId xmlns:p14="http://schemas.microsoft.com/office/powerpoint/2010/main" val="3058362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2.11: GDP has been flat since early 2024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 in measures of activity since 2022 Q4</a:t>
            </a:r>
            <a:r>
              <a:rPr lang="en-GB" b="0" baseline="30000" dirty="0">
                <a:latin typeface="Arial" panose="020B0604020202020204" pitchFamily="34" charset="0"/>
                <a:cs typeface="Arial" panose="020B0604020202020204" pitchFamily="34" charset="0"/>
              </a:rPr>
              <a:t>(a)</a:t>
            </a:r>
          </a:p>
        </p:txBody>
      </p:sp>
      <p:pic>
        <p:nvPicPr>
          <p:cNvPr id="4" name="Picture 3" descr="GDP has been roughly flat since March 2024, with declines in market sector output being offset by rising public sector output.">
            <a:extLst>
              <a:ext uri="{FF2B5EF4-FFF2-40B4-BE49-F238E27FC236}">
                <a16:creationId xmlns:a16="http://schemas.microsoft.com/office/drawing/2014/main" id="{2F1E202A-E097-B2AA-63C7-0865D172F4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714" y="1634357"/>
            <a:ext cx="11224572" cy="4472152"/>
          </a:xfrm>
          <a:prstGeom prst="rect">
            <a:avLst/>
          </a:prstGeom>
        </p:spPr>
      </p:pic>
    </p:spTree>
    <p:extLst>
      <p:ext uri="{BB962C8B-B14F-4D97-AF65-F5344CB8AC3E}">
        <p14:creationId xmlns:p14="http://schemas.microsoft.com/office/powerpoint/2010/main" val="3044138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2.12: GDP growth has slowed over the course of 2024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Three-month on three-month growth in GDP and quarterly GDP growth implied by business surveys</a:t>
            </a:r>
            <a:r>
              <a:rPr lang="en-GB" b="0" baseline="30000" dirty="0">
                <a:latin typeface="Arial" panose="020B0604020202020204" pitchFamily="34" charset="0"/>
                <a:cs typeface="Arial" panose="020B0604020202020204" pitchFamily="34" charset="0"/>
              </a:rPr>
              <a:t>(a)</a:t>
            </a:r>
          </a:p>
        </p:txBody>
      </p:sp>
      <p:pic>
        <p:nvPicPr>
          <p:cNvPr id="4" name="Picture 3" descr="GDP growth has been more volatile than suggested by surveys in recent months and has slowed during 2024.">
            <a:extLst>
              <a:ext uri="{FF2B5EF4-FFF2-40B4-BE49-F238E27FC236}">
                <a16:creationId xmlns:a16="http://schemas.microsoft.com/office/drawing/2014/main" id="{0303A860-7DBE-658B-4044-5EF92E799B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677" y="1907625"/>
            <a:ext cx="11244646" cy="4388068"/>
          </a:xfrm>
          <a:prstGeom prst="rect">
            <a:avLst/>
          </a:prstGeom>
        </p:spPr>
      </p:pic>
    </p:spTree>
    <p:extLst>
      <p:ext uri="{BB962C8B-B14F-4D97-AF65-F5344CB8AC3E}">
        <p14:creationId xmlns:p14="http://schemas.microsoft.com/office/powerpoint/2010/main" val="993874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2.13: Survey measures of consumer confidence remain subdued and business confidence has declined in recent months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Consumer and business confidence indicators</a:t>
            </a:r>
            <a:r>
              <a:rPr lang="en-GB" b="0" baseline="30000" dirty="0">
                <a:latin typeface="Arial" panose="020B0604020202020204" pitchFamily="34" charset="0"/>
                <a:cs typeface="Arial" panose="020B0604020202020204" pitchFamily="34" charset="0"/>
              </a:rPr>
              <a:t>(a)</a:t>
            </a:r>
          </a:p>
        </p:txBody>
      </p:sp>
      <p:pic>
        <p:nvPicPr>
          <p:cNvPr id="4" name="Picture 3" descr="Consumer confidence has remained subdued in recent months, and measures of firms' confidence turned down sharply at the end of the year.">
            <a:extLst>
              <a:ext uri="{FF2B5EF4-FFF2-40B4-BE49-F238E27FC236}">
                <a16:creationId xmlns:a16="http://schemas.microsoft.com/office/drawing/2014/main" id="{3DD82D42-97FD-13C0-9390-F92829ECE0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441" y="1850645"/>
            <a:ext cx="10279118" cy="4733252"/>
          </a:xfrm>
          <a:prstGeom prst="rect">
            <a:avLst/>
          </a:prstGeom>
        </p:spPr>
      </p:pic>
    </p:spTree>
    <p:extLst>
      <p:ext uri="{BB962C8B-B14F-4D97-AF65-F5344CB8AC3E}">
        <p14:creationId xmlns:p14="http://schemas.microsoft.com/office/powerpoint/2010/main" val="3416909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2.14: Employment growth appears to have softened though the steer from employment indicators is mixed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employment growth</a:t>
            </a:r>
            <a:r>
              <a:rPr lang="en-GB" b="0" baseline="30000" dirty="0">
                <a:latin typeface="Arial" panose="020B0604020202020204" pitchFamily="34" charset="0"/>
                <a:cs typeface="Arial" panose="020B0604020202020204" pitchFamily="34" charset="0"/>
              </a:rPr>
              <a:t>(a)</a:t>
            </a:r>
          </a:p>
        </p:txBody>
      </p:sp>
      <p:pic>
        <p:nvPicPr>
          <p:cNvPr id="4" name="Picture 3" descr="Employment growth has slowed in recent months and staff estimate underlying growth to be around 0.2% per quarter.">
            <a:extLst>
              <a:ext uri="{FF2B5EF4-FFF2-40B4-BE49-F238E27FC236}">
                <a16:creationId xmlns:a16="http://schemas.microsoft.com/office/drawing/2014/main" id="{4A219562-ECF6-6A76-C8F1-6E7A1C48DD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180" y="1807779"/>
            <a:ext cx="11217640" cy="4797970"/>
          </a:xfrm>
          <a:prstGeom prst="rect">
            <a:avLst/>
          </a:prstGeom>
        </p:spPr>
      </p:pic>
    </p:spTree>
    <p:extLst>
      <p:ext uri="{BB962C8B-B14F-4D97-AF65-F5344CB8AC3E}">
        <p14:creationId xmlns:p14="http://schemas.microsoft.com/office/powerpoint/2010/main" val="3599659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2.15: The underlying unemployment rate has been stable in recent quarters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change in the unemployment rate</a:t>
            </a:r>
            <a:r>
              <a:rPr lang="en-GB" b="0" baseline="30000" dirty="0">
                <a:latin typeface="Arial" panose="020B0604020202020204" pitchFamily="34" charset="0"/>
                <a:cs typeface="Arial" panose="020B0604020202020204" pitchFamily="34" charset="0"/>
              </a:rPr>
              <a:t>(a)</a:t>
            </a:r>
          </a:p>
        </p:txBody>
      </p:sp>
      <p:pic>
        <p:nvPicPr>
          <p:cNvPr id="4" name="Picture 3" descr="The LFS measure of unemployment has been volatile in recent quarters but an indicator-based model has been more stable and points to a small rise in coming quarters.">
            <a:extLst>
              <a:ext uri="{FF2B5EF4-FFF2-40B4-BE49-F238E27FC236}">
                <a16:creationId xmlns:a16="http://schemas.microsoft.com/office/drawing/2014/main" id="{1C936C6F-9150-6488-9F74-96FEA379D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231" y="1939158"/>
            <a:ext cx="11225538" cy="4430110"/>
          </a:xfrm>
          <a:prstGeom prst="rect">
            <a:avLst/>
          </a:prstGeom>
        </p:spPr>
      </p:pic>
    </p:spTree>
    <p:extLst>
      <p:ext uri="{BB962C8B-B14F-4D97-AF65-F5344CB8AC3E}">
        <p14:creationId xmlns:p14="http://schemas.microsoft.com/office/powerpoint/2010/main" val="2160846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2.16: Tightness in the labour market has continued to ease and the market is judged to be broadly in balance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to unemployment ratio and estimated equilibrium values</a:t>
            </a:r>
            <a:r>
              <a:rPr lang="en-GB" b="0" baseline="30000" dirty="0">
                <a:latin typeface="Arial" panose="020B0604020202020204" pitchFamily="34" charset="0"/>
                <a:cs typeface="Arial" panose="020B0604020202020204" pitchFamily="34" charset="0"/>
              </a:rPr>
              <a:t>(a)</a:t>
            </a:r>
          </a:p>
        </p:txBody>
      </p:sp>
      <p:pic>
        <p:nvPicPr>
          <p:cNvPr id="4" name="Picture 3" descr="The V/U ratio has risen since 2014, but so too has its equilibrium value. After a period of tightness, the V/U ratio has now returned to around its equilibrium level.">
            <a:extLst>
              <a:ext uri="{FF2B5EF4-FFF2-40B4-BE49-F238E27FC236}">
                <a16:creationId xmlns:a16="http://schemas.microsoft.com/office/drawing/2014/main" id="{284864A6-20DC-8C21-2EFD-82D6941A09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563" y="2002222"/>
            <a:ext cx="11266874" cy="3715406"/>
          </a:xfrm>
          <a:prstGeom prst="rect">
            <a:avLst/>
          </a:prstGeom>
        </p:spPr>
      </p:pic>
    </p:spTree>
    <p:extLst>
      <p:ext uri="{BB962C8B-B14F-4D97-AF65-F5344CB8AC3E}">
        <p14:creationId xmlns:p14="http://schemas.microsoft.com/office/powerpoint/2010/main" val="2004768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93076" cy="1644870"/>
          </a:xfrm>
        </p:spPr>
        <p:txBody>
          <a:bodyPr/>
          <a:lstStyle/>
          <a:p>
            <a:r>
              <a:rPr lang="en-GB" dirty="0">
                <a:latin typeface="Arial" panose="020B0604020202020204" pitchFamily="34" charset="0"/>
                <a:cs typeface="Arial" panose="020B0604020202020204" pitchFamily="34" charset="0"/>
              </a:rPr>
              <a:t>Chart 2.17: Measures of capacity utilisation are close to historical averages and output gap models signal a modest widening of economic slack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capacity utilisation and model-based estimates of output gap</a:t>
            </a:r>
            <a:r>
              <a:rPr lang="en-GB" b="0" baseline="30000" dirty="0">
                <a:latin typeface="Arial" panose="020B0604020202020204" pitchFamily="34" charset="0"/>
                <a:cs typeface="Arial" panose="020B0604020202020204" pitchFamily="34" charset="0"/>
              </a:rPr>
              <a:t>(a)(b)</a:t>
            </a:r>
          </a:p>
        </p:txBody>
      </p:sp>
      <p:pic>
        <p:nvPicPr>
          <p:cNvPr id="4" name="Picture 3" descr="Survey measures of capacity utilisation are around historical averages while statistical estimates of the output gap point to a moderate degree of slack opening up recently. ">
            <a:extLst>
              <a:ext uri="{FF2B5EF4-FFF2-40B4-BE49-F238E27FC236}">
                <a16:creationId xmlns:a16="http://schemas.microsoft.com/office/drawing/2014/main" id="{A63B4EB5-9539-3AF9-E104-CB55F8CE15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997" y="2228191"/>
            <a:ext cx="11200006" cy="4356538"/>
          </a:xfrm>
          <a:prstGeom prst="rect">
            <a:avLst/>
          </a:prstGeom>
        </p:spPr>
      </p:pic>
    </p:spTree>
    <p:extLst>
      <p:ext uri="{BB962C8B-B14F-4D97-AF65-F5344CB8AC3E}">
        <p14:creationId xmlns:p14="http://schemas.microsoft.com/office/powerpoint/2010/main" val="3003943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2.18: CPI inflation was 2.5% in December, and is expected to rise over the first half of 2025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p>
        </p:txBody>
      </p:sp>
      <p:pic>
        <p:nvPicPr>
          <p:cNvPr id="4" name="Picture 3" descr="Inflation is currently above the 2% target. It is projected to rise further in 2025 H1, to around 3.5% in 2025 Q2.">
            <a:extLst>
              <a:ext uri="{FF2B5EF4-FFF2-40B4-BE49-F238E27FC236}">
                <a16:creationId xmlns:a16="http://schemas.microsoft.com/office/drawing/2014/main" id="{9266FA2C-02BC-C216-4E6D-AC81541305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539" y="1960176"/>
            <a:ext cx="11180922" cy="4430110"/>
          </a:xfrm>
          <a:prstGeom prst="rect">
            <a:avLst/>
          </a:prstGeom>
        </p:spPr>
      </p:pic>
    </p:spTree>
    <p:extLst>
      <p:ext uri="{BB962C8B-B14F-4D97-AF65-F5344CB8AC3E}">
        <p14:creationId xmlns:p14="http://schemas.microsoft.com/office/powerpoint/2010/main" val="2941730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In the MPC’s latest projections, GDP growth remains weak in the near term, the unemployment rate edges higher and CPI inflation rises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p>
        </p:txBody>
      </p:sp>
      <p:pic>
        <p:nvPicPr>
          <p:cNvPr id="4" name="Picture 3" descr="GDP growth is expected to pick up to 0.1% in 2025 Q1 following a slow down over 2024 H2. The unemployment rate remains around 4.5% in 2025 Q1, and CPI inflation is expected to increase to 2.8% over 2025 Q1.">
            <a:extLst>
              <a:ext uri="{FF2B5EF4-FFF2-40B4-BE49-F238E27FC236}">
                <a16:creationId xmlns:a16="http://schemas.microsoft.com/office/drawing/2014/main" id="{FBA27F66-C359-A71A-009E-5537BA56D2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26340" y="1603860"/>
            <a:ext cx="4004396" cy="4955360"/>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2.19: CPI inflation is expected to rise materially over 2025 H1,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with changes in energy prices the main driver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Projected contributions to cumulative change in CPI inflation from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December 2024</a:t>
            </a:r>
            <a:r>
              <a:rPr lang="en-GB" b="0" baseline="30000" dirty="0">
                <a:latin typeface="Arial" panose="020B0604020202020204" pitchFamily="34" charset="0"/>
                <a:cs typeface="Arial" panose="020B0604020202020204" pitchFamily="34" charset="0"/>
              </a:rPr>
              <a:t>(a)</a:t>
            </a:r>
          </a:p>
        </p:txBody>
      </p:sp>
      <p:pic>
        <p:nvPicPr>
          <p:cNvPr id="4" name="Picture 3" descr="CPI inflation is projected to rise over 2025, with changes in energy and regulated/indexed prices some of the largest drivers of that rise.">
            <a:extLst>
              <a:ext uri="{FF2B5EF4-FFF2-40B4-BE49-F238E27FC236}">
                <a16:creationId xmlns:a16="http://schemas.microsoft.com/office/drawing/2014/main" id="{D0FA0A52-743F-2298-2EB3-1B56554FCCD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10856" y="2128342"/>
            <a:ext cx="8770287" cy="4472156"/>
          </a:xfrm>
          <a:prstGeom prst="rect">
            <a:avLst/>
          </a:prstGeom>
        </p:spPr>
      </p:pic>
    </p:spTree>
    <p:extLst>
      <p:ext uri="{BB962C8B-B14F-4D97-AF65-F5344CB8AC3E}">
        <p14:creationId xmlns:p14="http://schemas.microsoft.com/office/powerpoint/2010/main" val="2801925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2.20: Core goods and food price inflation are slightly above their pre-Covid averages while services inflation remains elevated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components of CPI</a:t>
            </a:r>
            <a:r>
              <a:rPr lang="en-GB" b="0" baseline="30000" dirty="0">
                <a:latin typeface="Arial" panose="020B0604020202020204" pitchFamily="34" charset="0"/>
                <a:cs typeface="Arial" panose="020B0604020202020204" pitchFamily="34" charset="0"/>
              </a:rPr>
              <a:t>(a)</a:t>
            </a:r>
          </a:p>
        </p:txBody>
      </p:sp>
      <p:pic>
        <p:nvPicPr>
          <p:cNvPr id="4" name="Picture 3" descr="Core goods and food inflation are projected to rise further above their 2010-19 averages. Services inflation is projected to stay elevated.">
            <a:extLst>
              <a:ext uri="{FF2B5EF4-FFF2-40B4-BE49-F238E27FC236}">
                <a16:creationId xmlns:a16="http://schemas.microsoft.com/office/drawing/2014/main" id="{37E3DA96-66F2-115A-397C-5B003DCE2B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768" y="1906988"/>
            <a:ext cx="10224464" cy="4714526"/>
          </a:xfrm>
          <a:prstGeom prst="rect">
            <a:avLst/>
          </a:prstGeom>
        </p:spPr>
      </p:pic>
    </p:spTree>
    <p:extLst>
      <p:ext uri="{BB962C8B-B14F-4D97-AF65-F5344CB8AC3E}">
        <p14:creationId xmlns:p14="http://schemas.microsoft.com/office/powerpoint/2010/main" val="2818028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2.21: Underlying services inflation measures have continued to moderate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services price inflation</a:t>
            </a:r>
            <a:r>
              <a:rPr lang="en-GB" b="0" baseline="30000" dirty="0">
                <a:latin typeface="Arial" panose="020B0604020202020204" pitchFamily="34" charset="0"/>
                <a:cs typeface="Arial" panose="020B0604020202020204" pitchFamily="34" charset="0"/>
              </a:rPr>
              <a:t>(a)</a:t>
            </a:r>
          </a:p>
        </p:txBody>
      </p:sp>
      <p:pic>
        <p:nvPicPr>
          <p:cNvPr id="4" name="Picture 3" descr="Annual measures of underlying services inflation have trended down since their peaks, but remain elevated.">
            <a:extLst>
              <a:ext uri="{FF2B5EF4-FFF2-40B4-BE49-F238E27FC236}">
                <a16:creationId xmlns:a16="http://schemas.microsoft.com/office/drawing/2014/main" id="{86EE1ED2-95DE-6539-E98F-6BC441D893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97" y="1962825"/>
            <a:ext cx="11192206" cy="4416956"/>
          </a:xfrm>
          <a:prstGeom prst="rect">
            <a:avLst/>
          </a:prstGeom>
        </p:spPr>
      </p:pic>
    </p:spTree>
    <p:extLst>
      <p:ext uri="{BB962C8B-B14F-4D97-AF65-F5344CB8AC3E}">
        <p14:creationId xmlns:p14="http://schemas.microsoft.com/office/powerpoint/2010/main" val="26201102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2.22: Official AWE growth has picked up in recent months, but is expected to moderate over the coming year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private sector wage growth</a:t>
            </a:r>
            <a:r>
              <a:rPr lang="en-GB" b="0" baseline="30000" dirty="0">
                <a:latin typeface="Arial" panose="020B0604020202020204" pitchFamily="34" charset="0"/>
                <a:cs typeface="Arial" panose="020B0604020202020204" pitchFamily="34" charset="0"/>
              </a:rPr>
              <a:t>(a)(b)</a:t>
            </a:r>
          </a:p>
        </p:txBody>
      </p:sp>
      <p:pic>
        <p:nvPicPr>
          <p:cNvPr id="4" name="Picture 3" descr="Model-based estimates suggest underlying pay growth has declined from its recent peaks, and it is projected to fall further.">
            <a:extLst>
              <a:ext uri="{FF2B5EF4-FFF2-40B4-BE49-F238E27FC236}">
                <a16:creationId xmlns:a16="http://schemas.microsoft.com/office/drawing/2014/main" id="{0F7E0B1A-002D-5034-E8F8-D507FF144E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818" y="2012732"/>
            <a:ext cx="11214364" cy="3673366"/>
          </a:xfrm>
          <a:prstGeom prst="rect">
            <a:avLst/>
          </a:prstGeom>
        </p:spPr>
      </p:pic>
    </p:spTree>
    <p:extLst>
      <p:ext uri="{BB962C8B-B14F-4D97-AF65-F5344CB8AC3E}">
        <p14:creationId xmlns:p14="http://schemas.microsoft.com/office/powerpoint/2010/main" val="922479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2.23: Some indicators offer a firmer read for pay growth than others at present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private sector wage growth</a:t>
            </a:r>
            <a:r>
              <a:rPr lang="en-GB" b="0" baseline="30000" dirty="0">
                <a:latin typeface="Arial" panose="020B0604020202020204" pitchFamily="34" charset="0"/>
                <a:cs typeface="Arial" panose="020B0604020202020204" pitchFamily="34" charset="0"/>
              </a:rPr>
              <a:t>(a)</a:t>
            </a:r>
          </a:p>
        </p:txBody>
      </p:sp>
      <p:pic>
        <p:nvPicPr>
          <p:cNvPr id="4" name="Picture 3" descr="Many indicators of pay growth have edged down in the latest data, in contrast with the pick up in private sector regular pay growth in recent months.">
            <a:extLst>
              <a:ext uri="{FF2B5EF4-FFF2-40B4-BE49-F238E27FC236}">
                <a16:creationId xmlns:a16="http://schemas.microsoft.com/office/drawing/2014/main" id="{EB219AD7-98B6-67B2-C08C-75A943A10D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421" y="1886258"/>
            <a:ext cx="10321158" cy="4746108"/>
          </a:xfrm>
          <a:prstGeom prst="rect">
            <a:avLst/>
          </a:prstGeom>
        </p:spPr>
      </p:pic>
    </p:spTree>
    <p:extLst>
      <p:ext uri="{BB962C8B-B14F-4D97-AF65-F5344CB8AC3E}">
        <p14:creationId xmlns:p14="http://schemas.microsoft.com/office/powerpoint/2010/main" val="3376024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2.24: Estimates from the Agents’ pay survey have historically been a good predictor of pay settlements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pay settlements</a:t>
            </a:r>
            <a:r>
              <a:rPr lang="en-GB" b="0" baseline="30000" dirty="0">
                <a:latin typeface="Arial" panose="020B0604020202020204" pitchFamily="34" charset="0"/>
                <a:cs typeface="Arial" panose="020B0604020202020204" pitchFamily="34" charset="0"/>
              </a:rPr>
              <a:t>(a)</a:t>
            </a:r>
          </a:p>
        </p:txBody>
      </p:sp>
      <p:pic>
        <p:nvPicPr>
          <p:cNvPr id="4" name="Picture 3" descr="Expected settlements from the Agents' annual pay survey have tracked realised pay settlements fairly closely over the past, and now point to further moderation.">
            <a:extLst>
              <a:ext uri="{FF2B5EF4-FFF2-40B4-BE49-F238E27FC236}">
                <a16:creationId xmlns:a16="http://schemas.microsoft.com/office/drawing/2014/main" id="{96BDEB2A-54ED-6FC7-1BAC-D360197602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707" y="1991708"/>
            <a:ext cx="11216586" cy="4430110"/>
          </a:xfrm>
          <a:prstGeom prst="rect">
            <a:avLst/>
          </a:prstGeom>
        </p:spPr>
      </p:pic>
    </p:spTree>
    <p:extLst>
      <p:ext uri="{BB962C8B-B14F-4D97-AF65-F5344CB8AC3E}">
        <p14:creationId xmlns:p14="http://schemas.microsoft.com/office/powerpoint/2010/main" val="879732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2.25: Some measures of household inflation expectations have increased over 2024 H2, though remain below their pandemic-era peaks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household inflation expectations</a:t>
            </a:r>
            <a:r>
              <a:rPr lang="en-GB" b="0" baseline="30000" dirty="0">
                <a:latin typeface="Arial" panose="020B0604020202020204" pitchFamily="34" charset="0"/>
                <a:cs typeface="Arial" panose="020B0604020202020204" pitchFamily="34" charset="0"/>
              </a:rPr>
              <a:t>(a)(b)</a:t>
            </a:r>
          </a:p>
        </p:txBody>
      </p:sp>
      <p:pic>
        <p:nvPicPr>
          <p:cNvPr id="4" name="Picture 3" descr="Households' inflation expectations had fallen back since their peaks in 2022, but picked up over the second half of 2024.">
            <a:extLst>
              <a:ext uri="{FF2B5EF4-FFF2-40B4-BE49-F238E27FC236}">
                <a16:creationId xmlns:a16="http://schemas.microsoft.com/office/drawing/2014/main" id="{EDE76C4C-DA6D-C580-222B-F8595F32F3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997" y="2002220"/>
            <a:ext cx="11188006" cy="3946636"/>
          </a:xfrm>
          <a:prstGeom prst="rect">
            <a:avLst/>
          </a:prstGeom>
        </p:spPr>
      </p:pic>
    </p:spTree>
    <p:extLst>
      <p:ext uri="{BB962C8B-B14F-4D97-AF65-F5344CB8AC3E}">
        <p14:creationId xmlns:p14="http://schemas.microsoft.com/office/powerpoint/2010/main" val="24748335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2.26: Short-term household inflation expectations have largely evolved in line with economic factors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One year ahead household inflation expectations and conditional model-based forecast</a:t>
            </a:r>
            <a:r>
              <a:rPr lang="en-GB" b="0" baseline="30000" dirty="0">
                <a:latin typeface="Arial" panose="020B0604020202020204" pitchFamily="34" charset="0"/>
                <a:cs typeface="Arial" panose="020B0604020202020204" pitchFamily="34" charset="0"/>
              </a:rPr>
              <a:t>(a)</a:t>
            </a:r>
          </a:p>
        </p:txBody>
      </p:sp>
      <p:pic>
        <p:nvPicPr>
          <p:cNvPr id="4" name="Picture 3" descr="Inflation expectations fell back from their peak in mid-2022. They have since risen, but remain consistent with what would be expected given economic conditions.">
            <a:extLst>
              <a:ext uri="{FF2B5EF4-FFF2-40B4-BE49-F238E27FC236}">
                <a16:creationId xmlns:a16="http://schemas.microsoft.com/office/drawing/2014/main" id="{2C0870FD-3493-BD31-17CC-C65E08FC6B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659" y="2307015"/>
            <a:ext cx="11234682" cy="3715408"/>
          </a:xfrm>
          <a:prstGeom prst="rect">
            <a:avLst/>
          </a:prstGeom>
        </p:spPr>
      </p:pic>
    </p:spTree>
    <p:extLst>
      <p:ext uri="{BB962C8B-B14F-4D97-AF65-F5344CB8AC3E}">
        <p14:creationId xmlns:p14="http://schemas.microsoft.com/office/powerpoint/2010/main" val="11854308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2.27: Businesses have reported broadly stable expectations for CPI in three years’ time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Firms’ short-term and medium-term expectations for CPI inflation</a:t>
            </a:r>
            <a:r>
              <a:rPr lang="en-GB" b="0" baseline="30000" dirty="0">
                <a:latin typeface="Arial" panose="020B0604020202020204" pitchFamily="34" charset="0"/>
                <a:cs typeface="Arial" panose="020B0604020202020204" pitchFamily="34" charset="0"/>
              </a:rPr>
              <a:t>(a)</a:t>
            </a:r>
          </a:p>
        </p:txBody>
      </p:sp>
      <p:pic>
        <p:nvPicPr>
          <p:cNvPr id="4" name="Picture 3" descr="Firms expectations for one and three year ahead CPI inflation have fallen since their peaks in 2022, with the latter broadly stable over 2024.">
            <a:extLst>
              <a:ext uri="{FF2B5EF4-FFF2-40B4-BE49-F238E27FC236}">
                <a16:creationId xmlns:a16="http://schemas.microsoft.com/office/drawing/2014/main" id="{84BF6125-93A2-4FA2-9C5F-55CC989DBA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014" y="1944402"/>
            <a:ext cx="10131972" cy="4671874"/>
          </a:xfrm>
          <a:prstGeom prst="rect">
            <a:avLst/>
          </a:prstGeom>
        </p:spPr>
      </p:pic>
    </p:spTree>
    <p:extLst>
      <p:ext uri="{BB962C8B-B14F-4D97-AF65-F5344CB8AC3E}">
        <p14:creationId xmlns:p14="http://schemas.microsoft.com/office/powerpoint/2010/main" val="3031116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599394" cy="1908629"/>
          </a:xfrm>
        </p:spPr>
        <p:txBody>
          <a:bodyPr/>
          <a:lstStyle/>
          <a:p>
            <a:r>
              <a:rPr lang="en-GB" dirty="0">
                <a:latin typeface="Arial" panose="020B0604020202020204" pitchFamily="34" charset="0"/>
                <a:cs typeface="Arial" panose="020B0604020202020204" pitchFamily="34" charset="0"/>
              </a:rPr>
              <a:t>Chart 2.28: Five year ahead inflation compensation based on swap rates fell over 2024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RPI-reform adjusted measure of five-year, five-year forward inflation compensation</a:t>
            </a:r>
            <a:r>
              <a:rPr lang="en-GB" b="0" baseline="30000" dirty="0">
                <a:latin typeface="Arial" panose="020B0604020202020204" pitchFamily="34" charset="0"/>
                <a:cs typeface="Arial" panose="020B0604020202020204" pitchFamily="34" charset="0"/>
              </a:rPr>
              <a:t>(a)</a:t>
            </a:r>
          </a:p>
        </p:txBody>
      </p:sp>
      <p:pic>
        <p:nvPicPr>
          <p:cNvPr id="4" name="Picture 3" descr="A medium-term market-derived inflation compensation measure has trended down over 2024.">
            <a:extLst>
              <a:ext uri="{FF2B5EF4-FFF2-40B4-BE49-F238E27FC236}">
                <a16:creationId xmlns:a16="http://schemas.microsoft.com/office/drawing/2014/main" id="{4C7B8586-6B5C-7B0D-FFE4-74EC81E7A4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226" y="2270234"/>
            <a:ext cx="11079062" cy="4372304"/>
          </a:xfrm>
          <a:prstGeom prst="rect">
            <a:avLst/>
          </a:prstGeom>
        </p:spPr>
      </p:pic>
    </p:spTree>
    <p:extLst>
      <p:ext uri="{BB962C8B-B14F-4D97-AF65-F5344CB8AC3E}">
        <p14:creationId xmlns:p14="http://schemas.microsoft.com/office/powerpoint/2010/main" val="611837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 Global GDP growth is expected to slow slightly in the first half of 2025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world GDP growth with contributions by region</a:t>
            </a:r>
            <a:r>
              <a:rPr lang="en-GB" b="0" baseline="30000" dirty="0">
                <a:latin typeface="Arial" panose="020B0604020202020204" pitchFamily="34" charset="0"/>
                <a:cs typeface="Arial" panose="020B0604020202020204" pitchFamily="34" charset="0"/>
              </a:rPr>
              <a:t>(a)</a:t>
            </a:r>
          </a:p>
        </p:txBody>
      </p:sp>
      <p:pic>
        <p:nvPicPr>
          <p:cNvPr id="4" name="Picture 3" descr="UK-weighted world GDP growth is projected to have slowed slightly in Q4 2024 and is expected to remain lower over the first half of 2025.">
            <a:extLst>
              <a:ext uri="{FF2B5EF4-FFF2-40B4-BE49-F238E27FC236}">
                <a16:creationId xmlns:a16="http://schemas.microsoft.com/office/drawing/2014/main" id="{5F0EB248-062F-C0B1-958F-D447547E3B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1804" y="1829396"/>
            <a:ext cx="8268392" cy="4776136"/>
          </a:xfrm>
          <a:prstGeom prst="rect">
            <a:avLst/>
          </a:prstGeom>
        </p:spPr>
      </p:pic>
    </p:spTree>
    <p:extLst>
      <p:ext uri="{BB962C8B-B14F-4D97-AF65-F5344CB8AC3E}">
        <p14:creationId xmlns:p14="http://schemas.microsoft.com/office/powerpoint/2010/main" val="24572207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dirty="0"/>
              <a:t>Box C: The potential effects of trade tariffs on the UK</a:t>
            </a:r>
          </a:p>
        </p:txBody>
      </p:sp>
    </p:spTree>
    <p:extLst>
      <p:ext uri="{BB962C8B-B14F-4D97-AF65-F5344CB8AC3E}">
        <p14:creationId xmlns:p14="http://schemas.microsoft.com/office/powerpoint/2010/main" val="1323588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742949"/>
          </a:xfrm>
        </p:spPr>
        <p:txBody>
          <a:bodyPr/>
          <a:lstStyle/>
          <a:p>
            <a:r>
              <a:rPr lang="en-GB" dirty="0">
                <a:latin typeface="Arial" panose="020B0604020202020204" pitchFamily="34" charset="0"/>
                <a:cs typeface="Arial" panose="020B0604020202020204" pitchFamily="34" charset="0"/>
              </a:rPr>
              <a:t>Table 1: Potential effects of US tariffs on the UK</a:t>
            </a:r>
            <a:endParaRPr lang="en-GB" b="0" baseline="30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9583F2C-68AC-5249-49EF-C2AE2205284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79817" y="1114420"/>
            <a:ext cx="5864936" cy="5429256"/>
          </a:xfrm>
          <a:prstGeom prst="rect">
            <a:avLst/>
          </a:prstGeom>
        </p:spPr>
      </p:pic>
    </p:spTree>
    <p:extLst>
      <p:ext uri="{BB962C8B-B14F-4D97-AF65-F5344CB8AC3E}">
        <p14:creationId xmlns:p14="http://schemas.microsoft.com/office/powerpoint/2010/main" val="736170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dirty="0"/>
              <a:t>Box D: Monitoring the impacts of changes to National Insurance contributions</a:t>
            </a:r>
          </a:p>
        </p:txBody>
      </p:sp>
    </p:spTree>
    <p:extLst>
      <p:ext uri="{BB962C8B-B14F-4D97-AF65-F5344CB8AC3E}">
        <p14:creationId xmlns:p14="http://schemas.microsoft.com/office/powerpoint/2010/main" val="11702108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The percentage increase in labour costs is higher in the lower end of the pay distribution and for more consumer-facing sectors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Impact on weekly employer labour costs due to the NLW and NICs increase, by percentile of the labour cost distribution and by sector</a:t>
            </a:r>
            <a:r>
              <a:rPr lang="en-GB" b="0" baseline="30000" dirty="0">
                <a:latin typeface="Arial" panose="020B0604020202020204" pitchFamily="34" charset="0"/>
                <a:cs typeface="Arial" panose="020B0604020202020204" pitchFamily="34" charset="0"/>
              </a:rPr>
              <a:t>(a)</a:t>
            </a:r>
          </a:p>
        </p:txBody>
      </p:sp>
      <p:pic>
        <p:nvPicPr>
          <p:cNvPr id="4" name="Picture 3" descr="Lower paid employees and those in more labour intensive sectors have seen the largest increases in labour costs following the recent NLW and NICs changes.">
            <a:extLst>
              <a:ext uri="{FF2B5EF4-FFF2-40B4-BE49-F238E27FC236}">
                <a16:creationId xmlns:a16="http://schemas.microsoft.com/office/drawing/2014/main" id="{D0D3FABC-2D10-973E-0113-A481E1F16F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1175" y="2106062"/>
            <a:ext cx="6175232" cy="4472787"/>
          </a:xfrm>
          <a:prstGeom prst="rect">
            <a:avLst/>
          </a:prstGeom>
        </p:spPr>
      </p:pic>
    </p:spTree>
    <p:extLst>
      <p:ext uri="{BB962C8B-B14F-4D97-AF65-F5344CB8AC3E}">
        <p14:creationId xmlns:p14="http://schemas.microsoft.com/office/powerpoint/2010/main" val="24666519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Firms plan to use a variety of margins of adjustment as a response to the NICs increase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Proportion of firms reporting responses to Autumn Budget policy changes by margin of adjustment</a:t>
            </a:r>
            <a:r>
              <a:rPr lang="en-GB" b="0" baseline="30000" dirty="0">
                <a:latin typeface="Arial" panose="020B0604020202020204" pitchFamily="34" charset="0"/>
                <a:cs typeface="Arial" panose="020B0604020202020204" pitchFamily="34" charset="0"/>
              </a:rPr>
              <a:t>(a)(b)(c)(d)</a:t>
            </a:r>
          </a:p>
        </p:txBody>
      </p:sp>
      <p:pic>
        <p:nvPicPr>
          <p:cNvPr id="4" name="Picture 3" descr="Firms are planning to respond using a variety of margins of adjustment, with higher prices being among the leading options across surveys.">
            <a:extLst>
              <a:ext uri="{FF2B5EF4-FFF2-40B4-BE49-F238E27FC236}">
                <a16:creationId xmlns:a16="http://schemas.microsoft.com/office/drawing/2014/main" id="{5B744FA1-B241-6E9B-D24D-57371B4E61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9478" y="2073138"/>
            <a:ext cx="8429433" cy="4308612"/>
          </a:xfrm>
          <a:prstGeom prst="rect">
            <a:avLst/>
          </a:prstGeom>
        </p:spPr>
      </p:pic>
    </p:spTree>
    <p:extLst>
      <p:ext uri="{BB962C8B-B14F-4D97-AF65-F5344CB8AC3E}">
        <p14:creationId xmlns:p14="http://schemas.microsoft.com/office/powerpoint/2010/main" val="3256616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C: Business survey measures suggest a recent easing in employment intentions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employment and output</a:t>
            </a:r>
            <a:r>
              <a:rPr lang="en-GB" b="0" baseline="30000" dirty="0">
                <a:latin typeface="Arial" panose="020B0604020202020204" pitchFamily="34" charset="0"/>
                <a:cs typeface="Arial" panose="020B0604020202020204" pitchFamily="34" charset="0"/>
              </a:rPr>
              <a:t>(a)</a:t>
            </a:r>
          </a:p>
        </p:txBody>
      </p:sp>
      <p:pic>
        <p:nvPicPr>
          <p:cNvPr id="5" name="Picture 4" descr="The composite output PMI seems to have stabilised recently, while measures of employment intentions have fallen back. ">
            <a:extLst>
              <a:ext uri="{FF2B5EF4-FFF2-40B4-BE49-F238E27FC236}">
                <a16:creationId xmlns:a16="http://schemas.microsoft.com/office/drawing/2014/main" id="{8FAD5FF8-1420-CB64-75E1-ACD602C197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991231"/>
            <a:ext cx="11289458" cy="4127176"/>
          </a:xfrm>
          <a:prstGeom prst="rect">
            <a:avLst/>
          </a:prstGeom>
        </p:spPr>
      </p:pic>
    </p:spTree>
    <p:extLst>
      <p:ext uri="{BB962C8B-B14F-4D97-AF65-F5344CB8AC3E}">
        <p14:creationId xmlns:p14="http://schemas.microsoft.com/office/powerpoint/2010/main" val="667162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623337"/>
          </a:xfrm>
        </p:spPr>
        <p:txBody>
          <a:bodyPr/>
          <a:lstStyle/>
          <a:p>
            <a:r>
              <a:rPr lang="en-GB" dirty="0"/>
              <a:t>Box E: The supply side of the economy</a:t>
            </a:r>
          </a:p>
        </p:txBody>
      </p:sp>
    </p:spTree>
    <p:extLst>
      <p:ext uri="{BB962C8B-B14F-4D97-AF65-F5344CB8AC3E}">
        <p14:creationId xmlns:p14="http://schemas.microsoft.com/office/powerpoint/2010/main" val="4130566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The estimated population, employment and participation are all higher after recent revisions</a:t>
            </a:r>
            <a:br>
              <a:rPr lang="en-GB" dirty="0">
                <a:latin typeface="Arial" panose="020B0604020202020204" pitchFamily="34" charset="0"/>
                <a:cs typeface="Arial" panose="020B0604020202020204" pitchFamily="34" charset="0"/>
              </a:rPr>
            </a:br>
            <a:r>
              <a:rPr lang="en-GB" b="0" dirty="0" err="1">
                <a:latin typeface="Arial" panose="020B0604020202020204" pitchFamily="34" charset="0"/>
                <a:cs typeface="Arial" panose="020B0604020202020204" pitchFamily="34" charset="0"/>
              </a:rPr>
              <a:t>Revisions</a:t>
            </a:r>
            <a:r>
              <a:rPr lang="en-GB" b="0" dirty="0">
                <a:latin typeface="Arial" panose="020B0604020202020204" pitchFamily="34" charset="0"/>
                <a:cs typeface="Arial" panose="020B0604020202020204" pitchFamily="34" charset="0"/>
              </a:rPr>
              <a:t> to selected labour market variables</a:t>
            </a:r>
            <a:r>
              <a:rPr lang="en-GB" b="0" baseline="30000" dirty="0">
                <a:latin typeface="Arial" panose="020B0604020202020204" pitchFamily="34" charset="0"/>
                <a:cs typeface="Arial" panose="020B0604020202020204" pitchFamily="34" charset="0"/>
              </a:rPr>
              <a:t>(a)</a:t>
            </a:r>
          </a:p>
        </p:txBody>
      </p:sp>
      <p:pic>
        <p:nvPicPr>
          <p:cNvPr id="4" name="Picture 3" descr="The re-weighting of the LFS data has resulted in significant revisions. The level of the population, employment and participation rate are all revised higher.">
            <a:extLst>
              <a:ext uri="{FF2B5EF4-FFF2-40B4-BE49-F238E27FC236}">
                <a16:creationId xmlns:a16="http://schemas.microsoft.com/office/drawing/2014/main" id="{4A83E7C8-4C59-AFCC-EBAC-16260848E16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908166" y="1752600"/>
            <a:ext cx="6375668" cy="4945912"/>
          </a:xfrm>
          <a:prstGeom prst="rect">
            <a:avLst/>
          </a:prstGeom>
        </p:spPr>
      </p:pic>
    </p:spTree>
    <p:extLst>
      <p:ext uri="{BB962C8B-B14F-4D97-AF65-F5344CB8AC3E}">
        <p14:creationId xmlns:p14="http://schemas.microsoft.com/office/powerpoint/2010/main" val="42755895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Table 1: Decomposition of estimated potential supply growth</a:t>
            </a:r>
            <a:r>
              <a:rPr lang="en-GB" baseline="30000" dirty="0">
                <a:latin typeface="Arial" panose="020B0604020202020204" pitchFamily="34" charset="0"/>
                <a:cs typeface="Arial" panose="020B0604020202020204" pitchFamily="34" charset="0"/>
              </a:rPr>
              <a:t>(a)</a:t>
            </a:r>
            <a:endParaRPr lang="en-GB" b="0" baseline="30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65A92C61-F1EE-7887-426D-6951FCC53EEC}"/>
              </a:ext>
              <a:ext uri="{C183D7F6-B498-43B3-948B-1728B52AA6E4}">
                <adec:decorative xmlns:adec="http://schemas.microsoft.com/office/drawing/2017/decorative" val="1"/>
              </a:ext>
            </a:extLst>
          </p:cNvPr>
          <p:cNvPicPr>
            <a:picLocks noChangeAspect="1"/>
          </p:cNvPicPr>
          <p:nvPr/>
        </p:nvPicPr>
        <p:blipFill>
          <a:blip r:embed="rId3"/>
          <a:srcRect l="695" t="1052" r="275" b="726"/>
          <a:stretch/>
        </p:blipFill>
        <p:spPr>
          <a:xfrm>
            <a:off x="3419475" y="944879"/>
            <a:ext cx="5375910" cy="5618481"/>
          </a:xfrm>
          <a:prstGeom prst="rect">
            <a:avLst/>
          </a:prstGeom>
        </p:spPr>
      </p:pic>
    </p:spTree>
    <p:extLst>
      <p:ext uri="{BB962C8B-B14F-4D97-AF65-F5344CB8AC3E}">
        <p14:creationId xmlns:p14="http://schemas.microsoft.com/office/powerpoint/2010/main" val="3422835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Potential productivity is now estimated to have been much weaker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Potential productivity per hour</a:t>
            </a:r>
            <a:endParaRPr lang="en-GB" b="0" baseline="30000" dirty="0">
              <a:latin typeface="Arial" panose="020B0604020202020204" pitchFamily="34" charset="0"/>
              <a:cs typeface="Arial" panose="020B0604020202020204" pitchFamily="34" charset="0"/>
            </a:endParaRPr>
          </a:p>
        </p:txBody>
      </p:sp>
      <p:pic>
        <p:nvPicPr>
          <p:cNvPr id="4" name="Picture 3" descr="The MPC now judges that potential productivity growth has been much weaker in recent years than previously thought.">
            <a:extLst>
              <a:ext uri="{FF2B5EF4-FFF2-40B4-BE49-F238E27FC236}">
                <a16:creationId xmlns:a16="http://schemas.microsoft.com/office/drawing/2014/main" id="{7EF1C27F-9262-0C90-A33F-FEBB1E2E6C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5429" y="1754371"/>
            <a:ext cx="11252468" cy="3685846"/>
          </a:xfrm>
          <a:prstGeom prst="rect">
            <a:avLst/>
          </a:prstGeom>
        </p:spPr>
      </p:pic>
    </p:spTree>
    <p:extLst>
      <p:ext uri="{BB962C8B-B14F-4D97-AF65-F5344CB8AC3E}">
        <p14:creationId xmlns:p14="http://schemas.microsoft.com/office/powerpoint/2010/main" val="1722348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2.3: Trade policy uncertainty has reached record highs since the US presidential election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articles in selected publications discussing trade policy uncertainty</a:t>
            </a:r>
            <a:r>
              <a:rPr lang="en-GB" b="0" baseline="30000" dirty="0">
                <a:latin typeface="Arial" panose="020B0604020202020204" pitchFamily="34" charset="0"/>
                <a:cs typeface="Arial" panose="020B0604020202020204" pitchFamily="34" charset="0"/>
              </a:rPr>
              <a:t>(a)</a:t>
            </a:r>
          </a:p>
        </p:txBody>
      </p:sp>
      <p:pic>
        <p:nvPicPr>
          <p:cNvPr id="4" name="Picture 3" descr="In November, trade policy uncertainty rose substantially, to above the peaks reached in 2016-20.">
            <a:extLst>
              <a:ext uri="{FF2B5EF4-FFF2-40B4-BE49-F238E27FC236}">
                <a16:creationId xmlns:a16="http://schemas.microsoft.com/office/drawing/2014/main" id="{E9878271-B4A1-E98F-C429-43D03D9D80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419" y="1912450"/>
            <a:ext cx="11251162" cy="4447310"/>
          </a:xfrm>
          <a:prstGeom prst="rect">
            <a:avLst/>
          </a:prstGeom>
        </p:spPr>
      </p:pic>
    </p:spTree>
    <p:extLst>
      <p:ext uri="{BB962C8B-B14F-4D97-AF65-F5344CB8AC3E}">
        <p14:creationId xmlns:p14="http://schemas.microsoft.com/office/powerpoint/2010/main" val="33285827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C: Potential supply growth is expected to pick up slightly over the forecast horizon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to potential supply growth</a:t>
            </a:r>
            <a:r>
              <a:rPr lang="en-GB" b="0" baseline="30000" dirty="0">
                <a:latin typeface="Arial" panose="020B0604020202020204" pitchFamily="34" charset="0"/>
                <a:cs typeface="Arial" panose="020B0604020202020204" pitchFamily="34" charset="0"/>
              </a:rPr>
              <a:t>(a)</a:t>
            </a:r>
          </a:p>
        </p:txBody>
      </p:sp>
      <p:pic>
        <p:nvPicPr>
          <p:cNvPr id="4" name="Picture 3" descr="Potential supply growth is expected to slow in 2025 after which it is expected to rise to around 1.5% per annum by 2027.">
            <a:extLst>
              <a:ext uri="{FF2B5EF4-FFF2-40B4-BE49-F238E27FC236}">
                <a16:creationId xmlns:a16="http://schemas.microsoft.com/office/drawing/2014/main" id="{82A126C7-A6AB-BDA9-B207-A4D066ADCF50}"/>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5600" y="1753200"/>
            <a:ext cx="11305915" cy="4775191"/>
          </a:xfrm>
          <a:prstGeom prst="rect">
            <a:avLst/>
          </a:prstGeom>
        </p:spPr>
      </p:pic>
    </p:spTree>
    <p:extLst>
      <p:ext uri="{BB962C8B-B14F-4D97-AF65-F5344CB8AC3E}">
        <p14:creationId xmlns:p14="http://schemas.microsoft.com/office/powerpoint/2010/main" val="42596013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dirty="0"/>
              <a:t>Box F</a:t>
            </a:r>
            <a:r>
              <a:rPr lang="en-GB"/>
              <a:t>: Agents’ update on business conditions</a:t>
            </a:r>
            <a:endParaRPr lang="en-GB" dirty="0"/>
          </a:p>
        </p:txBody>
      </p:sp>
    </p:spTree>
    <p:extLst>
      <p:ext uri="{BB962C8B-B14F-4D97-AF65-F5344CB8AC3E}">
        <p14:creationId xmlns:p14="http://schemas.microsoft.com/office/powerpoint/2010/main" val="32009767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Most factors affecting pay settlements are expected to exert less pressure in 2025</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Factors affecting average pay settlements</a:t>
            </a:r>
            <a:r>
              <a:rPr lang="en-GB" b="0" baseline="30000" dirty="0">
                <a:latin typeface="Arial" panose="020B0604020202020204" pitchFamily="34" charset="0"/>
                <a:cs typeface="Arial" panose="020B0604020202020204" pitchFamily="34" charset="0"/>
              </a:rPr>
              <a:t>(a)</a:t>
            </a:r>
          </a:p>
        </p:txBody>
      </p:sp>
      <p:pic>
        <p:nvPicPr>
          <p:cNvPr id="4" name="Picture 3" descr="A bar chart that ranks factors affecting pay settlements from most cited upward influence down to most cited downward influence for 2025 and compares the results to 2024. All factors are less cited in 2025 than they were in 2024, except for Other aspects of labour costs including NICs, which is a new downward factor in 2025.">
            <a:extLst>
              <a:ext uri="{FF2B5EF4-FFF2-40B4-BE49-F238E27FC236}">
                <a16:creationId xmlns:a16="http://schemas.microsoft.com/office/drawing/2014/main" id="{58C5B362-6F33-C896-2E31-C49F9F357E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9649" y="1752600"/>
            <a:ext cx="8495214" cy="4756999"/>
          </a:xfrm>
          <a:prstGeom prst="rect">
            <a:avLst/>
          </a:prstGeom>
        </p:spPr>
      </p:pic>
    </p:spTree>
    <p:extLst>
      <p:ext uri="{BB962C8B-B14F-4D97-AF65-F5344CB8AC3E}">
        <p14:creationId xmlns:p14="http://schemas.microsoft.com/office/powerpoint/2010/main" val="12917577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Expectations for pay settlements in 2025 are highest </a:t>
            </a:r>
            <a:r>
              <a:rPr lang="en-GB">
                <a:latin typeface="Arial" panose="020B0604020202020204" pitchFamily="34" charset="0"/>
                <a:cs typeface="Arial" panose="020B0604020202020204" pitchFamily="34" charset="0"/>
              </a:rPr>
              <a:t>in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consumer-facing </a:t>
            </a:r>
            <a:r>
              <a:rPr lang="en-GB" dirty="0">
                <a:latin typeface="Arial" panose="020B0604020202020204" pitchFamily="34" charset="0"/>
                <a:cs typeface="Arial" panose="020B0604020202020204" pitchFamily="34" charset="0"/>
              </a:rPr>
              <a:t>sectors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pay settlement growth (per cent)</a:t>
            </a:r>
            <a:endParaRPr lang="en-GB" b="0" baseline="30000" dirty="0">
              <a:latin typeface="Arial" panose="020B0604020202020204" pitchFamily="34" charset="0"/>
              <a:cs typeface="Arial" panose="020B0604020202020204" pitchFamily="34" charset="0"/>
            </a:endParaRPr>
          </a:p>
        </p:txBody>
      </p:sp>
      <p:pic>
        <p:nvPicPr>
          <p:cNvPr id="4" name="Picture 3" descr="A bar chart that compares expectations for average pay settlements in 2025 to outturns in 2024 for different industrial sectors and in total. 2025 expected pay settlements are lower across all sectors than 2024 settlements.  ">
            <a:extLst>
              <a:ext uri="{FF2B5EF4-FFF2-40B4-BE49-F238E27FC236}">
                <a16:creationId xmlns:a16="http://schemas.microsoft.com/office/drawing/2014/main" id="{5C1C4314-A501-6884-6DD7-36C6F0213B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3574" y="1788279"/>
            <a:ext cx="9704852" cy="4733554"/>
          </a:xfrm>
          <a:prstGeom prst="rect">
            <a:avLst/>
          </a:prstGeom>
        </p:spPr>
      </p:pic>
    </p:spTree>
    <p:extLst>
      <p:ext uri="{BB962C8B-B14F-4D97-AF65-F5344CB8AC3E}">
        <p14:creationId xmlns:p14="http://schemas.microsoft.com/office/powerpoint/2010/main" val="713849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2.4: Gas futures prices are notably higher than in November but remain well below their 2022 levels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Wholesale UK natural gas spot price and selected futures curves</a:t>
            </a:r>
            <a:r>
              <a:rPr lang="en-GB" b="0" baseline="30000" dirty="0">
                <a:latin typeface="Arial" panose="020B0604020202020204" pitchFamily="34" charset="0"/>
                <a:cs typeface="Arial" panose="020B0604020202020204" pitchFamily="34" charset="0"/>
              </a:rPr>
              <a:t>(a)</a:t>
            </a:r>
          </a:p>
        </p:txBody>
      </p:sp>
      <p:pic>
        <p:nvPicPr>
          <p:cNvPr id="4" name="Picture 3" descr="Natural gas futures prices are around 15% higher over the next three years than in November 2024, but are significantly lower than in November 2022.">
            <a:extLst>
              <a:ext uri="{FF2B5EF4-FFF2-40B4-BE49-F238E27FC236}">
                <a16:creationId xmlns:a16="http://schemas.microsoft.com/office/drawing/2014/main" id="{D9F5BC0B-337E-BCD3-0F5B-CECD51C97E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389" y="1899526"/>
            <a:ext cx="10179222" cy="4690458"/>
          </a:xfrm>
          <a:prstGeom prst="rect">
            <a:avLst/>
          </a:prstGeom>
        </p:spPr>
      </p:pic>
    </p:spTree>
    <p:extLst>
      <p:ext uri="{BB962C8B-B14F-4D97-AF65-F5344CB8AC3E}">
        <p14:creationId xmlns:p14="http://schemas.microsoft.com/office/powerpoint/2010/main" val="3237632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2.5: Headline inflation has moved slightly above central banks’ targets in the UK, US and euro area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headline consumer price inflation in the UK, US and euro area</a:t>
            </a:r>
            <a:r>
              <a:rPr lang="en-GB" b="0" baseline="30000" dirty="0">
                <a:latin typeface="Arial" panose="020B0604020202020204" pitchFamily="34" charset="0"/>
                <a:cs typeface="Arial" panose="020B0604020202020204" pitchFamily="34" charset="0"/>
              </a:rPr>
              <a:t>(a)</a:t>
            </a:r>
          </a:p>
        </p:txBody>
      </p:sp>
      <p:pic>
        <p:nvPicPr>
          <p:cNvPr id="4" name="Picture 3" descr="Headline inflation is currently above target in the UK, US and euro area. Services inflation remains the biggest component of headline inflation in these areas.">
            <a:extLst>
              <a:ext uri="{FF2B5EF4-FFF2-40B4-BE49-F238E27FC236}">
                <a16:creationId xmlns:a16="http://schemas.microsoft.com/office/drawing/2014/main" id="{B509D53B-2067-A0DD-44F0-F7318AFC29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0246" y="2192451"/>
            <a:ext cx="8971508" cy="4408048"/>
          </a:xfrm>
          <a:prstGeom prst="rect">
            <a:avLst/>
          </a:prstGeom>
        </p:spPr>
      </p:pic>
    </p:spTree>
    <p:extLst>
      <p:ext uri="{BB962C8B-B14F-4D97-AF65-F5344CB8AC3E}">
        <p14:creationId xmlns:p14="http://schemas.microsoft.com/office/powerpoint/2010/main" val="3455239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2.6: The market-implied advanced economy policy rates on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which the February forecast was conditioned had risen since the November Report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instantaneous forward curves for the UK, US and euro area</a:t>
            </a:r>
            <a:r>
              <a:rPr lang="en-GB" b="0" baseline="30000" dirty="0">
                <a:latin typeface="Arial" panose="020B0604020202020204" pitchFamily="34" charset="0"/>
                <a:cs typeface="Arial" panose="020B0604020202020204" pitchFamily="34" charset="0"/>
              </a:rPr>
              <a:t>(a)</a:t>
            </a:r>
          </a:p>
        </p:txBody>
      </p:sp>
      <p:pic>
        <p:nvPicPr>
          <p:cNvPr id="6" name="Picture 5" descr="The UK forward OIS curve is around 40 basis points higher on average over the next three years than in November. The US curve has shifted higher by more than the UK and euro area curves.">
            <a:extLst>
              <a:ext uri="{FF2B5EF4-FFF2-40B4-BE49-F238E27FC236}">
                <a16:creationId xmlns:a16="http://schemas.microsoft.com/office/drawing/2014/main" id="{76FDD206-15E4-9566-E62F-D1566B871A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98" y="2307012"/>
            <a:ext cx="11176604" cy="4051740"/>
          </a:xfrm>
          <a:prstGeom prst="rect">
            <a:avLst/>
          </a:prstGeom>
        </p:spPr>
      </p:pic>
    </p:spTree>
    <p:extLst>
      <p:ext uri="{BB962C8B-B14F-4D97-AF65-F5344CB8AC3E}">
        <p14:creationId xmlns:p14="http://schemas.microsoft.com/office/powerpoint/2010/main" val="1980064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2.7: Long-term government bond yields in the UK and US are around their highs reached during the global financial crisis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Ten-year nominal government bond yields in the UK, US and Germany</a:t>
            </a:r>
            <a:r>
              <a:rPr lang="en-GB" b="0" baseline="30000" dirty="0">
                <a:latin typeface="Arial" panose="020B0604020202020204" pitchFamily="34" charset="0"/>
                <a:cs typeface="Arial" panose="020B0604020202020204" pitchFamily="34" charset="0"/>
              </a:rPr>
              <a:t>(a)</a:t>
            </a:r>
          </a:p>
        </p:txBody>
      </p:sp>
      <p:pic>
        <p:nvPicPr>
          <p:cNvPr id="4" name="Picture 3" descr="Ten-year government bond yields in the UK and US are now close to their highest levels since the 2008–­09 global financial crisis.">
            <a:extLst>
              <a:ext uri="{FF2B5EF4-FFF2-40B4-BE49-F238E27FC236}">
                <a16:creationId xmlns:a16="http://schemas.microsoft.com/office/drawing/2014/main" id="{ACA381C7-4DE5-B2ED-136F-A2198FF472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159" y="1943358"/>
            <a:ext cx="10127682" cy="4657140"/>
          </a:xfrm>
          <a:prstGeom prst="rect">
            <a:avLst/>
          </a:prstGeom>
        </p:spPr>
      </p:pic>
    </p:spTree>
    <p:extLst>
      <p:ext uri="{BB962C8B-B14F-4D97-AF65-F5344CB8AC3E}">
        <p14:creationId xmlns:p14="http://schemas.microsoft.com/office/powerpoint/2010/main" val="3967168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2.8: Recent moves in long-term UK rates have been mainly driven by spillovers from global shocks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Decomposition of the cumulative change in 10-year UK nominal government bond yield since 31 October 2024</a:t>
            </a:r>
            <a:r>
              <a:rPr lang="en-GB" b="0" baseline="30000" dirty="0">
                <a:latin typeface="Arial" panose="020B0604020202020204" pitchFamily="34" charset="0"/>
                <a:cs typeface="Arial" panose="020B0604020202020204" pitchFamily="34" charset="0"/>
              </a:rPr>
              <a:t>(a)</a:t>
            </a:r>
          </a:p>
        </p:txBody>
      </p:sp>
      <p:pic>
        <p:nvPicPr>
          <p:cNvPr id="4" name="Picture 3" descr="Spillovers of global shocks to the UK have been the main driver of the 10-year gilt yield since end-October.">
            <a:extLst>
              <a:ext uri="{FF2B5EF4-FFF2-40B4-BE49-F238E27FC236}">
                <a16:creationId xmlns:a16="http://schemas.microsoft.com/office/drawing/2014/main" id="{C6C9C4A8-09D7-33E7-5F52-0BF361C83D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812" y="2280328"/>
            <a:ext cx="11170376" cy="4267612"/>
          </a:xfrm>
          <a:prstGeom prst="rect">
            <a:avLst/>
          </a:prstGeom>
        </p:spPr>
      </p:pic>
    </p:spTree>
    <p:extLst>
      <p:ext uri="{BB962C8B-B14F-4D97-AF65-F5344CB8AC3E}">
        <p14:creationId xmlns:p14="http://schemas.microsoft.com/office/powerpoint/2010/main" val="270743856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3924</TotalTime>
  <Words>5396</Words>
  <Application>Microsoft Office PowerPoint</Application>
  <PresentationFormat>Widescreen</PresentationFormat>
  <Paragraphs>180</Paragraphs>
  <Slides>43</Slides>
  <Notes>43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Century Gothic</vt:lpstr>
      <vt:lpstr>Bank LINKS Template</vt:lpstr>
      <vt:lpstr>PowerPoint Presentation</vt:lpstr>
      <vt:lpstr>Chart 2.1: In the MPC’s latest projections, GDP growth remains weak in the near term, the unemployment rate edges higher and CPI inflation rises Near-term projections(a)</vt:lpstr>
      <vt:lpstr>Chart 2.2: Global GDP growth is expected to slow slightly in the first half of 2025  Four-quarter UK-weighted world GDP growth with contributions by region(a)</vt:lpstr>
      <vt:lpstr>Chart 2.3: Trade policy uncertainty has reached record highs since the US presidential election   Share of articles in selected publications discussing trade policy uncertainty(a)</vt:lpstr>
      <vt:lpstr>Chart 2.4: Gas futures prices are notably higher than in November but remain well below their 2022 levels  Wholesale UK natural gas spot price and selected futures curves(a)</vt:lpstr>
      <vt:lpstr>Chart 2.5: Headline inflation has moved slightly above central banks’ targets in the UK, US and euro area  Contributions to annual headline consumer price inflation in the UK, US and euro area(a)</vt:lpstr>
      <vt:lpstr>Chart 2.6: The market-implied advanced economy policy rates on  which the February forecast was conditioned had risen since the November Report  Policy rates and instantaneous forward curves for the UK, US and euro area(a)</vt:lpstr>
      <vt:lpstr>Chart 2.7: Long-term government bond yields in the UK and US are around their highs reached during the global financial crisis  Ten-year nominal government bond yields in the UK, US and Germany(a)</vt:lpstr>
      <vt:lpstr>Chart 2.8: Recent moves in long-term UK rates have been mainly driven by spillovers from global shocks  Decomposition of the cumulative change in 10-year UK nominal government bond yield since 31 October 2024(a)</vt:lpstr>
      <vt:lpstr>Chart 2.9: The declines in Bank Rate since August 2024, and the associated falls in the market-implied path of future Bank Rate, have been feeding through to most household deposit and lending rates  Average interest rates on selected household products and their respective reference rates(a)</vt:lpstr>
      <vt:lpstr>Chart 2.10: Household deposit flows were particularly strong in October 2024, but have since normalised  Ratio of aggregate broad money to nominal GDP and sectoral broad money flows(a)(b)</vt:lpstr>
      <vt:lpstr>Chart 2.11: GDP has been flat since early 2024  Change in measures of activity since 2022 Q4(a)</vt:lpstr>
      <vt:lpstr>Chart 2.12: GDP growth has slowed over the course of 2024  Three-month on three-month growth in GDP and quarterly GDP growth implied by business surveys(a)</vt:lpstr>
      <vt:lpstr>Chart 2.13: Survey measures of consumer confidence remain subdued and business confidence has declined in recent months  Consumer and business confidence indicators(a)</vt:lpstr>
      <vt:lpstr>Chart 2.14: Employment growth appears to have softened though the steer from employment indicators is mixed   Measures of employment growth(a)</vt:lpstr>
      <vt:lpstr>Chart 2.15: The underlying unemployment rate has been stable in recent quarters   Quarterly change in the unemployment rate(a)</vt:lpstr>
      <vt:lpstr>Chart 2.16: Tightness in the labour market has continued to ease and the market is judged to be broadly in balance  Vacancies to unemployment ratio and estimated equilibrium values(a)</vt:lpstr>
      <vt:lpstr>Chart 2.17: Measures of capacity utilisation are close to historical averages and output gap models signal a modest widening of economic slack  Survey indicators of capacity utilisation and model-based estimates of output gap(a)(b)</vt:lpstr>
      <vt:lpstr>Chart 2.18: CPI inflation was 2.5% in December, and is expected to rise over the first half of 2025  Contributions to CPI inflation(a)</vt:lpstr>
      <vt:lpstr>Chart 2.19: CPI inflation is expected to rise materially over 2025 H1,  with changes in energy prices the main driver  Projected contributions to cumulative change in CPI inflation from  December 2024(a)</vt:lpstr>
      <vt:lpstr>Chart 2.20: Core goods and food price inflation are slightly above their pre-Covid averages while services inflation remains elevated   Annual inflation rates for components of CPI(a)</vt:lpstr>
      <vt:lpstr>Chart 2.21: Underlying services inflation measures have continued to moderate  Measures of annual services price inflation(a)</vt:lpstr>
      <vt:lpstr>Chart 2.22: Official AWE growth has picked up in recent months, but is expected to moderate over the coming year  Measures of annual private sector wage growth(a)(b)</vt:lpstr>
      <vt:lpstr>Chart 2.23: Some indicators offer a firmer read for pay growth than others at present  Measures of annual private sector wage growth(a)</vt:lpstr>
      <vt:lpstr>Chart 2.24: Estimates from the Agents’ pay survey have historically been a good predictor of pay settlements  Measures of annual pay settlements(a)</vt:lpstr>
      <vt:lpstr>Chart 2.25: Some measures of household inflation expectations have increased over 2024 H2, though remain below their pandemic-era peaks  Measures of household inflation expectations(a)(b)</vt:lpstr>
      <vt:lpstr>Chart 2.26: Short-term household inflation expectations have largely evolved in line with economic factors  One year ahead household inflation expectations and conditional model-based forecast(a)</vt:lpstr>
      <vt:lpstr>Chart 2.27: Businesses have reported broadly stable expectations for CPI in three years’ time  Firms’ short-term and medium-term expectations for CPI inflation(a)</vt:lpstr>
      <vt:lpstr>Chart 2.28: Five year ahead inflation compensation based on swap rates fell over 2024  RPI-reform adjusted measure of five-year, five-year forward inflation compensation(a)</vt:lpstr>
      <vt:lpstr>Box C: The potential effects of trade tariffs on the UK</vt:lpstr>
      <vt:lpstr>Table 1: Potential effects of US tariffs on the UK</vt:lpstr>
      <vt:lpstr>Box D: Monitoring the impacts of changes to National Insurance contributions</vt:lpstr>
      <vt:lpstr>Chart A: The percentage increase in labour costs is higher in the lower end of the pay distribution and for more consumer-facing sectors  Impact on weekly employer labour costs due to the NLW and NICs increase, by percentile of the labour cost distribution and by sector(a)</vt:lpstr>
      <vt:lpstr>Chart B: Firms plan to use a variety of margins of adjustment as a response to the NICs increase Proportion of firms reporting responses to Autumn Budget policy changes by margin of adjustment(a)(b)(c)(d)</vt:lpstr>
      <vt:lpstr>Chart C: Business survey measures suggest a recent easing in employment intentions Survey indicators of UK employment and output(a)</vt:lpstr>
      <vt:lpstr>Box E: The supply side of the economy</vt:lpstr>
      <vt:lpstr>Chart A: The estimated population, employment and participation are all higher after recent revisions Revisions to selected labour market variables(a)</vt:lpstr>
      <vt:lpstr>Table 1: Decomposition of estimated potential supply growth(a)</vt:lpstr>
      <vt:lpstr>Chart B: Potential productivity is now estimated to have been much weaker 2024 Potential productivity per hour</vt:lpstr>
      <vt:lpstr>Chart C: Potential supply growth is expected to pick up slightly over the forecast horizon Estimated contributions to potential supply growth(a)</vt:lpstr>
      <vt:lpstr>Box F: Agents’ update on business conditions</vt:lpstr>
      <vt:lpstr>Chart A: Most factors affecting pay settlements are expected to exert less pressure in 2025 Factors affecting average pay settlements(a)</vt:lpstr>
      <vt:lpstr>Chart B: Expectations for pay settlements in 2025 are highest in  consumer-facing sectors Average pay settlement growth (per cent)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2025</dc:title>
  <dc:subject>Section 2: Current economic conditions</dc:subject>
  <dc:creator>Bank of England</dc:creator>
  <cp:lastModifiedBy>Chapman, Wayne</cp:lastModifiedBy>
  <cp:revision>360</cp:revision>
  <dcterms:created xsi:type="dcterms:W3CDTF">2022-03-15T15:50:20Z</dcterms:created>
  <dcterms:modified xsi:type="dcterms:W3CDTF">2025-02-05T21:30:52Z</dcterms:modified>
</cp:coreProperties>
</file>