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9" r:id="rId1"/>
  </p:sldMasterIdLst>
  <p:notesMasterIdLst>
    <p:notesMasterId r:id="rId11"/>
  </p:notesMasterIdLst>
  <p:sldIdLst>
    <p:sldId id="415" r:id="rId2"/>
    <p:sldId id="416" r:id="rId3"/>
    <p:sldId id="418" r:id="rId4"/>
    <p:sldId id="417" r:id="rId5"/>
    <p:sldId id="419" r:id="rId6"/>
    <p:sldId id="426" r:id="rId7"/>
    <p:sldId id="427" r:id="rId8"/>
    <p:sldId id="422" r:id="rId9"/>
    <p:sldId id="424" r:id="rId1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4C9CF"/>
    <a:srgbClr val="E7E9EC"/>
    <a:srgbClr val="12273F"/>
    <a:srgbClr val="77E3E4"/>
    <a:srgbClr val="FE015B"/>
    <a:srgbClr val="3CD7D9"/>
    <a:srgbClr val="FF7300"/>
    <a:srgbClr val="9E71FE"/>
    <a:srgbClr val="D4AF37"/>
    <a:srgbClr val="A5D7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4700" autoAdjust="0"/>
    <p:restoredTop sz="63668" autoAdjust="0"/>
  </p:normalViewPr>
  <p:slideViewPr>
    <p:cSldViewPr snapToGrid="0" showGuides="1">
      <p:cViewPr varScale="1">
        <p:scale>
          <a:sx n="70" d="100"/>
          <a:sy n="70" d="100"/>
        </p:scale>
        <p:origin x="1596" y="72"/>
      </p:cViewPr>
      <p:guideLst/>
    </p:cSldViewPr>
  </p:slideViewPr>
  <p:notesTextViewPr>
    <p:cViewPr>
      <p:scale>
        <a:sx n="100" d="100"/>
        <a:sy n="100" d="100"/>
      </p:scale>
      <p:origin x="0" y="0"/>
    </p:cViewPr>
  </p:notesTextViewPr>
  <p:sorterViewPr>
    <p:cViewPr>
      <p:scale>
        <a:sx n="110" d="100"/>
        <a:sy n="11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340E002-B88B-4BB0-BA5A-919501F4FBF2}" type="datetimeFigureOut">
              <a:rPr lang="en-GB" smtClean="0"/>
              <a:t>06/02/2025</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F5E53B0-EFB7-4B0E-B012-E676534541B5}" type="slidenum">
              <a:rPr lang="en-GB" smtClean="0"/>
              <a:t>‹#›</a:t>
            </a:fld>
            <a:endParaRPr lang="en-GB"/>
          </a:p>
        </p:txBody>
      </p:sp>
    </p:spTree>
    <p:extLst>
      <p:ext uri="{BB962C8B-B14F-4D97-AF65-F5344CB8AC3E}">
        <p14:creationId xmlns:p14="http://schemas.microsoft.com/office/powerpoint/2010/main" val="28306673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2F5E53B0-EFB7-4B0E-B012-E676534541B5}" type="slidenum">
              <a:rPr lang="en-GB" smtClean="0"/>
              <a:t>1</a:t>
            </a:fld>
            <a:endParaRPr lang="en-GB"/>
          </a:p>
        </p:txBody>
      </p:sp>
    </p:spTree>
    <p:extLst>
      <p:ext uri="{BB962C8B-B14F-4D97-AF65-F5344CB8AC3E}">
        <p14:creationId xmlns:p14="http://schemas.microsoft.com/office/powerpoint/2010/main" val="50601211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25000"/>
              </a:lnSpc>
              <a:spcAft>
                <a:spcPts val="1200"/>
              </a:spcAft>
            </a:pPr>
            <a:r>
              <a:rPr lang="en-GB" sz="1800" dirty="0">
                <a:effectLst/>
                <a:latin typeface="Arial" panose="020B0604020202020204" pitchFamily="34" charset="0"/>
                <a:ea typeface="Calibri" panose="020F0502020204030204" pitchFamily="34" charset="0"/>
                <a:cs typeface="Calibri" panose="020F0502020204030204" pitchFamily="34" charset="0"/>
              </a:rPr>
              <a:t>(a) Figures in parentheses show the corresponding projections in the November 2024 Monetary Policy Report.</a:t>
            </a:r>
          </a:p>
          <a:p>
            <a:pPr>
              <a:lnSpc>
                <a:spcPct val="125000"/>
              </a:lnSpc>
              <a:spcAft>
                <a:spcPts val="1200"/>
              </a:spcAft>
            </a:pPr>
            <a:r>
              <a:rPr lang="en-GB" sz="1800" dirty="0">
                <a:effectLst/>
                <a:latin typeface="Arial" panose="020B0604020202020204" pitchFamily="34" charset="0"/>
                <a:ea typeface="Calibri" panose="020F0502020204030204" pitchFamily="34" charset="0"/>
                <a:cs typeface="Calibri" panose="020F0502020204030204" pitchFamily="34" charset="0"/>
              </a:rPr>
              <a:t>(b) The numbers shown in this table are conditioned on the assumptions described in Section 1.1. </a:t>
            </a:r>
          </a:p>
          <a:p>
            <a:pPr>
              <a:lnSpc>
                <a:spcPct val="125000"/>
              </a:lnSpc>
              <a:spcAft>
                <a:spcPts val="1200"/>
              </a:spcAft>
            </a:pPr>
            <a:r>
              <a:rPr lang="en-GB" sz="1800" dirty="0">
                <a:effectLst/>
                <a:latin typeface="Arial" panose="020B0604020202020204" pitchFamily="34" charset="0"/>
                <a:ea typeface="Calibri" panose="020F0502020204030204" pitchFamily="34" charset="0"/>
                <a:cs typeface="Calibri" panose="020F0502020204030204" pitchFamily="34" charset="0"/>
              </a:rPr>
              <a:t>(c) Four-quarter growth in real GDP.</a:t>
            </a:r>
          </a:p>
          <a:p>
            <a:pPr>
              <a:lnSpc>
                <a:spcPct val="125000"/>
              </a:lnSpc>
              <a:spcAft>
                <a:spcPts val="1200"/>
              </a:spcAft>
            </a:pPr>
            <a:r>
              <a:rPr lang="en-GB" sz="1800" dirty="0">
                <a:effectLst/>
                <a:latin typeface="Arial" panose="020B0604020202020204" pitchFamily="34" charset="0"/>
                <a:ea typeface="Calibri" panose="020F0502020204030204" pitchFamily="34" charset="0"/>
                <a:cs typeface="Calibri" panose="020F0502020204030204" pitchFamily="34" charset="0"/>
              </a:rPr>
              <a:t>(d) Four-quarter inflation rate. </a:t>
            </a:r>
          </a:p>
          <a:p>
            <a:pPr>
              <a:lnSpc>
                <a:spcPct val="125000"/>
              </a:lnSpc>
              <a:spcAft>
                <a:spcPts val="1200"/>
              </a:spcAft>
            </a:pPr>
            <a:r>
              <a:rPr lang="en-GB" sz="1800" dirty="0">
                <a:effectLst/>
                <a:latin typeface="Arial" panose="020B0604020202020204" pitchFamily="34" charset="0"/>
                <a:ea typeface="Calibri" panose="020F0502020204030204" pitchFamily="34" charset="0"/>
                <a:cs typeface="Calibri" panose="020F0502020204030204" pitchFamily="34" charset="0"/>
              </a:rPr>
              <a:t>(e) International Labour Organization (ILO) definition of unemployment. Although LFS unemployment data have been reinstated by the ONS, they are badged as official statistics in development and the LFS continues to suffer from very low response rates, which can introduce volatility and potentially non-response bias (see Box D in the May 2024 Monetary Policy Report). </a:t>
            </a:r>
          </a:p>
          <a:p>
            <a:pPr>
              <a:lnSpc>
                <a:spcPct val="125000"/>
              </a:lnSpc>
              <a:spcAft>
                <a:spcPts val="1200"/>
              </a:spcAft>
            </a:pPr>
            <a:r>
              <a:rPr lang="en-GB" sz="1800" dirty="0">
                <a:effectLst/>
                <a:latin typeface="Arial" panose="020B0604020202020204" pitchFamily="34" charset="0"/>
                <a:ea typeface="Calibri" panose="020F0502020204030204" pitchFamily="34" charset="0"/>
                <a:cs typeface="Calibri" panose="020F0502020204030204" pitchFamily="34" charset="0"/>
              </a:rPr>
              <a:t>(f) Per cent of potential GDP. A negative figure implies output is below potential and a positive that it is above.</a:t>
            </a:r>
          </a:p>
          <a:p>
            <a:pPr>
              <a:lnSpc>
                <a:spcPct val="125000"/>
              </a:lnSpc>
              <a:spcAft>
                <a:spcPts val="1200"/>
              </a:spcAft>
            </a:pPr>
            <a:r>
              <a:rPr lang="en-GB" sz="1800" dirty="0">
                <a:effectLst/>
                <a:latin typeface="Arial" panose="020B0604020202020204" pitchFamily="34" charset="0"/>
                <a:ea typeface="Calibri" panose="020F0502020204030204" pitchFamily="34" charset="0"/>
                <a:cs typeface="Calibri" panose="020F0502020204030204" pitchFamily="34" charset="0"/>
              </a:rPr>
              <a:t>(g) Per cent. The path for Bank Rate implied by forward market interest rates. The curves are based on overnight index swap rates.</a:t>
            </a:r>
          </a:p>
        </p:txBody>
      </p:sp>
      <p:sp>
        <p:nvSpPr>
          <p:cNvPr id="4" name="Slide Number Placeholder 3"/>
          <p:cNvSpPr>
            <a:spLocks noGrp="1"/>
          </p:cNvSpPr>
          <p:nvPr>
            <p:ph type="sldNum" sz="quarter" idx="5"/>
          </p:nvPr>
        </p:nvSpPr>
        <p:spPr/>
        <p:txBody>
          <a:bodyPr/>
          <a:lstStyle/>
          <a:p>
            <a:fld id="{2F5E53B0-EFB7-4B0E-B012-E676534541B5}" type="slidenum">
              <a:rPr lang="en-GB" smtClean="0"/>
              <a:t>2</a:t>
            </a:fld>
            <a:endParaRPr lang="en-GB"/>
          </a:p>
        </p:txBody>
      </p:sp>
    </p:spTree>
    <p:extLst>
      <p:ext uri="{BB962C8B-B14F-4D97-AF65-F5344CB8AC3E}">
        <p14:creationId xmlns:p14="http://schemas.microsoft.com/office/powerpoint/2010/main" val="11129506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25000"/>
              </a:lnSpc>
              <a:spcAft>
                <a:spcPts val="1200"/>
              </a:spcAft>
            </a:pPr>
            <a:r>
              <a:rPr lang="en-GB" sz="1800" dirty="0">
                <a:effectLst/>
                <a:latin typeface="Arial" panose="020B0604020202020204" pitchFamily="34" charset="0"/>
                <a:ea typeface="Calibri" panose="020F0502020204030204" pitchFamily="34" charset="0"/>
                <a:cs typeface="Calibri" panose="020F0502020204030204" pitchFamily="34" charset="0"/>
              </a:rPr>
              <a:t>Sources: Bloomberg Finance L.P., ONS and Bank calculations.</a:t>
            </a:r>
          </a:p>
          <a:p>
            <a:pPr>
              <a:lnSpc>
                <a:spcPct val="125000"/>
              </a:lnSpc>
              <a:spcAft>
                <a:spcPts val="1200"/>
              </a:spcAft>
            </a:pPr>
            <a:endParaRPr lang="en-GB" sz="1800" dirty="0">
              <a:effectLst/>
              <a:latin typeface="Arial" panose="020B0604020202020204" pitchFamily="34" charset="0"/>
              <a:ea typeface="Calibri" panose="020F0502020204030204" pitchFamily="34" charset="0"/>
              <a:cs typeface="Calibri" panose="020F0502020204030204" pitchFamily="34" charset="0"/>
            </a:endParaRPr>
          </a:p>
          <a:p>
            <a:pPr>
              <a:lnSpc>
                <a:spcPct val="125000"/>
              </a:lnSpc>
              <a:spcAft>
                <a:spcPts val="1200"/>
              </a:spcAft>
            </a:pPr>
            <a:r>
              <a:rPr lang="en-GB" sz="1800" dirty="0">
                <a:effectLst/>
                <a:latin typeface="Arial" panose="020B0604020202020204" pitchFamily="34" charset="0"/>
                <a:ea typeface="Calibri" panose="020F0502020204030204" pitchFamily="34" charset="0"/>
                <a:cs typeface="Calibri" panose="020F0502020204030204" pitchFamily="34" charset="0"/>
              </a:rPr>
              <a:t>(a) Energy prices include fuels and lubricants, electricity, gas and other fuels.</a:t>
            </a:r>
          </a:p>
        </p:txBody>
      </p:sp>
      <p:sp>
        <p:nvSpPr>
          <p:cNvPr id="4" name="Slide Number Placeholder 3"/>
          <p:cNvSpPr>
            <a:spLocks noGrp="1"/>
          </p:cNvSpPr>
          <p:nvPr>
            <p:ph type="sldNum" sz="quarter" idx="5"/>
          </p:nvPr>
        </p:nvSpPr>
        <p:spPr/>
        <p:txBody>
          <a:bodyPr/>
          <a:lstStyle/>
          <a:p>
            <a:fld id="{2F5E53B0-EFB7-4B0E-B012-E676534541B5}" type="slidenum">
              <a:rPr lang="en-GB" smtClean="0"/>
              <a:t>3</a:t>
            </a:fld>
            <a:endParaRPr lang="en-GB"/>
          </a:p>
        </p:txBody>
      </p:sp>
    </p:spTree>
    <p:extLst>
      <p:ext uri="{BB962C8B-B14F-4D97-AF65-F5344CB8AC3E}">
        <p14:creationId xmlns:p14="http://schemas.microsoft.com/office/powerpoint/2010/main" val="242692294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15000"/>
              </a:lnSpc>
              <a:spcAft>
                <a:spcPts val="1000"/>
              </a:spcAft>
            </a:pPr>
            <a:r>
              <a:rPr lang="en-GB" sz="1800" dirty="0">
                <a:effectLst/>
                <a:latin typeface="Calibri" panose="020F0502020204030204" pitchFamily="34" charset="0"/>
                <a:ea typeface="Calibri" panose="020F0502020204030204" pitchFamily="34" charset="0"/>
                <a:cs typeface="Times New Roman" panose="02020603050405020304" pitchFamily="18" charset="0"/>
              </a:rPr>
              <a:t>Sources: Bank of England, Bloomberg Finance L.P., LSEG Workspace, Office for Budget Responsibility (OBR), ONS and Bank calculations.</a:t>
            </a:r>
          </a:p>
          <a:p>
            <a:pPr>
              <a:lnSpc>
                <a:spcPct val="115000"/>
              </a:lnSpc>
              <a:spcAft>
                <a:spcPts val="1000"/>
              </a:spcAft>
            </a:pP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GB" sz="1800" dirty="0">
                <a:effectLst/>
                <a:latin typeface="Calibri" panose="020F0502020204030204" pitchFamily="34" charset="0"/>
                <a:ea typeface="Calibri" panose="020F0502020204030204" pitchFamily="34" charset="0"/>
                <a:cs typeface="Times New Roman" panose="02020603050405020304" pitchFamily="18" charset="0"/>
              </a:rPr>
              <a:t>(a) The table shows the projections for financial market prices, wholesale energy prices and government spending projections that are used as conditioning assumptions for the MPC’s projections for CPI inflation, GDP growth and the unemployment rate. Figures in parentheses show the corresponding projections in the November 2024 Monetary Policy Report.</a:t>
            </a:r>
          </a:p>
          <a:p>
            <a:pPr>
              <a:lnSpc>
                <a:spcPct val="115000"/>
              </a:lnSpc>
              <a:spcAft>
                <a:spcPts val="1000"/>
              </a:spcAft>
            </a:pPr>
            <a:r>
              <a:rPr lang="en-GB" sz="1800" dirty="0">
                <a:effectLst/>
                <a:latin typeface="Calibri" panose="020F0502020204030204" pitchFamily="34" charset="0"/>
                <a:ea typeface="Calibri" panose="020F0502020204030204" pitchFamily="34" charset="0"/>
                <a:cs typeface="Times New Roman" panose="02020603050405020304" pitchFamily="18" charset="0"/>
              </a:rPr>
              <a:t>(b) Financial market data are based on averages in the 15 working days to 28 January 2025. Figures show the average level in Q4 of each year, unless otherwise stated.</a:t>
            </a:r>
          </a:p>
          <a:p>
            <a:pPr>
              <a:lnSpc>
                <a:spcPct val="115000"/>
              </a:lnSpc>
              <a:spcAft>
                <a:spcPts val="1000"/>
              </a:spcAft>
            </a:pPr>
            <a:r>
              <a:rPr lang="en-GB" sz="1800" dirty="0">
                <a:effectLst/>
                <a:latin typeface="Calibri" panose="020F0502020204030204" pitchFamily="34" charset="0"/>
                <a:ea typeface="Calibri" panose="020F0502020204030204" pitchFamily="34" charset="0"/>
                <a:cs typeface="Times New Roman" panose="02020603050405020304" pitchFamily="18" charset="0"/>
              </a:rPr>
              <a:t>(c) Per cent. The path for Bank Rate implied by forward market interest rates. The curves are based on overnight index swap rates.</a:t>
            </a:r>
          </a:p>
          <a:p>
            <a:pPr>
              <a:lnSpc>
                <a:spcPct val="115000"/>
              </a:lnSpc>
              <a:spcAft>
                <a:spcPts val="1000"/>
              </a:spcAft>
            </a:pPr>
            <a:r>
              <a:rPr lang="en-GB" sz="1800" dirty="0">
                <a:effectLst/>
                <a:latin typeface="Calibri" panose="020F0502020204030204" pitchFamily="34" charset="0"/>
                <a:ea typeface="Calibri" panose="020F0502020204030204" pitchFamily="34" charset="0"/>
                <a:cs typeface="Times New Roman" panose="02020603050405020304" pitchFamily="18" charset="0"/>
              </a:rPr>
              <a:t>(d) Index: January 2005 = 100. The convention is that the sterling exchange rate follows a path that is halfway between the starting level of the sterling ERI and a path implied by interest rate differentials.</a:t>
            </a:r>
          </a:p>
          <a:p>
            <a:pPr>
              <a:lnSpc>
                <a:spcPct val="115000"/>
              </a:lnSpc>
              <a:spcAft>
                <a:spcPts val="1000"/>
              </a:spcAft>
            </a:pPr>
            <a:r>
              <a:rPr lang="en-GB" sz="1800" dirty="0">
                <a:effectLst/>
                <a:latin typeface="Calibri" panose="020F0502020204030204" pitchFamily="34" charset="0"/>
                <a:ea typeface="Calibri" panose="020F0502020204030204" pitchFamily="34" charset="0"/>
                <a:cs typeface="Times New Roman" panose="02020603050405020304" pitchFamily="18" charset="0"/>
              </a:rPr>
              <a:t>(e) Dollars per barrel. Projection based on monthly Brent futures prices.</a:t>
            </a:r>
          </a:p>
          <a:p>
            <a:pPr>
              <a:lnSpc>
                <a:spcPct val="115000"/>
              </a:lnSpc>
              <a:spcAft>
                <a:spcPts val="1000"/>
              </a:spcAft>
            </a:pPr>
            <a:r>
              <a:rPr lang="en-GB" sz="1800" dirty="0">
                <a:effectLst/>
                <a:latin typeface="Calibri" panose="020F0502020204030204" pitchFamily="34" charset="0"/>
                <a:ea typeface="Calibri" panose="020F0502020204030204" pitchFamily="34" charset="0"/>
                <a:cs typeface="Times New Roman" panose="02020603050405020304" pitchFamily="18" charset="0"/>
              </a:rPr>
              <a:t>(f) Pence per therm. Projection based on monthly natural gas futures prices.</a:t>
            </a:r>
          </a:p>
          <a:p>
            <a:pPr>
              <a:lnSpc>
                <a:spcPct val="115000"/>
              </a:lnSpc>
              <a:spcAft>
                <a:spcPts val="1000"/>
              </a:spcAft>
            </a:pPr>
            <a:r>
              <a:rPr lang="en-GB" sz="1800" dirty="0">
                <a:effectLst/>
                <a:latin typeface="Calibri" panose="020F0502020204030204" pitchFamily="34" charset="0"/>
                <a:ea typeface="Calibri" panose="020F0502020204030204" pitchFamily="34" charset="0"/>
                <a:cs typeface="Times New Roman" panose="02020603050405020304" pitchFamily="18" charset="0"/>
              </a:rPr>
              <a:t>(g) Annual average growth rate. Nominal general government consumption and investment. Projections are based on the OBR’s October 2024 Economic and Fiscal Outlook. Historical data based on NMRP+D7QK.</a:t>
            </a:r>
          </a:p>
          <a:p>
            <a:pPr>
              <a:lnSpc>
                <a:spcPct val="115000"/>
              </a:lnSpc>
              <a:spcAft>
                <a:spcPts val="1000"/>
              </a:spcAft>
            </a:pP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2F5E53B0-EFB7-4B0E-B012-E676534541B5}" type="slidenum">
              <a:rPr lang="en-GB" smtClean="0"/>
              <a:t>4</a:t>
            </a:fld>
            <a:endParaRPr lang="en-GB"/>
          </a:p>
        </p:txBody>
      </p:sp>
    </p:spTree>
    <p:extLst>
      <p:ext uri="{BB962C8B-B14F-4D97-AF65-F5344CB8AC3E}">
        <p14:creationId xmlns:p14="http://schemas.microsoft.com/office/powerpoint/2010/main" val="76153018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15000"/>
              </a:lnSpc>
              <a:spcBef>
                <a:spcPts val="0"/>
              </a:spcBef>
              <a:spcAft>
                <a:spcPts val="1000"/>
              </a:spcAft>
              <a:buClrTx/>
              <a:buSzTx/>
              <a:buFontTx/>
              <a:buNone/>
              <a:tabLst/>
              <a:defRPr/>
            </a:pPr>
            <a:r>
              <a:rPr lang="en-GB" sz="1800" dirty="0">
                <a:effectLst/>
                <a:latin typeface="Arial" panose="020B0604020202020204" pitchFamily="34" charset="0"/>
                <a:ea typeface="Calibri" panose="020F0502020204030204" pitchFamily="34" charset="0"/>
                <a:cs typeface="Calibri" panose="020F0502020204030204" pitchFamily="34" charset="0"/>
              </a:rPr>
              <a:t>The fan chart depicts the probability of various outcomes for GDP growth. It has been conditioned on Bank Rate following a path implied by market yields, but allows the Committee’s judgement on the risks around the other conditioning assumptions set out in Section 1.1, including wholesale energy prices, to affect the calibration of the fan chart skew. To the left of the shaded area, the distribution reflects uncertainty around revisions to the data over the past. To the right of the shaded area, the distribution reflects uncertainty over the evolution of GDP growth in the future. If economic circumstances identical to today’s were to prevail on 100 occasions, the MPC’s judgement is that the mature estimate of GDP growth would lie within the darkest central band on only 30 of those occasions. The fan chart is constructed so that outturns are also expected to lie within each pair of the lighter aqua areas on 30 occasions. In any particular quarter of the forecast period, GDP growth is therefore expected to lie somewhere within the fan on 90 out of 100 occasions. And on the remaining 10 out of 100 occasions GDP growth can fall anywhere outside the aqua area of the fan chart. Over the forecast period, this has been depicted by the grey background. See the Box on page 39 of the November 2007 Inflation Report for a fuller description of the fan chart and what it represents. The y-axis of the chart has been truncated to illustrate more clearly the current uncertainty around the path of GDP growth, as otherwise this would be obscured by the volatility of GDP growth during the pandemic.</a:t>
            </a:r>
          </a:p>
        </p:txBody>
      </p:sp>
      <p:sp>
        <p:nvSpPr>
          <p:cNvPr id="4" name="Slide Number Placeholder 3"/>
          <p:cNvSpPr>
            <a:spLocks noGrp="1"/>
          </p:cNvSpPr>
          <p:nvPr>
            <p:ph type="sldNum" sz="quarter" idx="5"/>
          </p:nvPr>
        </p:nvSpPr>
        <p:spPr/>
        <p:txBody>
          <a:bodyPr/>
          <a:lstStyle/>
          <a:p>
            <a:fld id="{2F5E53B0-EFB7-4B0E-B012-E676534541B5}" type="slidenum">
              <a:rPr lang="en-GB" smtClean="0"/>
              <a:t>5</a:t>
            </a:fld>
            <a:endParaRPr lang="en-GB"/>
          </a:p>
        </p:txBody>
      </p:sp>
    </p:spTree>
    <p:extLst>
      <p:ext uri="{BB962C8B-B14F-4D97-AF65-F5344CB8AC3E}">
        <p14:creationId xmlns:p14="http://schemas.microsoft.com/office/powerpoint/2010/main" val="218996972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25000"/>
              </a:lnSpc>
              <a:spcAft>
                <a:spcPts val="1200"/>
              </a:spcAft>
            </a:pPr>
            <a:r>
              <a:rPr lang="en-GB" sz="1800" dirty="0">
                <a:effectLst/>
                <a:latin typeface="Arial" panose="020B0604020202020204" pitchFamily="34" charset="0"/>
                <a:ea typeface="Calibri" panose="020F0502020204030204" pitchFamily="34" charset="0"/>
                <a:cs typeface="Calibri" panose="020F0502020204030204" pitchFamily="34" charset="0"/>
              </a:rPr>
              <a:t>The fan chart depicts the probability of various future outcomes for the ILO definition of unemployment and begins in 2024 Q4. Although LFS unemployment data have recently been reinstated by the ONS, they are badged as official statistics in development and the LFS continues to suffer from very low response rates, which can introduce volatility and potentially non-response bias (see Box D in the May 2024 Monetary Policy Report). The fan chart has been conditioned on Bank Rate following a path implied by market yields, but allows the Committee’s judgement on the risks around the other conditioning assumptions set out in Section 1.1, including wholesale energy prices, to affect the calibration of the fan chart skew. The coloured bands have the same interpretation as in Chart 1.2 and portray 90% of the probability distribution. A significant proportion of this distribution lies below Bank staff’s current estimate of the long-term equilibrium unemployment rate. There is therefore uncertainty about the precise calibration of this fan chart. </a:t>
            </a:r>
          </a:p>
        </p:txBody>
      </p:sp>
      <p:sp>
        <p:nvSpPr>
          <p:cNvPr id="4" name="Slide Number Placeholder 3"/>
          <p:cNvSpPr>
            <a:spLocks noGrp="1"/>
          </p:cNvSpPr>
          <p:nvPr>
            <p:ph type="sldNum" sz="quarter" idx="5"/>
          </p:nvPr>
        </p:nvSpPr>
        <p:spPr/>
        <p:txBody>
          <a:bodyPr/>
          <a:lstStyle/>
          <a:p>
            <a:fld id="{2F5E53B0-EFB7-4B0E-B012-E676534541B5}" type="slidenum">
              <a:rPr lang="en-GB" smtClean="0"/>
              <a:t>6</a:t>
            </a:fld>
            <a:endParaRPr lang="en-GB"/>
          </a:p>
        </p:txBody>
      </p:sp>
    </p:spTree>
    <p:extLst>
      <p:ext uri="{BB962C8B-B14F-4D97-AF65-F5344CB8AC3E}">
        <p14:creationId xmlns:p14="http://schemas.microsoft.com/office/powerpoint/2010/main" val="292870605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25000"/>
              </a:lnSpc>
              <a:spcBef>
                <a:spcPts val="0"/>
              </a:spcBef>
              <a:spcAft>
                <a:spcPts val="1200"/>
              </a:spcAft>
              <a:buClrTx/>
              <a:buSzTx/>
              <a:buFontTx/>
              <a:buNone/>
              <a:tabLst/>
              <a:defRPr/>
            </a:pPr>
            <a:r>
              <a:rPr lang="en-GB" sz="1800" dirty="0">
                <a:effectLst/>
                <a:latin typeface="Arial" panose="020B0604020202020204" pitchFamily="34" charset="0"/>
                <a:ea typeface="Calibri" panose="020F0502020204030204" pitchFamily="34" charset="0"/>
                <a:cs typeface="Calibri" panose="020F0502020204030204" pitchFamily="34" charset="0"/>
              </a:rPr>
              <a:t>The fan chart depicts the probability of various future outcomes for CPI inflation and begins in 2025 Q1. It has been conditioned on Bank Rate following a path implied by market yields, but allows the Committee’s judgement on the risks around the other conditioning assumptions set out in Section 1.1, including wholesale energy prices, to affect the calibration of the fan chart skew. If economic circumstances identical to today’s were to prevail on 100 occasions, the MPC’s judgement is that inflation in any particular quarter would lie within the darkest central band on only 30 of those occasions. The fan chart is constructed so that outturns of inflation are also expected to lie within each pair of the lighter orange areas on 30 occasions. In any particular quarter of the forecast period, inflation is therefore expected to lie somewhere within the fans on 90 out of 100 occasions. And on the remaining 10 out of 100 occasions inflation can fall anywhere outside the orange area of the fan chart. Over the forecast period, this has been depicted by the grey background. See the Box on pages 48–49 of the May 2002 Inflation Report for a fuller description of the fan chart and what it represents.</a:t>
            </a:r>
          </a:p>
        </p:txBody>
      </p:sp>
      <p:sp>
        <p:nvSpPr>
          <p:cNvPr id="4" name="Slide Number Placeholder 3"/>
          <p:cNvSpPr>
            <a:spLocks noGrp="1"/>
          </p:cNvSpPr>
          <p:nvPr>
            <p:ph type="sldNum" sz="quarter" idx="5"/>
          </p:nvPr>
        </p:nvSpPr>
        <p:spPr/>
        <p:txBody>
          <a:bodyPr/>
          <a:lstStyle/>
          <a:p>
            <a:fld id="{2F5E53B0-EFB7-4B0E-B012-E676534541B5}" type="slidenum">
              <a:rPr lang="en-GB" smtClean="0"/>
              <a:t>7</a:t>
            </a:fld>
            <a:endParaRPr lang="en-GB"/>
          </a:p>
        </p:txBody>
      </p:sp>
    </p:spTree>
    <p:extLst>
      <p:ext uri="{BB962C8B-B14F-4D97-AF65-F5344CB8AC3E}">
        <p14:creationId xmlns:p14="http://schemas.microsoft.com/office/powerpoint/2010/main" val="209344894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800" b="0" i="0" u="none" strike="noStrike" baseline="0" dirty="0">
                <a:solidFill>
                  <a:srgbClr val="000000"/>
                </a:solidFill>
                <a:latin typeface="Arial" panose="020B0604020202020204" pitchFamily="34" charset="0"/>
              </a:rPr>
              <a:t>(a) Four-quarter inflation rate.</a:t>
            </a:r>
          </a:p>
        </p:txBody>
      </p:sp>
      <p:sp>
        <p:nvSpPr>
          <p:cNvPr id="4" name="Slide Number Placeholder 3"/>
          <p:cNvSpPr>
            <a:spLocks noGrp="1"/>
          </p:cNvSpPr>
          <p:nvPr>
            <p:ph type="sldNum" sz="quarter" idx="5"/>
          </p:nvPr>
        </p:nvSpPr>
        <p:spPr/>
        <p:txBody>
          <a:bodyPr/>
          <a:lstStyle/>
          <a:p>
            <a:fld id="{2F5E53B0-EFB7-4B0E-B012-E676534541B5}" type="slidenum">
              <a:rPr lang="en-GB" smtClean="0"/>
              <a:t>8</a:t>
            </a:fld>
            <a:endParaRPr lang="en-GB"/>
          </a:p>
        </p:txBody>
      </p:sp>
    </p:spTree>
    <p:extLst>
      <p:ext uri="{BB962C8B-B14F-4D97-AF65-F5344CB8AC3E}">
        <p14:creationId xmlns:p14="http://schemas.microsoft.com/office/powerpoint/2010/main" val="402796220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15000"/>
              </a:lnSpc>
              <a:spcAft>
                <a:spcPts val="1000"/>
              </a:spcAft>
            </a:pPr>
            <a:r>
              <a:rPr lang="en-GB" sz="1800" dirty="0">
                <a:effectLst/>
                <a:latin typeface="Calibri" panose="020F0502020204030204" pitchFamily="34" charset="0"/>
                <a:ea typeface="Calibri" panose="020F0502020204030204" pitchFamily="34" charset="0"/>
                <a:cs typeface="Times New Roman" panose="02020603050405020304" pitchFamily="18" charset="0"/>
              </a:rPr>
              <a:t>Sources: Bank of England, Bloomberg Finance L.P., Department for Energy Security and Net Zero, Eurostat, IMF World Economic Outlook, National Bureau of Statistics of China, ONS, US Bureau of Economic Analysis and Bank calculations.</a:t>
            </a:r>
          </a:p>
          <a:p>
            <a:pPr>
              <a:lnSpc>
                <a:spcPct val="115000"/>
              </a:lnSpc>
              <a:spcAft>
                <a:spcPts val="1000"/>
              </a:spcAft>
            </a:pP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GB" sz="1800" dirty="0">
                <a:effectLst/>
                <a:latin typeface="Calibri" panose="020F0502020204030204" pitchFamily="34" charset="0"/>
                <a:ea typeface="Calibri" panose="020F0502020204030204" pitchFamily="34" charset="0"/>
                <a:cs typeface="Times New Roman" panose="02020603050405020304" pitchFamily="18" charset="0"/>
              </a:rPr>
              <a:t>(a) The profiles in this table should be viewed as broadly consistent with the MPC’s projections for GDP growth, CPI inflation and unemployment (as presented in the fan charts). </a:t>
            </a:r>
          </a:p>
          <a:p>
            <a:pPr>
              <a:lnSpc>
                <a:spcPct val="115000"/>
              </a:lnSpc>
              <a:spcAft>
                <a:spcPts val="1000"/>
              </a:spcAft>
            </a:pPr>
            <a:r>
              <a:rPr lang="en-GB" sz="1800" dirty="0">
                <a:effectLst/>
                <a:latin typeface="Calibri" panose="020F0502020204030204" pitchFamily="34" charset="0"/>
                <a:ea typeface="Calibri" panose="020F0502020204030204" pitchFamily="34" charset="0"/>
                <a:cs typeface="Times New Roman" panose="02020603050405020304" pitchFamily="18" charset="0"/>
              </a:rPr>
              <a:t>(b) Figures show annual average growth rates unless otherwise stated. Figures in parentheses show the corresponding projections in the November 2024 Monetary Policy Report. Calculations for back data based on ONS data are shown using ONS series identifiers.</a:t>
            </a:r>
          </a:p>
          <a:p>
            <a:pPr>
              <a:lnSpc>
                <a:spcPct val="115000"/>
              </a:lnSpc>
              <a:spcAft>
                <a:spcPts val="1000"/>
              </a:spcAft>
            </a:pPr>
            <a:r>
              <a:rPr lang="en-GB" sz="1800" dirty="0">
                <a:effectLst/>
                <a:latin typeface="Calibri" panose="020F0502020204030204" pitchFamily="34" charset="0"/>
                <a:ea typeface="Calibri" panose="020F0502020204030204" pitchFamily="34" charset="0"/>
                <a:cs typeface="Times New Roman" panose="02020603050405020304" pitchFamily="18" charset="0"/>
              </a:rPr>
              <a:t>(c) Chained-volume measure. Constructed using real GDP growth rates of 188 countries weighted according to their shares in UK exports.</a:t>
            </a:r>
          </a:p>
          <a:p>
            <a:pPr>
              <a:lnSpc>
                <a:spcPct val="115000"/>
              </a:lnSpc>
              <a:spcAft>
                <a:spcPts val="1000"/>
              </a:spcAft>
            </a:pPr>
            <a:r>
              <a:rPr lang="en-GB" sz="1800" dirty="0">
                <a:effectLst/>
                <a:latin typeface="Calibri" panose="020F0502020204030204" pitchFamily="34" charset="0"/>
                <a:ea typeface="Calibri" panose="020F0502020204030204" pitchFamily="34" charset="0"/>
                <a:cs typeface="Times New Roman" panose="02020603050405020304" pitchFamily="18" charset="0"/>
              </a:rPr>
              <a:t>(d) Chained-volume measure. Constructed using real GDP growth rates of 189 countries weighted according to their shares in world GDP using the IMF’s purchasing power parity (PPP) weights.</a:t>
            </a:r>
          </a:p>
          <a:p>
            <a:pPr>
              <a:lnSpc>
                <a:spcPct val="115000"/>
              </a:lnSpc>
              <a:spcAft>
                <a:spcPts val="1000"/>
              </a:spcAft>
            </a:pPr>
            <a:r>
              <a:rPr lang="en-GB" sz="1800" dirty="0">
                <a:effectLst/>
                <a:latin typeface="Calibri" panose="020F0502020204030204" pitchFamily="34" charset="0"/>
                <a:ea typeface="Calibri" panose="020F0502020204030204" pitchFamily="34" charset="0"/>
                <a:cs typeface="Times New Roman" panose="02020603050405020304" pitchFamily="18" charset="0"/>
              </a:rPr>
              <a:t>(e) Chained-volume measure. The forecast was finalised before the release of the preliminary flash estimate of euro-area GDP for Q4, so that has not been incorporated.</a:t>
            </a:r>
          </a:p>
          <a:p>
            <a:pPr>
              <a:lnSpc>
                <a:spcPct val="115000"/>
              </a:lnSpc>
              <a:spcAft>
                <a:spcPts val="1000"/>
              </a:spcAft>
            </a:pPr>
            <a:r>
              <a:rPr lang="en-GB" sz="1800" dirty="0">
                <a:effectLst/>
                <a:latin typeface="Calibri" panose="020F0502020204030204" pitchFamily="34" charset="0"/>
                <a:ea typeface="Calibri" panose="020F0502020204030204" pitchFamily="34" charset="0"/>
                <a:cs typeface="Times New Roman" panose="02020603050405020304" pitchFamily="18" charset="0"/>
              </a:rPr>
              <a:t>(f) Chained-volume measure. The forecast was finalised before the release of the advance estimate of US GDP for Q4, so that has not been incorporated.</a:t>
            </a:r>
          </a:p>
          <a:p>
            <a:pPr>
              <a:lnSpc>
                <a:spcPct val="115000"/>
              </a:lnSpc>
              <a:spcAft>
                <a:spcPts val="1000"/>
              </a:spcAft>
            </a:pPr>
            <a:r>
              <a:rPr lang="en-GB" sz="1800" dirty="0">
                <a:effectLst/>
                <a:latin typeface="Calibri" panose="020F0502020204030204" pitchFamily="34" charset="0"/>
                <a:ea typeface="Calibri" panose="020F0502020204030204" pitchFamily="34" charset="0"/>
                <a:cs typeface="Times New Roman" panose="02020603050405020304" pitchFamily="18" charset="0"/>
              </a:rPr>
              <a:t>(g) Chained-volume measure. Constructed using real GDP growth rates of 155 emerging market economies, weighted according to their relative shares in world GDP using the IMF’s PPP weights.</a:t>
            </a:r>
          </a:p>
          <a:p>
            <a:pPr>
              <a:lnSpc>
                <a:spcPct val="115000"/>
              </a:lnSpc>
              <a:spcAft>
                <a:spcPts val="1000"/>
              </a:spcAft>
            </a:pPr>
            <a:r>
              <a:rPr lang="en-GB" sz="1800" dirty="0">
                <a:effectLst/>
                <a:latin typeface="Calibri" panose="020F0502020204030204" pitchFamily="34" charset="0"/>
                <a:ea typeface="Calibri" panose="020F0502020204030204" pitchFamily="34" charset="0"/>
                <a:cs typeface="Times New Roman" panose="02020603050405020304" pitchFamily="18" charset="0"/>
              </a:rPr>
              <a:t>(h) Chained-volume measure.</a:t>
            </a:r>
          </a:p>
          <a:p>
            <a:pPr>
              <a:lnSpc>
                <a:spcPct val="115000"/>
              </a:lnSpc>
              <a:spcAft>
                <a:spcPts val="1000"/>
              </a:spcAft>
            </a:pPr>
            <a:r>
              <a:rPr lang="en-GB" sz="1800" dirty="0">
                <a:effectLst/>
                <a:latin typeface="Calibri" panose="020F0502020204030204" pitchFamily="34" charset="0"/>
                <a:ea typeface="Calibri" panose="020F0502020204030204" pitchFamily="34" charset="0"/>
                <a:cs typeface="Times New Roman" panose="02020603050405020304" pitchFamily="18" charset="0"/>
              </a:rPr>
              <a:t>(</a:t>
            </a:r>
            <a:r>
              <a:rPr lang="en-GB" sz="1800" dirty="0" err="1">
                <a:effectLst/>
                <a:latin typeface="Calibri" panose="020F0502020204030204" pitchFamily="34" charset="0"/>
                <a:ea typeface="Calibri" panose="020F0502020204030204" pitchFamily="34" charset="0"/>
                <a:cs typeface="Times New Roman" panose="02020603050405020304" pitchFamily="18" charset="0"/>
              </a:rPr>
              <a:t>i</a:t>
            </a:r>
            <a:r>
              <a:rPr lang="en-GB" sz="1800" dirty="0">
                <a:effectLst/>
                <a:latin typeface="Calibri" panose="020F0502020204030204" pitchFamily="34" charset="0"/>
                <a:ea typeface="Calibri" panose="020F0502020204030204" pitchFamily="34" charset="0"/>
                <a:cs typeface="Times New Roman" panose="02020603050405020304" pitchFamily="18" charset="0"/>
              </a:rPr>
              <a:t>) Chained-volume measure.</a:t>
            </a:r>
          </a:p>
          <a:p>
            <a:pPr>
              <a:lnSpc>
                <a:spcPct val="115000"/>
              </a:lnSpc>
              <a:spcAft>
                <a:spcPts val="1000"/>
              </a:spcAft>
            </a:pPr>
            <a:r>
              <a:rPr lang="en-GB" sz="1800" dirty="0">
                <a:effectLst/>
                <a:latin typeface="Calibri" panose="020F0502020204030204" pitchFamily="34" charset="0"/>
                <a:ea typeface="Calibri" panose="020F0502020204030204" pitchFamily="34" charset="0"/>
                <a:cs typeface="Times New Roman" panose="02020603050405020304" pitchFamily="18" charset="0"/>
              </a:rPr>
              <a:t>(j) Chained-volume measure. Includes non-profit institutions serving households. Based on ABJR+HAYO.</a:t>
            </a:r>
          </a:p>
          <a:p>
            <a:pPr>
              <a:lnSpc>
                <a:spcPct val="115000"/>
              </a:lnSpc>
              <a:spcAft>
                <a:spcPts val="1000"/>
              </a:spcAft>
            </a:pPr>
            <a:r>
              <a:rPr lang="en-GB" sz="1800" dirty="0">
                <a:effectLst/>
                <a:latin typeface="Calibri" panose="020F0502020204030204" pitchFamily="34" charset="0"/>
                <a:ea typeface="Calibri" panose="020F0502020204030204" pitchFamily="34" charset="0"/>
                <a:cs typeface="Times New Roman" panose="02020603050405020304" pitchFamily="18" charset="0"/>
              </a:rPr>
              <a:t>(k) Chained-volume measure. Based on GAN8.</a:t>
            </a:r>
          </a:p>
          <a:p>
            <a:pPr>
              <a:lnSpc>
                <a:spcPct val="115000"/>
              </a:lnSpc>
              <a:spcAft>
                <a:spcPts val="1000"/>
              </a:spcAft>
            </a:pPr>
            <a:r>
              <a:rPr lang="en-GB" sz="1800" dirty="0">
                <a:effectLst/>
                <a:latin typeface="Calibri" panose="020F0502020204030204" pitchFamily="34" charset="0"/>
                <a:ea typeface="Calibri" panose="020F0502020204030204" pitchFamily="34" charset="0"/>
                <a:cs typeface="Times New Roman" panose="02020603050405020304" pitchFamily="18" charset="0"/>
              </a:rPr>
              <a:t>(l) Chained-volume measure. Whole-economy measure. Includes new dwellings, improvements and spending on services associated with the sale and purchase of property. Based on DFEG+L635+L637.</a:t>
            </a:r>
          </a:p>
          <a:p>
            <a:pPr>
              <a:lnSpc>
                <a:spcPct val="115000"/>
              </a:lnSpc>
              <a:spcAft>
                <a:spcPts val="1000"/>
              </a:spcAft>
            </a:pPr>
            <a:r>
              <a:rPr lang="en-GB" sz="1800" dirty="0">
                <a:effectLst/>
                <a:latin typeface="Calibri" panose="020F0502020204030204" pitchFamily="34" charset="0"/>
                <a:ea typeface="Calibri" panose="020F0502020204030204" pitchFamily="34" charset="0"/>
                <a:cs typeface="Times New Roman" panose="02020603050405020304" pitchFamily="18" charset="0"/>
              </a:rPr>
              <a:t>(m) Chained-volume measure. The historical data exclude the impact of missing trader intra‑community (MTIC) fraud. Since 1998 based on IKBK-OFNN/(BOKH/BQKO). Prior to 1998 based on IKBK.</a:t>
            </a:r>
          </a:p>
          <a:p>
            <a:pPr>
              <a:lnSpc>
                <a:spcPct val="115000"/>
              </a:lnSpc>
              <a:spcAft>
                <a:spcPts val="1000"/>
              </a:spcAft>
            </a:pPr>
            <a:r>
              <a:rPr lang="en-GB" sz="1800" dirty="0">
                <a:effectLst/>
                <a:latin typeface="Calibri" panose="020F0502020204030204" pitchFamily="34" charset="0"/>
                <a:ea typeface="Calibri" panose="020F0502020204030204" pitchFamily="34" charset="0"/>
                <a:cs typeface="Times New Roman" panose="02020603050405020304" pitchFamily="18" charset="0"/>
              </a:rPr>
              <a:t>(n) Chained-volume measure. The historical data exclude the impact of MTIC fraud. Since 1998 based on IKBL-OFNN/(BOKH/BQKO). Prior to 1998 based on IKBL.</a:t>
            </a:r>
          </a:p>
          <a:p>
            <a:pPr>
              <a:lnSpc>
                <a:spcPct val="115000"/>
              </a:lnSpc>
              <a:spcAft>
                <a:spcPts val="1000"/>
              </a:spcAft>
            </a:pPr>
            <a:r>
              <a:rPr lang="en-GB" sz="1800" dirty="0">
                <a:effectLst/>
                <a:latin typeface="Calibri" panose="020F0502020204030204" pitchFamily="34" charset="0"/>
                <a:ea typeface="Calibri" panose="020F0502020204030204" pitchFamily="34" charset="0"/>
                <a:cs typeface="Times New Roman" panose="02020603050405020304" pitchFamily="18" charset="0"/>
              </a:rPr>
              <a:t>(o) Chained-volume measure. Exports less imports.</a:t>
            </a:r>
          </a:p>
          <a:p>
            <a:pPr>
              <a:lnSpc>
                <a:spcPct val="115000"/>
              </a:lnSpc>
              <a:spcAft>
                <a:spcPts val="1000"/>
              </a:spcAft>
            </a:pPr>
            <a:r>
              <a:rPr lang="en-GB" sz="1800" dirty="0">
                <a:effectLst/>
                <a:latin typeface="Calibri" panose="020F0502020204030204" pitchFamily="34" charset="0"/>
                <a:ea typeface="Calibri" panose="020F0502020204030204" pitchFamily="34" charset="0"/>
                <a:cs typeface="Times New Roman" panose="02020603050405020304" pitchFamily="18" charset="0"/>
              </a:rPr>
              <a:t>(p) Wages and salaries plus mixed income and general government benefits less income taxes and employees’ National Insurance contributions, deflated by the consumer expenditure deflator. Based on [ROYJ+ROYH-(RPHS+AIIV-CUCT)+GZVX]/[(ABJQ+HAYE)/(ABJR+HAYO)]. The </a:t>
            </a:r>
            <a:r>
              <a:rPr lang="en-GB" sz="1800" dirty="0" err="1">
                <a:effectLst/>
                <a:latin typeface="Calibri" panose="020F0502020204030204" pitchFamily="34" charset="0"/>
                <a:ea typeface="Calibri" panose="020F0502020204030204" pitchFamily="34" charset="0"/>
                <a:cs typeface="Times New Roman" panose="02020603050405020304" pitchFamily="18" charset="0"/>
              </a:rPr>
              <a:t>backdata</a:t>
            </a:r>
            <a:r>
              <a:rPr lang="en-GB" sz="1800" dirty="0">
                <a:effectLst/>
                <a:latin typeface="Calibri" panose="020F0502020204030204" pitchFamily="34" charset="0"/>
                <a:ea typeface="Calibri" panose="020F0502020204030204" pitchFamily="34" charset="0"/>
                <a:cs typeface="Times New Roman" panose="02020603050405020304" pitchFamily="18" charset="0"/>
              </a:rPr>
              <a:t> for this series are available at Monetary Policy Report – Download chart slides and data – February 2025.</a:t>
            </a:r>
          </a:p>
          <a:p>
            <a:pPr>
              <a:lnSpc>
                <a:spcPct val="115000"/>
              </a:lnSpc>
              <a:spcAft>
                <a:spcPts val="1000"/>
              </a:spcAft>
            </a:pPr>
            <a:r>
              <a:rPr lang="en-GB" sz="1800" dirty="0">
                <a:effectLst/>
                <a:latin typeface="Calibri" panose="020F0502020204030204" pitchFamily="34" charset="0"/>
                <a:ea typeface="Calibri" panose="020F0502020204030204" pitchFamily="34" charset="0"/>
                <a:cs typeface="Times New Roman" panose="02020603050405020304" pitchFamily="18" charset="0"/>
              </a:rPr>
              <a:t>(q) Annual average. Percentage of total available household resources. Based on NRJS.</a:t>
            </a:r>
          </a:p>
          <a:p>
            <a:pPr>
              <a:lnSpc>
                <a:spcPct val="115000"/>
              </a:lnSpc>
              <a:spcAft>
                <a:spcPts val="1000"/>
              </a:spcAft>
            </a:pPr>
            <a:r>
              <a:rPr lang="en-GB" sz="1800" dirty="0">
                <a:effectLst/>
                <a:latin typeface="Calibri" panose="020F0502020204030204" pitchFamily="34" charset="0"/>
                <a:ea typeface="Calibri" panose="020F0502020204030204" pitchFamily="34" charset="0"/>
                <a:cs typeface="Times New Roman" panose="02020603050405020304" pitchFamily="18" charset="0"/>
              </a:rPr>
              <a:t>(r) Level in Q4. Percentage point spread over reference rates. Based on a weighted average of household and corporate loan and deposit spreads over appropriate risk-free rates. Indexed to equal zero in 2007 Q3.</a:t>
            </a:r>
          </a:p>
          <a:p>
            <a:pPr>
              <a:lnSpc>
                <a:spcPct val="115000"/>
              </a:lnSpc>
              <a:spcAft>
                <a:spcPts val="1000"/>
              </a:spcAft>
            </a:pPr>
            <a:r>
              <a:rPr lang="en-GB" sz="1800" dirty="0">
                <a:effectLst/>
                <a:latin typeface="Calibri" panose="020F0502020204030204" pitchFamily="34" charset="0"/>
                <a:ea typeface="Calibri" panose="020F0502020204030204" pitchFamily="34" charset="0"/>
                <a:cs typeface="Times New Roman" panose="02020603050405020304" pitchFamily="18" charset="0"/>
              </a:rPr>
              <a:t>(s) Annual average. Per cent of potential GDP. A negative figure implies output is below potential and a positive figure that it is above.</a:t>
            </a:r>
          </a:p>
          <a:p>
            <a:pPr>
              <a:lnSpc>
                <a:spcPct val="115000"/>
              </a:lnSpc>
              <a:spcAft>
                <a:spcPts val="1000"/>
              </a:spcAft>
            </a:pPr>
            <a:r>
              <a:rPr lang="en-GB" sz="1800" dirty="0">
                <a:effectLst/>
                <a:latin typeface="Calibri" panose="020F0502020204030204" pitchFamily="34" charset="0"/>
                <a:ea typeface="Calibri" panose="020F0502020204030204" pitchFamily="34" charset="0"/>
                <a:cs typeface="Times New Roman" panose="02020603050405020304" pitchFamily="18" charset="0"/>
              </a:rPr>
              <a:t>(t) Real GDP (ABMI) divided by total 16+ employment (MGRZ). Although LFS employment data have been reinstated by the ONS, they are badged as official statistics in development and the LFS continues to suffer from very low response rates, which can introduce volatility and potentially non-response bias (see Box D in the May 2024 Monetary Policy Report).</a:t>
            </a:r>
          </a:p>
          <a:p>
            <a:pPr>
              <a:lnSpc>
                <a:spcPct val="115000"/>
              </a:lnSpc>
              <a:spcAft>
                <a:spcPts val="1000"/>
              </a:spcAft>
            </a:pPr>
            <a:r>
              <a:rPr lang="en-GB" sz="1800" dirty="0">
                <a:effectLst/>
                <a:latin typeface="Calibri" panose="020F0502020204030204" pitchFamily="34" charset="0"/>
                <a:ea typeface="Calibri" panose="020F0502020204030204" pitchFamily="34" charset="0"/>
                <a:cs typeface="Times New Roman" panose="02020603050405020304" pitchFamily="18" charset="0"/>
              </a:rPr>
              <a:t>(u) Four-quarter growth in the ILO definition of employment in Q4 (MGRZ). Although LFS employment data have been reinstated by the ONS, they are badged as official statistics in development and the LFS continues to suffer from very low response rates, which can introduce volatility and potentially non-response bias (see Box D in the May 2024 Monetary Policy Report).</a:t>
            </a:r>
          </a:p>
          <a:p>
            <a:pPr>
              <a:lnSpc>
                <a:spcPct val="115000"/>
              </a:lnSpc>
              <a:spcAft>
                <a:spcPts val="1000"/>
              </a:spcAft>
            </a:pPr>
            <a:r>
              <a:rPr lang="en-GB" sz="1800" dirty="0">
                <a:effectLst/>
                <a:latin typeface="Calibri" panose="020F0502020204030204" pitchFamily="34" charset="0"/>
                <a:ea typeface="Calibri" panose="020F0502020204030204" pitchFamily="34" charset="0"/>
                <a:cs typeface="Times New Roman" panose="02020603050405020304" pitchFamily="18" charset="0"/>
              </a:rPr>
              <a:t>(v) Four-quarter growth in Q4. LFS household population, all aged 16 and over (MGSL). Growth rates are interpolated between the LFS and ONS National population projections: 2022-based interim within the forecast period.</a:t>
            </a:r>
          </a:p>
          <a:p>
            <a:pPr>
              <a:lnSpc>
                <a:spcPct val="115000"/>
              </a:lnSpc>
              <a:spcAft>
                <a:spcPts val="1000"/>
              </a:spcAft>
            </a:pPr>
            <a:r>
              <a:rPr lang="en-GB" sz="1800" dirty="0">
                <a:effectLst/>
                <a:latin typeface="Calibri" panose="020F0502020204030204" pitchFamily="34" charset="0"/>
                <a:ea typeface="Calibri" panose="020F0502020204030204" pitchFamily="34" charset="0"/>
                <a:cs typeface="Times New Roman" panose="02020603050405020304" pitchFamily="18" charset="0"/>
              </a:rPr>
              <a:t>(w) ILO definition of unemployment rate in Q4 (MGSX). Although LFS unemployment data have been reinstated by the ONS, they are badged as official statistics in development and the LFS continues to suffer from very low response rates, which can introduce volatility and potentially non-response bias (see Box D in the May 2024 Monetary Policy Report).</a:t>
            </a:r>
          </a:p>
          <a:p>
            <a:pPr>
              <a:lnSpc>
                <a:spcPct val="115000"/>
              </a:lnSpc>
              <a:spcAft>
                <a:spcPts val="1000"/>
              </a:spcAft>
            </a:pPr>
            <a:r>
              <a:rPr lang="en-GB" sz="1800" dirty="0">
                <a:effectLst/>
                <a:latin typeface="Calibri" panose="020F0502020204030204" pitchFamily="34" charset="0"/>
                <a:ea typeface="Calibri" panose="020F0502020204030204" pitchFamily="34" charset="0"/>
                <a:cs typeface="Times New Roman" panose="02020603050405020304" pitchFamily="18" charset="0"/>
              </a:rPr>
              <a:t>(x) ILO definition of labour force participation in Q4 as a percentage of the 16+ population (MGWG). Although LFS participation data have been reinstated by the ONS, they are badged as official statistics in development and the LFS continues to suffer from very low response rates, which can introduce volatility and potentially non-response bias (see Box D in the May 2024 Monetary Policy Report). </a:t>
            </a:r>
          </a:p>
          <a:p>
            <a:pPr>
              <a:lnSpc>
                <a:spcPct val="115000"/>
              </a:lnSpc>
              <a:spcAft>
                <a:spcPts val="1000"/>
              </a:spcAft>
            </a:pPr>
            <a:r>
              <a:rPr lang="en-GB" sz="1800" dirty="0">
                <a:effectLst/>
                <a:latin typeface="Calibri" panose="020F0502020204030204" pitchFamily="34" charset="0"/>
                <a:ea typeface="Calibri" panose="020F0502020204030204" pitchFamily="34" charset="0"/>
                <a:cs typeface="Times New Roman" panose="02020603050405020304" pitchFamily="18" charset="0"/>
              </a:rPr>
              <a:t>(y) Four-quarter inflation rate in Q4.</a:t>
            </a:r>
          </a:p>
          <a:p>
            <a:pPr>
              <a:lnSpc>
                <a:spcPct val="115000"/>
              </a:lnSpc>
              <a:spcAft>
                <a:spcPts val="1000"/>
              </a:spcAft>
            </a:pPr>
            <a:r>
              <a:rPr lang="en-GB" sz="1800" dirty="0">
                <a:effectLst/>
                <a:latin typeface="Calibri" panose="020F0502020204030204" pitchFamily="34" charset="0"/>
                <a:ea typeface="Calibri" panose="020F0502020204030204" pitchFamily="34" charset="0"/>
                <a:cs typeface="Times New Roman" panose="02020603050405020304" pitchFamily="18" charset="0"/>
              </a:rPr>
              <a:t>(z) Four-quarter inflation rate in Q4 excluding fuel and the impact of MTIC fraud.</a:t>
            </a:r>
          </a:p>
          <a:p>
            <a:pPr>
              <a:lnSpc>
                <a:spcPct val="115000"/>
              </a:lnSpc>
              <a:spcAft>
                <a:spcPts val="1000"/>
              </a:spcAft>
            </a:pPr>
            <a:r>
              <a:rPr lang="en-GB" sz="1800" dirty="0">
                <a:effectLst/>
                <a:latin typeface="Calibri" panose="020F0502020204030204" pitchFamily="34" charset="0"/>
                <a:ea typeface="Calibri" panose="020F0502020204030204" pitchFamily="34" charset="0"/>
                <a:cs typeface="Times New Roman" panose="02020603050405020304" pitchFamily="18" charset="0"/>
              </a:rPr>
              <a:t>(aa) Contribution of fuels and lubricants and gas and electricity prices to four-quarter CPI inflation in Q4.</a:t>
            </a:r>
          </a:p>
          <a:p>
            <a:pPr>
              <a:lnSpc>
                <a:spcPct val="115000"/>
              </a:lnSpc>
              <a:spcAft>
                <a:spcPts val="1000"/>
              </a:spcAft>
            </a:pPr>
            <a:r>
              <a:rPr lang="en-GB" sz="1800" dirty="0">
                <a:effectLst/>
                <a:latin typeface="Calibri" panose="020F0502020204030204" pitchFamily="34" charset="0"/>
                <a:ea typeface="Calibri" panose="020F0502020204030204" pitchFamily="34" charset="0"/>
                <a:cs typeface="Times New Roman" panose="02020603050405020304" pitchFamily="18" charset="0"/>
              </a:rPr>
              <a:t>(ab) Four-quarter growth in Q4. Private sector AWE excluding bonuses and arrears of pay (KAJ2).</a:t>
            </a:r>
          </a:p>
          <a:p>
            <a:pPr>
              <a:lnSpc>
                <a:spcPct val="115000"/>
              </a:lnSpc>
              <a:spcAft>
                <a:spcPts val="1000"/>
              </a:spcAft>
            </a:pPr>
            <a:r>
              <a:rPr lang="en-GB" sz="1800" dirty="0">
                <a:effectLst/>
                <a:latin typeface="Calibri" panose="020F0502020204030204" pitchFamily="34" charset="0"/>
                <a:ea typeface="Calibri" panose="020F0502020204030204" pitchFamily="34" charset="0"/>
                <a:cs typeface="Times New Roman" panose="02020603050405020304" pitchFamily="18" charset="0"/>
              </a:rPr>
              <a:t>(ac) Four-quarter growth in private sector regular pay-based unit wage costs in Q4. Private sector wage costs divided by private sector output at constant prices. Private sector wage costs are AWE (excluding bonuses) multiplied by private sector employment.</a:t>
            </a:r>
          </a:p>
        </p:txBody>
      </p:sp>
      <p:sp>
        <p:nvSpPr>
          <p:cNvPr id="4" name="Slide Number Placeholder 3"/>
          <p:cNvSpPr>
            <a:spLocks noGrp="1"/>
          </p:cNvSpPr>
          <p:nvPr>
            <p:ph type="sldNum" sz="quarter" idx="5"/>
          </p:nvPr>
        </p:nvSpPr>
        <p:spPr/>
        <p:txBody>
          <a:bodyPr/>
          <a:lstStyle/>
          <a:p>
            <a:fld id="{2F5E53B0-EFB7-4B0E-B012-E676534541B5}" type="slidenum">
              <a:rPr lang="en-GB" smtClean="0"/>
              <a:t>9</a:t>
            </a:fld>
            <a:endParaRPr lang="en-GB"/>
          </a:p>
        </p:txBody>
      </p:sp>
    </p:spTree>
    <p:extLst>
      <p:ext uri="{BB962C8B-B14F-4D97-AF65-F5344CB8AC3E}">
        <p14:creationId xmlns:p14="http://schemas.microsoft.com/office/powerpoint/2010/main" val="350780773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3_Dark Blue Cover">
    <p:bg>
      <p:bgPr>
        <a:solidFill>
          <a:srgbClr val="12273F"/>
        </a:solidFill>
        <a:effectLst/>
      </p:bgPr>
    </p:bg>
    <p:spTree>
      <p:nvGrpSpPr>
        <p:cNvPr id="1" name=""/>
        <p:cNvGrpSpPr/>
        <p:nvPr/>
      </p:nvGrpSpPr>
      <p:grpSpPr>
        <a:xfrm>
          <a:off x="0" y="0"/>
          <a:ext cx="0" cy="0"/>
          <a:chOff x="0" y="0"/>
          <a:chExt cx="0" cy="0"/>
        </a:xfrm>
      </p:grpSpPr>
      <p:pic>
        <p:nvPicPr>
          <p:cNvPr id="3" name="Picture 2"/>
          <p:cNvPicPr>
            <a:picLocks/>
          </p:cNvPicPr>
          <p:nvPr userDrawn="1"/>
        </p:nvPicPr>
        <p:blipFill rotWithShape="1">
          <a:blip r:embed="rId2" cstate="print">
            <a:extLst>
              <a:ext uri="{28A0092B-C50C-407E-A947-70E740481C1C}">
                <a14:useLocalDpi xmlns:a14="http://schemas.microsoft.com/office/drawing/2010/main" val="0"/>
              </a:ext>
            </a:extLst>
          </a:blip>
          <a:srcRect l="46657" r="9040"/>
          <a:stretch/>
        </p:blipFill>
        <p:spPr>
          <a:xfrm>
            <a:off x="7623174" y="0"/>
            <a:ext cx="4559808" cy="6861600"/>
          </a:xfrm>
          <a:prstGeom prst="rect">
            <a:avLst/>
          </a:prstGeom>
        </p:spPr>
      </p:pic>
      <p:sp>
        <p:nvSpPr>
          <p:cNvPr id="66" name="Text Placeholder 2"/>
          <p:cNvSpPr>
            <a:spLocks noGrp="1"/>
          </p:cNvSpPr>
          <p:nvPr userDrawn="1">
            <p:ph type="body" sz="quarter" idx="16" hasCustomPrompt="1"/>
          </p:nvPr>
        </p:nvSpPr>
        <p:spPr>
          <a:xfrm>
            <a:off x="457199" y="1752600"/>
            <a:ext cx="7165975" cy="3735387"/>
          </a:xfrm>
          <a:prstGeom prst="rect">
            <a:avLst/>
          </a:prstGeom>
        </p:spPr>
        <p:txBody>
          <a:bodyPr rIns="457200"/>
          <a:lstStyle>
            <a:lvl1pPr marL="0" indent="0">
              <a:spcAft>
                <a:spcPts val="2400"/>
              </a:spcAft>
              <a:buNone/>
              <a:defRPr sz="4000">
                <a:solidFill>
                  <a:srgbClr val="E7E6E6"/>
                </a:solidFill>
                <a:latin typeface="Century Gothic" panose="020B0502020202020204" pitchFamily="34" charset="0"/>
                <a:cs typeface="Arial" panose="020B0604020202020204" pitchFamily="34" charset="0"/>
              </a:defRPr>
            </a:lvl1pPr>
            <a:lvl2pPr marL="0" indent="0">
              <a:buFont typeface="Arial" panose="020B0604020202020204" pitchFamily="34" charset="0"/>
              <a:buNone/>
              <a:defRPr sz="2400">
                <a:solidFill>
                  <a:srgbClr val="E7E6E6"/>
                </a:solidFill>
                <a:latin typeface="Century Gothic" panose="020B0502020202020204" pitchFamily="34" charset="0"/>
                <a:cs typeface="Arial" panose="020B0604020202020204" pitchFamily="34" charset="0"/>
              </a:defRPr>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a:t>
            </a:r>
            <a:br>
              <a:rPr lang="en-GB" dirty="0"/>
            </a:br>
            <a:r>
              <a:rPr lang="en-GB" dirty="0"/>
              <a:t>(Century Gothic 40pt)</a:t>
            </a:r>
          </a:p>
          <a:p>
            <a:pPr lvl="1"/>
            <a:r>
              <a:rPr lang="en-US" dirty="0"/>
              <a:t>Presentation subtitle </a:t>
            </a:r>
            <a:br>
              <a:rPr lang="en-US" dirty="0"/>
            </a:br>
            <a:r>
              <a:rPr lang="en-US" dirty="0"/>
              <a:t>(Century Gothic 24pt)</a:t>
            </a:r>
          </a:p>
          <a:p>
            <a:pPr lvl="1"/>
            <a:endParaRPr lang="en-US" dirty="0"/>
          </a:p>
        </p:txBody>
      </p:sp>
      <p:pic>
        <p:nvPicPr>
          <p:cNvPr id="128" name="Picture 2"/>
          <p:cNvPicPr>
            <a:picLocks noChangeAspect="1" noChangeArrowheads="1"/>
          </p:cNvPicPr>
          <p:nvPr userDrawn="1"/>
        </p:nvPicPr>
        <p:blipFill>
          <a:blip r:embed="rId3" cstate="print">
            <a:extLst>
              <a:ext uri="{28A0092B-C50C-407E-A947-70E740481C1C}">
                <a14:useLocalDpi xmlns:a14="http://schemas.microsoft.com/office/drawing/2010/main" val="0"/>
              </a:ext>
            </a:extLst>
          </a:blip>
          <a:stretch>
            <a:fillRect/>
          </a:stretch>
        </p:blipFill>
        <p:spPr bwMode="auto">
          <a:xfrm>
            <a:off x="328634" y="456300"/>
            <a:ext cx="2894054" cy="572400"/>
          </a:xfrm>
          <a:prstGeom prst="rect">
            <a:avLst/>
          </a:prstGeom>
          <a:noFill/>
          <a:ln w="9525">
            <a:noFill/>
            <a:miter lim="800000"/>
            <a:headEnd/>
            <a:tailEnd/>
          </a:ln>
        </p:spPr>
      </p:pic>
      <p:pic>
        <p:nvPicPr>
          <p:cNvPr id="129" name="Picture 12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098000" y="4762800"/>
            <a:ext cx="1782000" cy="1782000"/>
          </a:xfrm>
          <a:prstGeom prst="rect">
            <a:avLst/>
          </a:prstGeom>
        </p:spPr>
      </p:pic>
    </p:spTree>
    <p:extLst>
      <p:ext uri="{BB962C8B-B14F-4D97-AF65-F5344CB8AC3E}">
        <p14:creationId xmlns:p14="http://schemas.microsoft.com/office/powerpoint/2010/main" val="324733092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468000" y="1752600"/>
            <a:ext cx="11268643"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240711478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Picture and 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Picture Placeholder 12"/>
          <p:cNvSpPr>
            <a:spLocks noGrp="1"/>
          </p:cNvSpPr>
          <p:nvPr>
            <p:ph type="pic" sz="quarter" idx="13"/>
          </p:nvPr>
        </p:nvSpPr>
        <p:spPr>
          <a:xfrm>
            <a:off x="468000" y="1752600"/>
            <a:ext cx="11277600" cy="4629150"/>
          </a:xfrm>
          <a:prstGeom prst="rect">
            <a:avLst/>
          </a:prstGeom>
        </p:spPr>
        <p:txBody>
          <a:bodyPr/>
          <a:lstStyle>
            <a:lvl1pPr>
              <a:defRPr sz="2000"/>
            </a:lvl1pPr>
          </a:lstStyle>
          <a:p>
            <a:r>
              <a:rPr lang="en-US"/>
              <a:t>Click icon to add picture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141550418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08624615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grpSp>
        <p:nvGrpSpPr>
          <p:cNvPr id="13" name="Group 12"/>
          <p:cNvGrpSpPr/>
          <p:nvPr userDrawn="1"/>
        </p:nvGrpSpPr>
        <p:grpSpPr>
          <a:xfrm>
            <a:off x="455296" y="16"/>
            <a:ext cx="11279504" cy="2741596"/>
            <a:chOff x="455296" y="0"/>
            <a:chExt cx="11279504" cy="289560"/>
          </a:xfrm>
        </p:grpSpPr>
        <p:sp>
          <p:nvSpPr>
            <p:cNvPr id="45" name="Rectangle 44"/>
            <p:cNvSpPr/>
            <p:nvPr/>
          </p:nvSpPr>
          <p:spPr>
            <a:xfrm>
              <a:off x="455296" y="0"/>
              <a:ext cx="6508722" cy="2895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6" name="Rectangle 45"/>
            <p:cNvSpPr/>
            <p:nvPr/>
          </p:nvSpPr>
          <p:spPr>
            <a:xfrm>
              <a:off x="6964018" y="0"/>
              <a:ext cx="2855754" cy="289560"/>
            </a:xfrm>
            <a:prstGeom prst="rect">
              <a:avLst/>
            </a:prstGeom>
            <a:solidFill>
              <a:srgbClr val="3CD7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7" name="Rectangle 46"/>
            <p:cNvSpPr/>
            <p:nvPr userDrawn="1"/>
          </p:nvSpPr>
          <p:spPr>
            <a:xfrm>
              <a:off x="9819772" y="0"/>
              <a:ext cx="1915028" cy="289560"/>
            </a:xfrm>
            <a:prstGeom prst="rect">
              <a:avLst/>
            </a:prstGeom>
            <a:solidFill>
              <a:srgbClr val="77E3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2" name="Title 1"/>
          <p:cNvSpPr>
            <a:spLocks noGrp="1"/>
          </p:cNvSpPr>
          <p:nvPr userDrawn="1">
            <p:ph type="title"/>
          </p:nvPr>
        </p:nvSpPr>
        <p:spPr>
          <a:xfrm>
            <a:off x="455296" y="2741612"/>
            <a:ext cx="11279504" cy="1538287"/>
          </a:xfrm>
        </p:spPr>
        <p:txBody>
          <a:bodyPr anchor="b"/>
          <a:lstStyle>
            <a:lvl1pPr>
              <a:defRPr sz="4800" b="0"/>
            </a:lvl1pPr>
          </a:lstStyle>
          <a:p>
            <a:r>
              <a:rPr lang="en-US"/>
              <a:t>Click to edit Master title style</a:t>
            </a:r>
            <a:endParaRPr lang="en-GB" dirty="0"/>
          </a:p>
        </p:txBody>
      </p:sp>
      <p:sp>
        <p:nvSpPr>
          <p:cNvPr id="3" name="Text Placeholder 2"/>
          <p:cNvSpPr>
            <a:spLocks noGrp="1"/>
          </p:cNvSpPr>
          <p:nvPr userDrawn="1">
            <p:ph type="body" idx="1"/>
          </p:nvPr>
        </p:nvSpPr>
        <p:spPr>
          <a:xfrm>
            <a:off x="457200" y="4381500"/>
            <a:ext cx="11277600" cy="1193800"/>
          </a:xfrm>
          <a:prstGeom prst="rect">
            <a:avLst/>
          </a:prstGeom>
        </p:spPr>
        <p:txBody>
          <a:bodyPr lIns="0" tIns="0" rIns="0" bIns="0" anchor="b" anchorCtr="0"/>
          <a:lstStyle>
            <a:lvl1pPr marL="0" indent="0">
              <a:buNone/>
              <a:defRPr sz="2400">
                <a:solidFill>
                  <a:schemeClr val="tx1"/>
                </a:solidFill>
                <a:latin typeface="Century Gothic" panose="020B0502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userDrawn="1">
            <p:ph type="dt" sz="half" idx="10"/>
          </p:nvPr>
        </p:nvSpPr>
        <p:spPr/>
        <p:txBody>
          <a:bodyPr/>
          <a:lstStyle/>
          <a:p>
            <a:endParaRPr lang="en-GB"/>
          </a:p>
        </p:txBody>
      </p:sp>
      <p:sp>
        <p:nvSpPr>
          <p:cNvPr id="5" name="Footer Placeholder 4"/>
          <p:cNvSpPr>
            <a:spLocks noGrp="1"/>
          </p:cNvSpPr>
          <p:nvPr userDrawn="1">
            <p:ph type="ftr" sz="quarter" idx="11"/>
          </p:nvPr>
        </p:nvSpPr>
        <p:spPr/>
        <p:txBody>
          <a:bodyPr/>
          <a:lstStyle/>
          <a:p>
            <a:r>
              <a:rPr lang="en-GB"/>
              <a:t>Insert document classification (edit via 'Header &amp; Footer')</a:t>
            </a:r>
          </a:p>
        </p:txBody>
      </p:sp>
      <p:sp>
        <p:nvSpPr>
          <p:cNvPr id="6" name="Slide Number Placeholder 5"/>
          <p:cNvSpPr>
            <a:spLocks noGrp="1"/>
          </p:cNvSpPr>
          <p:nvPr userDrawn="1">
            <p:ph type="sldNum" sz="quarter" idx="12"/>
          </p:nvPr>
        </p:nvSpPr>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2534719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Closing slide">
    <p:bg>
      <p:bgPr>
        <a:solidFill>
          <a:srgbClr val="12273F"/>
        </a:solid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rotWithShape="1">
          <a:blip r:embed="rId2">
            <a:extLst>
              <a:ext uri="{28A0092B-C50C-407E-A947-70E740481C1C}">
                <a14:useLocalDpi xmlns:a14="http://schemas.microsoft.com/office/drawing/2010/main" val="0"/>
              </a:ext>
            </a:extLst>
          </a:blip>
          <a:srcRect t="6093" b="9264"/>
          <a:stretch/>
        </p:blipFill>
        <p:spPr>
          <a:xfrm>
            <a:off x="0" y="-27214"/>
            <a:ext cx="12192000" cy="6879771"/>
          </a:xfrm>
          <a:prstGeom prst="rect">
            <a:avLst/>
          </a:prstGeom>
        </p:spPr>
      </p:pic>
      <p:pic>
        <p:nvPicPr>
          <p:cNvPr id="4" name="Picture 3"/>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4127500" y="1441671"/>
            <a:ext cx="3942000" cy="3942000"/>
          </a:xfrm>
          <a:prstGeom prst="rect">
            <a:avLst/>
          </a:prstGeom>
        </p:spPr>
      </p:pic>
    </p:spTree>
    <p:extLst>
      <p:ext uri="{BB962C8B-B14F-4D97-AF65-F5344CB8AC3E}">
        <p14:creationId xmlns:p14="http://schemas.microsoft.com/office/powerpoint/2010/main" val="910040579"/>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68000" y="457200"/>
            <a:ext cx="11277600" cy="912814"/>
          </a:xfrm>
          <a:prstGeom prst="rect">
            <a:avLst/>
          </a:prstGeom>
        </p:spPr>
        <p:txBody>
          <a:bodyPr vert="horz" wrap="square" lIns="0" tIns="0" rIns="0" bIns="0"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Click to edit Master title style</a:t>
            </a:r>
            <a:endParaRPr lang="en-GB" dirty="0"/>
          </a:p>
        </p:txBody>
      </p:sp>
      <p:sp>
        <p:nvSpPr>
          <p:cNvPr id="4" name="Date Placeholder 3"/>
          <p:cNvSpPr>
            <a:spLocks noGrp="1"/>
          </p:cNvSpPr>
          <p:nvPr>
            <p:ph type="dt" sz="half" idx="2"/>
          </p:nvPr>
        </p:nvSpPr>
        <p:spPr>
          <a:xfrm>
            <a:off x="457200" y="6383971"/>
            <a:ext cx="2593975" cy="365125"/>
          </a:xfrm>
          <a:prstGeom prst="rect">
            <a:avLst/>
          </a:prstGeom>
        </p:spPr>
        <p:txBody>
          <a:bodyPr vert="horz" lIns="0" tIns="45720" rIns="91440" bIns="45720" rtlCol="0" anchor="ctr"/>
          <a:lstStyle>
            <a:lvl1pPr algn="l">
              <a:defRPr sz="1200">
                <a:solidFill>
                  <a:schemeClr val="tx1">
                    <a:tint val="75000"/>
                  </a:schemeClr>
                </a:solidFill>
                <a:latin typeface="Arial" panose="020B0604020202020204" pitchFamily="34" charset="0"/>
                <a:cs typeface="Arial" panose="020B0604020202020204" pitchFamily="34" charset="0"/>
              </a:defRPr>
            </a:lvl1pPr>
          </a:lstStyle>
          <a:p>
            <a:endParaRPr lang="en-GB" dirty="0"/>
          </a:p>
        </p:txBody>
      </p:sp>
      <p:sp>
        <p:nvSpPr>
          <p:cNvPr id="5" name="Footer Placeholder 4"/>
          <p:cNvSpPr>
            <a:spLocks noGrp="1"/>
          </p:cNvSpPr>
          <p:nvPr>
            <p:ph type="ftr" sz="quarter" idx="3"/>
          </p:nvPr>
        </p:nvSpPr>
        <p:spPr>
          <a:xfrm>
            <a:off x="3051175" y="6383971"/>
            <a:ext cx="6096000" cy="365125"/>
          </a:xfrm>
          <a:prstGeom prst="rect">
            <a:avLst/>
          </a:prstGeom>
        </p:spPr>
        <p:txBody>
          <a:bodyPr vert="horz" lIns="91440" tIns="45720" rIns="91440" bIns="45720" rtlCol="0" anchor="ctr"/>
          <a:lstStyle>
            <a:lvl1pPr algn="ctr">
              <a:defRPr sz="1200">
                <a:solidFill>
                  <a:schemeClr val="tx1">
                    <a:tint val="75000"/>
                  </a:schemeClr>
                </a:solidFill>
                <a:latin typeface="Arial" panose="020B0604020202020204" pitchFamily="34" charset="0"/>
                <a:cs typeface="Arial" panose="020B0604020202020204" pitchFamily="34" charset="0"/>
              </a:defRPr>
            </a:lvl1pPr>
          </a:lstStyle>
          <a:p>
            <a:r>
              <a:rPr lang="en-GB" dirty="0"/>
              <a:t>Insert document classification (edit via 'Header &amp; Footer')</a:t>
            </a:r>
          </a:p>
        </p:txBody>
      </p:sp>
      <p:sp>
        <p:nvSpPr>
          <p:cNvPr id="6" name="Slide Number Placeholder 5"/>
          <p:cNvSpPr>
            <a:spLocks noGrp="1"/>
          </p:cNvSpPr>
          <p:nvPr>
            <p:ph type="sldNum" sz="quarter" idx="4"/>
          </p:nvPr>
        </p:nvSpPr>
        <p:spPr>
          <a:xfrm>
            <a:off x="10668000" y="6383971"/>
            <a:ext cx="1060450" cy="369570"/>
          </a:xfrm>
          <a:prstGeom prst="rect">
            <a:avLst/>
          </a:prstGeom>
        </p:spPr>
        <p:txBody>
          <a:bodyPr vert="horz" lIns="91440" tIns="45720" rIns="0" bIns="45720" rtlCol="0" anchor="ctr"/>
          <a:lstStyle>
            <a:lvl1pPr algn="r">
              <a:defRPr sz="1200">
                <a:solidFill>
                  <a:schemeClr val="tx1">
                    <a:tint val="75000"/>
                  </a:schemeClr>
                </a:solidFill>
                <a:latin typeface="Arial" panose="020B0604020202020204" pitchFamily="34" charset="0"/>
                <a:cs typeface="Arial" panose="020B0604020202020204" pitchFamily="34" charset="0"/>
              </a:defRPr>
            </a:lvl1pPr>
          </a:lstStyle>
          <a:p>
            <a:fld id="{B0B34E4B-25F1-4D72-B319-B9B5A0ABC919}" type="slidenum">
              <a:rPr lang="en-GB" smtClean="0"/>
              <a:pPr/>
              <a:t>‹#›</a:t>
            </a:fld>
            <a:endParaRPr lang="en-GB" dirty="0"/>
          </a:p>
        </p:txBody>
      </p:sp>
      <p:sp>
        <p:nvSpPr>
          <p:cNvPr id="40" name="Rectangle 39"/>
          <p:cNvSpPr/>
          <p:nvPr/>
        </p:nvSpPr>
        <p:spPr>
          <a:xfrm>
            <a:off x="455296" y="0"/>
            <a:ext cx="6508722" cy="2895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1" name="Rectangle 40"/>
          <p:cNvSpPr/>
          <p:nvPr/>
        </p:nvSpPr>
        <p:spPr>
          <a:xfrm>
            <a:off x="6964018" y="0"/>
            <a:ext cx="2858162" cy="2895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2" name="Rectangle 41"/>
          <p:cNvSpPr/>
          <p:nvPr userDrawn="1"/>
        </p:nvSpPr>
        <p:spPr>
          <a:xfrm>
            <a:off x="9822180" y="0"/>
            <a:ext cx="1912620" cy="289560"/>
          </a:xfrm>
          <a:prstGeom prst="rect">
            <a:avLst/>
          </a:prstGeom>
          <a:solidFill>
            <a:srgbClr val="77E3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 Placeholder 2"/>
          <p:cNvSpPr>
            <a:spLocks noGrp="1"/>
          </p:cNvSpPr>
          <p:nvPr>
            <p:ph type="body" idx="1"/>
          </p:nvPr>
        </p:nvSpPr>
        <p:spPr>
          <a:xfrm>
            <a:off x="468000" y="1752599"/>
            <a:ext cx="11277600" cy="4627085"/>
          </a:xfrm>
          <a:prstGeom prst="rect">
            <a:avLst/>
          </a:prstGeom>
        </p:spPr>
        <p:txBody>
          <a:bodyPr vert="horz" lIns="0" tIns="0" rIns="0" bIns="0" rtlCol="0">
            <a:no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448064393"/>
      </p:ext>
    </p:extLst>
  </p:cSld>
  <p:clrMap bg1="lt1" tx1="dk1" bg2="lt2" tx2="dk2" accent1="accent1" accent2="accent2" accent3="accent3" accent4="accent4" accent5="accent5" accent6="accent6" hlink="hlink" folHlink="folHlink"/>
  <p:sldLayoutIdLst>
    <p:sldLayoutId id="2147483742" r:id="rId1"/>
    <p:sldLayoutId id="2147483716" r:id="rId2"/>
    <p:sldLayoutId id="2147483721" r:id="rId3"/>
    <p:sldLayoutId id="2147483747" r:id="rId4"/>
    <p:sldLayoutId id="2147483731" r:id="rId5"/>
    <p:sldLayoutId id="2147483739" r:id="rId6"/>
  </p:sldLayoutIdLst>
  <p:hf sldNum="0" hdr="0" dt="0"/>
  <p:txStyles>
    <p:titleStyle>
      <a:lvl1pPr marL="0" marR="0" indent="0" algn="l" defTabSz="914400" rtl="0" eaLnBrk="1" fontAlgn="auto" latinLnBrk="0" hangingPunct="1">
        <a:lnSpc>
          <a:spcPct val="100000"/>
        </a:lnSpc>
        <a:spcBef>
          <a:spcPts val="0"/>
        </a:spcBef>
        <a:spcAft>
          <a:spcPts val="0"/>
        </a:spcAft>
        <a:buClrTx/>
        <a:buSzTx/>
        <a:buFontTx/>
        <a:buNone/>
        <a:tabLst/>
        <a:defRPr lang="en-GB" sz="2400" b="1" kern="1200" baseline="0" noProof="0" dirty="0">
          <a:solidFill>
            <a:srgbClr val="12273F"/>
          </a:solidFill>
          <a:latin typeface="Arial" panose="020B0604020202020204" pitchFamily="34" charset="0"/>
          <a:ea typeface="+mj-ea"/>
          <a:cs typeface="Arial" panose="020B0604020202020204" pitchFamily="34" charset="0"/>
        </a:defRPr>
      </a:lvl1pPr>
    </p:titleStyle>
    <p:bodyStyle>
      <a:lvl1pPr marL="288000" marR="0" indent="-28800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sz="2400" kern="1200" baseline="0">
          <a:solidFill>
            <a:schemeClr val="tx1"/>
          </a:solidFill>
          <a:latin typeface="Arial" panose="020B0604020202020204" pitchFamily="34" charset="0"/>
          <a:ea typeface="+mn-ea"/>
          <a:cs typeface="Arial" panose="020B0604020202020204" pitchFamily="34" charset="0"/>
        </a:defRPr>
      </a:lvl1pPr>
      <a:lvl2pPr marL="576000" indent="-288000" algn="l" defTabSz="914400" rtl="0" eaLnBrk="1" latinLnBrk="0" hangingPunct="1">
        <a:lnSpc>
          <a:spcPct val="100000"/>
        </a:lnSpc>
        <a:spcBef>
          <a:spcPts val="0"/>
        </a:spcBef>
        <a:spcAft>
          <a:spcPts val="600"/>
        </a:spcAft>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2pPr>
      <a:lvl3pPr marL="864000" indent="-288000" algn="l" defTabSz="914400" rtl="0" eaLnBrk="1" latinLnBrk="0" hangingPunct="1">
        <a:lnSpc>
          <a:spcPct val="100000"/>
        </a:lnSpc>
        <a:spcBef>
          <a:spcPts val="0"/>
        </a:spcBef>
        <a:spcAft>
          <a:spcPts val="600"/>
        </a:spcAft>
        <a:buFont typeface="Arial" panose="020B0604020202020204" pitchFamily="34" charset="0"/>
        <a:buChar char="•"/>
        <a:defRPr sz="1600" b="0" kern="1200">
          <a:solidFill>
            <a:schemeClr val="tx1"/>
          </a:solidFill>
          <a:latin typeface="Arial" panose="020B0604020202020204" pitchFamily="34" charset="0"/>
          <a:ea typeface="+mn-ea"/>
          <a:cs typeface="Arial" panose="020B0604020202020204" pitchFamily="34" charset="0"/>
        </a:defRPr>
      </a:lvl3pPr>
      <a:lvl4pPr marL="0" indent="0" algn="l" defTabSz="914400" rtl="0" eaLnBrk="1" latinLnBrk="0" hangingPunct="1">
        <a:lnSpc>
          <a:spcPct val="100000"/>
        </a:lnSpc>
        <a:spcBef>
          <a:spcPts val="0"/>
        </a:spcBef>
        <a:spcAft>
          <a:spcPts val="600"/>
        </a:spcAft>
        <a:buFontTx/>
        <a:buNone/>
        <a:defRPr sz="2400" kern="1200">
          <a:solidFill>
            <a:schemeClr val="tx1"/>
          </a:solidFill>
          <a:latin typeface="Arial" panose="020B0604020202020204" pitchFamily="34" charset="0"/>
          <a:ea typeface="+mn-ea"/>
          <a:cs typeface="Arial" panose="020B0604020202020204" pitchFamily="34" charset="0"/>
        </a:defRPr>
      </a:lvl4pPr>
      <a:lvl5pPr marL="0" indent="0" algn="l" defTabSz="914400" rtl="0" eaLnBrk="1" latinLnBrk="0" hangingPunct="1">
        <a:lnSpc>
          <a:spcPct val="100000"/>
        </a:lnSpc>
        <a:spcBef>
          <a:spcPts val="0"/>
        </a:spcBef>
        <a:spcAft>
          <a:spcPts val="600"/>
        </a:spcAft>
        <a:buFont typeface="Arial" panose="020B0604020202020204" pitchFamily="34" charset="0"/>
        <a:buNone/>
        <a:defRPr sz="2000" kern="1200">
          <a:solidFill>
            <a:schemeClr val="tx1"/>
          </a:solidFill>
          <a:latin typeface="Arial" panose="020B0604020202020204" pitchFamily="34" charset="0"/>
          <a:ea typeface="+mn-ea"/>
          <a:cs typeface="Arial" panose="020B0604020202020204" pitchFamily="34" charset="0"/>
        </a:defRPr>
      </a:lvl5pPr>
      <a:lvl6pPr marL="0" indent="0" algn="l" defTabSz="914400" rtl="0" eaLnBrk="1" latinLnBrk="0" hangingPunct="1">
        <a:lnSpc>
          <a:spcPct val="100000"/>
        </a:lnSpc>
        <a:spcBef>
          <a:spcPts val="0"/>
        </a:spcBef>
        <a:spcAft>
          <a:spcPts val="600"/>
        </a:spcAft>
        <a:buFont typeface="Arial" panose="020B0604020202020204" pitchFamily="34" charset="0"/>
        <a:buNone/>
        <a:defRPr sz="1600" b="0" kern="1200">
          <a:solidFill>
            <a:schemeClr val="tx1"/>
          </a:solidFill>
          <a:latin typeface="Arial" panose="020B0604020202020204" pitchFamily="34" charset="0"/>
          <a:ea typeface="+mn-ea"/>
          <a:cs typeface="Arial" panose="020B0604020202020204" pitchFamily="34" charset="0"/>
        </a:defRPr>
      </a:lvl6pPr>
      <a:lvl7pPr marL="0" indent="0" algn="l" defTabSz="914400" rtl="0" eaLnBrk="1" latinLnBrk="0" hangingPunct="1">
        <a:lnSpc>
          <a:spcPct val="100000"/>
        </a:lnSpc>
        <a:spcBef>
          <a:spcPts val="0"/>
        </a:spcBef>
        <a:spcAft>
          <a:spcPts val="600"/>
        </a:spcAft>
        <a:buFont typeface="Arial" panose="020B0604020202020204" pitchFamily="34" charset="0"/>
        <a:buNone/>
        <a:defRPr sz="2800" kern="1200">
          <a:solidFill>
            <a:schemeClr val="accent2"/>
          </a:solidFill>
          <a:latin typeface="Arial" panose="020B0604020202020204" pitchFamily="34" charset="0"/>
          <a:ea typeface="+mn-ea"/>
          <a:cs typeface="Arial" panose="020B0604020202020204" pitchFamily="34" charset="0"/>
        </a:defRPr>
      </a:lvl7pPr>
      <a:lvl8pPr marL="0" indent="0" algn="ctr" defTabSz="914400" rtl="0" eaLnBrk="1" latinLnBrk="0" hangingPunct="1">
        <a:lnSpc>
          <a:spcPct val="100000"/>
        </a:lnSpc>
        <a:spcBef>
          <a:spcPts val="0"/>
        </a:spcBef>
        <a:spcAft>
          <a:spcPts val="600"/>
        </a:spcAft>
        <a:buFont typeface="Arial" panose="020B0604020202020204" pitchFamily="34" charset="0"/>
        <a:buNone/>
        <a:defRPr sz="20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594">
          <p15:clr>
            <a:srgbClr val="F26B43"/>
          </p15:clr>
        </p15:guide>
        <p15:guide id="2" pos="3840">
          <p15:clr>
            <a:srgbClr val="F26B43"/>
          </p15:clr>
        </p15:guide>
        <p15:guide id="3" orient="horz" pos="863">
          <p15:clr>
            <a:srgbClr val="F26B43"/>
          </p15:clr>
        </p15:guide>
        <p15:guide id="4" orient="horz" pos="1727">
          <p15:clr>
            <a:srgbClr val="F26B43"/>
          </p15:clr>
        </p15:guide>
        <p15:guide id="5" orient="horz" pos="3456">
          <p15:clr>
            <a:srgbClr val="F26B43"/>
          </p15:clr>
        </p15:guide>
        <p15:guide id="6" pos="4802">
          <p15:clr>
            <a:srgbClr val="F26B43"/>
          </p15:clr>
        </p15:guide>
        <p15:guide id="7" pos="5762">
          <p15:clr>
            <a:srgbClr val="F26B43"/>
          </p15:clr>
        </p15:guide>
        <p15:guide id="8" pos="6720">
          <p15:clr>
            <a:srgbClr val="F26B43"/>
          </p15:clr>
        </p15:guide>
        <p15:guide id="9" pos="7392">
          <p15:clr>
            <a:srgbClr val="F26B43"/>
          </p15:clr>
        </p15:guide>
        <p15:guide id="10" orient="horz" pos="288">
          <p15:clr>
            <a:srgbClr val="F26B43"/>
          </p15:clr>
        </p15:guide>
        <p15:guide id="11" orient="horz" pos="4020">
          <p15:clr>
            <a:srgbClr val="F26B43"/>
          </p15:clr>
        </p15:guide>
        <p15:guide id="12" pos="2880">
          <p15:clr>
            <a:srgbClr val="F26B43"/>
          </p15:clr>
        </p15:guide>
        <p15:guide id="13" pos="1922">
          <p15:clr>
            <a:srgbClr val="F26B43"/>
          </p15:clr>
        </p15:guide>
        <p15:guide id="14" pos="960">
          <p15:clr>
            <a:srgbClr val="F26B43"/>
          </p15:clr>
        </p15:guide>
        <p15:guide id="15" pos="288">
          <p15:clr>
            <a:srgbClr val="F26B43"/>
          </p15:clr>
        </p15:guide>
        <p15:guide id="16" pos="6560">
          <p15:clr>
            <a:srgbClr val="F26B43"/>
          </p15:clr>
        </p15:guide>
        <p15:guide id="18" orient="horz" pos="1104">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1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6"/>
          </p:nvPr>
        </p:nvSpPr>
        <p:spPr/>
        <p:txBody>
          <a:bodyPr/>
          <a:lstStyle/>
          <a:p>
            <a:r>
              <a:rPr lang="en-GB" dirty="0"/>
              <a:t>Monetary Policy Report</a:t>
            </a:r>
            <a:br>
              <a:rPr lang="en-GB" dirty="0"/>
            </a:br>
            <a:r>
              <a:rPr lang="en-GB" dirty="0"/>
              <a:t>February 2025</a:t>
            </a:r>
          </a:p>
          <a:p>
            <a:r>
              <a:rPr lang="en-GB" dirty="0"/>
              <a:t>The economic outlook</a:t>
            </a:r>
          </a:p>
        </p:txBody>
      </p:sp>
    </p:spTree>
    <p:extLst>
      <p:ext uri="{BB962C8B-B14F-4D97-AF65-F5344CB8AC3E}">
        <p14:creationId xmlns:p14="http://schemas.microsoft.com/office/powerpoint/2010/main" val="332688672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E266B098-C3D6-72F2-44AA-C3274730EE0D}"/>
              </a:ext>
            </a:extLst>
          </p:cNvPr>
          <p:cNvSpPr>
            <a:spLocks noGrp="1"/>
          </p:cNvSpPr>
          <p:nvPr>
            <p:ph type="title"/>
          </p:nvPr>
        </p:nvSpPr>
        <p:spPr/>
        <p:txBody>
          <a:bodyPr/>
          <a:lstStyle/>
          <a:p>
            <a:r>
              <a:rPr lang="en-GB" dirty="0"/>
              <a:t>Table 1.A: Forecast summary</a:t>
            </a:r>
            <a:r>
              <a:rPr lang="en-GB" baseline="30000" dirty="0"/>
              <a:t>(a)(b)</a:t>
            </a:r>
          </a:p>
        </p:txBody>
      </p:sp>
      <p:pic>
        <p:nvPicPr>
          <p:cNvPr id="3" name="Picture 2">
            <a:extLst>
              <a:ext uri="{FF2B5EF4-FFF2-40B4-BE49-F238E27FC236}">
                <a16:creationId xmlns:a16="http://schemas.microsoft.com/office/drawing/2014/main" id="{1BB7329C-7428-3394-E2CE-FC3DF37C052A}"/>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8001" y="1661771"/>
            <a:ext cx="11255998" cy="3534458"/>
          </a:xfrm>
          <a:prstGeom prst="rect">
            <a:avLst/>
          </a:prstGeom>
        </p:spPr>
      </p:pic>
    </p:spTree>
    <p:extLst>
      <p:ext uri="{BB962C8B-B14F-4D97-AF65-F5344CB8AC3E}">
        <p14:creationId xmlns:p14="http://schemas.microsoft.com/office/powerpoint/2010/main" val="81421409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E266B098-C3D6-72F2-44AA-C3274730EE0D}"/>
              </a:ext>
            </a:extLst>
          </p:cNvPr>
          <p:cNvSpPr>
            <a:spLocks noGrp="1"/>
          </p:cNvSpPr>
          <p:nvPr>
            <p:ph type="title"/>
          </p:nvPr>
        </p:nvSpPr>
        <p:spPr/>
        <p:txBody>
          <a:bodyPr/>
          <a:lstStyle/>
          <a:p>
            <a:r>
              <a:rPr lang="en-GB" dirty="0"/>
              <a:t>Chart 1.1: CPI inflation and CPI inflation excluding energy</a:t>
            </a:r>
            <a:r>
              <a:rPr lang="en-GB" baseline="30000" dirty="0"/>
              <a:t>(a)</a:t>
            </a:r>
          </a:p>
        </p:txBody>
      </p:sp>
      <p:pic>
        <p:nvPicPr>
          <p:cNvPr id="5" name="Picture 4" descr="C P I inflation excluding energy is expected to decline relatively smoothly in the next few years, while headline C P I inflation rises in 2025 before falling back thereafter.">
            <a:extLst>
              <a:ext uri="{FF2B5EF4-FFF2-40B4-BE49-F238E27FC236}">
                <a16:creationId xmlns:a16="http://schemas.microsoft.com/office/drawing/2014/main" id="{9CC0B696-B4EC-0B30-0735-61A6D6DA421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255766" y="1631619"/>
            <a:ext cx="9680468" cy="4349505"/>
          </a:xfrm>
          <a:prstGeom prst="rect">
            <a:avLst/>
          </a:prstGeom>
        </p:spPr>
      </p:pic>
    </p:spTree>
    <p:extLst>
      <p:ext uri="{BB962C8B-B14F-4D97-AF65-F5344CB8AC3E}">
        <p14:creationId xmlns:p14="http://schemas.microsoft.com/office/powerpoint/2010/main" val="270808564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E266B098-C3D6-72F2-44AA-C3274730EE0D}"/>
              </a:ext>
            </a:extLst>
          </p:cNvPr>
          <p:cNvSpPr>
            <a:spLocks noGrp="1"/>
          </p:cNvSpPr>
          <p:nvPr>
            <p:ph type="title"/>
          </p:nvPr>
        </p:nvSpPr>
        <p:spPr/>
        <p:txBody>
          <a:bodyPr/>
          <a:lstStyle/>
          <a:p>
            <a:r>
              <a:rPr lang="en-GB" dirty="0"/>
              <a:t>Table 1.B: Conditioning assumptions</a:t>
            </a:r>
            <a:r>
              <a:rPr lang="en-GB" baseline="30000" dirty="0"/>
              <a:t>(a)(b)</a:t>
            </a:r>
          </a:p>
        </p:txBody>
      </p:sp>
      <p:pic>
        <p:nvPicPr>
          <p:cNvPr id="3" name="Picture 2">
            <a:extLst>
              <a:ext uri="{FF2B5EF4-FFF2-40B4-BE49-F238E27FC236}">
                <a16:creationId xmlns:a16="http://schemas.microsoft.com/office/drawing/2014/main" id="{D74E3044-3F5A-8307-1EFE-9382EF51DDFC}"/>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8001" y="1467448"/>
            <a:ext cx="11255998" cy="3923104"/>
          </a:xfrm>
          <a:prstGeom prst="rect">
            <a:avLst/>
          </a:prstGeom>
        </p:spPr>
      </p:pic>
    </p:spTree>
    <p:extLst>
      <p:ext uri="{BB962C8B-B14F-4D97-AF65-F5344CB8AC3E}">
        <p14:creationId xmlns:p14="http://schemas.microsoft.com/office/powerpoint/2010/main" val="312786029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E266B098-C3D6-72F2-44AA-C3274730EE0D}"/>
              </a:ext>
            </a:extLst>
          </p:cNvPr>
          <p:cNvSpPr>
            <a:spLocks noGrp="1"/>
          </p:cNvSpPr>
          <p:nvPr>
            <p:ph type="title"/>
          </p:nvPr>
        </p:nvSpPr>
        <p:spPr/>
        <p:txBody>
          <a:bodyPr/>
          <a:lstStyle/>
          <a:p>
            <a:r>
              <a:rPr lang="en-GB" dirty="0"/>
              <a:t>Chart 1.2: GDP growth projection based on market interest rate expectations, other policy measures as announced</a:t>
            </a:r>
            <a:endParaRPr lang="en-GB" baseline="30000" dirty="0"/>
          </a:p>
        </p:txBody>
      </p:sp>
      <p:pic>
        <p:nvPicPr>
          <p:cNvPr id="5" name="Picture 4" descr="Shaded fan chart for the four-quarter G D P growth projection (wide bands). There is uncertainty around the O N S data, because they may be revised over time. The distribution widens over the forecast period to reflect uncertainty around the outlook for G D P growth.">
            <a:extLst>
              <a:ext uri="{FF2B5EF4-FFF2-40B4-BE49-F238E27FC236}">
                <a16:creationId xmlns:a16="http://schemas.microsoft.com/office/drawing/2014/main" id="{5A429BB2-D36B-960D-62A8-27A03E8DD68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255766" y="1753249"/>
            <a:ext cx="9680468" cy="4483617"/>
          </a:xfrm>
          <a:prstGeom prst="rect">
            <a:avLst/>
          </a:prstGeom>
        </p:spPr>
      </p:pic>
    </p:spTree>
    <p:extLst>
      <p:ext uri="{BB962C8B-B14F-4D97-AF65-F5344CB8AC3E}">
        <p14:creationId xmlns:p14="http://schemas.microsoft.com/office/powerpoint/2010/main" val="18336004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E266B098-C3D6-72F2-44AA-C3274730EE0D}"/>
              </a:ext>
            </a:extLst>
          </p:cNvPr>
          <p:cNvSpPr>
            <a:spLocks noGrp="1"/>
          </p:cNvSpPr>
          <p:nvPr>
            <p:ph type="title"/>
          </p:nvPr>
        </p:nvSpPr>
        <p:spPr/>
        <p:txBody>
          <a:bodyPr/>
          <a:lstStyle/>
          <a:p>
            <a:r>
              <a:rPr lang="en-GB" dirty="0"/>
              <a:t>Chart 1.3: Unemployment rate projection based on market interest rate expectations, other policy measures as announced</a:t>
            </a:r>
            <a:endParaRPr lang="en-GB" baseline="30000" dirty="0"/>
          </a:p>
        </p:txBody>
      </p:sp>
      <p:pic>
        <p:nvPicPr>
          <p:cNvPr id="5" name="Picture 4" descr="Shaded fan chart for the unemployment rate projection. The distribution widens over the forecast period to reflect uncertainty around the outlook.">
            <a:extLst>
              <a:ext uri="{FF2B5EF4-FFF2-40B4-BE49-F238E27FC236}">
                <a16:creationId xmlns:a16="http://schemas.microsoft.com/office/drawing/2014/main" id="{DD89D013-5FA7-42D3-D4D0-F784B9923F4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255766" y="1919366"/>
            <a:ext cx="9680468" cy="4151384"/>
          </a:xfrm>
          <a:prstGeom prst="rect">
            <a:avLst/>
          </a:prstGeom>
        </p:spPr>
      </p:pic>
    </p:spTree>
    <p:extLst>
      <p:ext uri="{BB962C8B-B14F-4D97-AF65-F5344CB8AC3E}">
        <p14:creationId xmlns:p14="http://schemas.microsoft.com/office/powerpoint/2010/main" val="315921199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E266B098-C3D6-72F2-44AA-C3274730EE0D}"/>
              </a:ext>
            </a:extLst>
          </p:cNvPr>
          <p:cNvSpPr>
            <a:spLocks noGrp="1"/>
          </p:cNvSpPr>
          <p:nvPr>
            <p:ph type="title"/>
          </p:nvPr>
        </p:nvSpPr>
        <p:spPr/>
        <p:txBody>
          <a:bodyPr/>
          <a:lstStyle/>
          <a:p>
            <a:r>
              <a:rPr lang="en-GB" dirty="0"/>
              <a:t>Chart 1.4: CPI inflation projection based on market interest rate expectations, other policy measures as announced</a:t>
            </a:r>
            <a:endParaRPr lang="en-GB" baseline="30000" dirty="0"/>
          </a:p>
        </p:txBody>
      </p:sp>
      <p:pic>
        <p:nvPicPr>
          <p:cNvPr id="5" name="Picture 4" descr="Shaded fan chart for the C P I inflation projection (wide bands). The distribution widens over the forecast period to reflect uncertainty around the outlook for the modal inflation projection.">
            <a:extLst>
              <a:ext uri="{FF2B5EF4-FFF2-40B4-BE49-F238E27FC236}">
                <a16:creationId xmlns:a16="http://schemas.microsoft.com/office/drawing/2014/main" id="{B595C3F6-5B45-E5E9-063F-9EEDA5D1112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255766" y="1965593"/>
            <a:ext cx="9680468" cy="3855728"/>
          </a:xfrm>
          <a:prstGeom prst="rect">
            <a:avLst/>
          </a:prstGeom>
        </p:spPr>
      </p:pic>
    </p:spTree>
    <p:extLst>
      <p:ext uri="{BB962C8B-B14F-4D97-AF65-F5344CB8AC3E}">
        <p14:creationId xmlns:p14="http://schemas.microsoft.com/office/powerpoint/2010/main" val="65239166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E266B098-C3D6-72F2-44AA-C3274730EE0D}"/>
              </a:ext>
            </a:extLst>
          </p:cNvPr>
          <p:cNvSpPr>
            <a:spLocks noGrp="1"/>
          </p:cNvSpPr>
          <p:nvPr>
            <p:ph type="title"/>
          </p:nvPr>
        </p:nvSpPr>
        <p:spPr/>
        <p:txBody>
          <a:bodyPr/>
          <a:lstStyle/>
          <a:p>
            <a:r>
              <a:rPr lang="en-GB" dirty="0"/>
              <a:t>Table 1.C: The quarterly projection for CPI inflation based on market rate expectations</a:t>
            </a:r>
            <a:r>
              <a:rPr lang="en-GB" baseline="30000" dirty="0"/>
              <a:t>(a)</a:t>
            </a:r>
          </a:p>
        </p:txBody>
      </p:sp>
      <p:pic>
        <p:nvPicPr>
          <p:cNvPr id="3" name="Picture 2">
            <a:extLst>
              <a:ext uri="{FF2B5EF4-FFF2-40B4-BE49-F238E27FC236}">
                <a16:creationId xmlns:a16="http://schemas.microsoft.com/office/drawing/2014/main" id="{B55FD5A7-913D-BFBD-468B-4B3504ED4330}"/>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8000" y="1812602"/>
            <a:ext cx="11256000" cy="3232796"/>
          </a:xfrm>
          <a:prstGeom prst="rect">
            <a:avLst/>
          </a:prstGeom>
        </p:spPr>
      </p:pic>
    </p:spTree>
    <p:extLst>
      <p:ext uri="{BB962C8B-B14F-4D97-AF65-F5344CB8AC3E}">
        <p14:creationId xmlns:p14="http://schemas.microsoft.com/office/powerpoint/2010/main" val="397113951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E266B098-C3D6-72F2-44AA-C3274730EE0D}"/>
              </a:ext>
            </a:extLst>
          </p:cNvPr>
          <p:cNvSpPr>
            <a:spLocks noGrp="1"/>
          </p:cNvSpPr>
          <p:nvPr>
            <p:ph type="title"/>
          </p:nvPr>
        </p:nvSpPr>
        <p:spPr>
          <a:xfrm>
            <a:off x="467999" y="457200"/>
            <a:ext cx="11435825" cy="912814"/>
          </a:xfrm>
        </p:spPr>
        <p:txBody>
          <a:bodyPr/>
          <a:lstStyle/>
          <a:p>
            <a:r>
              <a:rPr lang="en-GB" dirty="0"/>
              <a:t>Table 1.D: Indicative projections consistent with the MPC's forecast</a:t>
            </a:r>
            <a:r>
              <a:rPr lang="en-GB" baseline="30000" dirty="0"/>
              <a:t>(a)(b)</a:t>
            </a:r>
          </a:p>
        </p:txBody>
      </p:sp>
      <p:grpSp>
        <p:nvGrpSpPr>
          <p:cNvPr id="15" name="Group 14">
            <a:extLst>
              <a:ext uri="{FF2B5EF4-FFF2-40B4-BE49-F238E27FC236}">
                <a16:creationId xmlns:a16="http://schemas.microsoft.com/office/drawing/2014/main" id="{43AD55C6-65C1-2F02-8A71-4380A9069403}"/>
              </a:ext>
              <a:ext uri="{C183D7F6-B498-43B3-948B-1728B52AA6E4}">
                <adec:decorative xmlns:adec="http://schemas.microsoft.com/office/drawing/2017/decorative" val="1"/>
              </a:ext>
            </a:extLst>
          </p:cNvPr>
          <p:cNvGrpSpPr/>
          <p:nvPr/>
        </p:nvGrpSpPr>
        <p:grpSpPr>
          <a:xfrm>
            <a:off x="468000" y="1370014"/>
            <a:ext cx="5270040" cy="5142973"/>
            <a:chOff x="3028684" y="2015368"/>
            <a:chExt cx="6165852" cy="5880978"/>
          </a:xfrm>
        </p:grpSpPr>
        <p:pic>
          <p:nvPicPr>
            <p:cNvPr id="3" name="Picture 2">
              <a:extLst>
                <a:ext uri="{FF2B5EF4-FFF2-40B4-BE49-F238E27FC236}">
                  <a16:creationId xmlns:a16="http://schemas.microsoft.com/office/drawing/2014/main" id="{83A3345E-6EBE-E00E-7CF7-C24C4697C876}"/>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031336" y="2015368"/>
              <a:ext cx="6163200" cy="2840431"/>
            </a:xfrm>
            <a:prstGeom prst="rect">
              <a:avLst/>
            </a:prstGeom>
          </p:spPr>
        </p:pic>
        <p:grpSp>
          <p:nvGrpSpPr>
            <p:cNvPr id="14" name="Group 13">
              <a:extLst>
                <a:ext uri="{FF2B5EF4-FFF2-40B4-BE49-F238E27FC236}">
                  <a16:creationId xmlns:a16="http://schemas.microsoft.com/office/drawing/2014/main" id="{35214E92-AD96-9DDE-E774-E81AD8804AFC}"/>
                </a:ext>
              </a:extLst>
            </p:cNvPr>
            <p:cNvGrpSpPr/>
            <p:nvPr/>
          </p:nvGrpSpPr>
          <p:grpSpPr>
            <a:xfrm>
              <a:off x="3028684" y="4842632"/>
              <a:ext cx="6164479" cy="3053714"/>
              <a:chOff x="3165348" y="2178703"/>
              <a:chExt cx="6164479" cy="3053714"/>
            </a:xfrm>
          </p:grpSpPr>
          <p:pic>
            <p:nvPicPr>
              <p:cNvPr id="6" name="Picture 5">
                <a:extLst>
                  <a:ext uri="{FF2B5EF4-FFF2-40B4-BE49-F238E27FC236}">
                    <a16:creationId xmlns:a16="http://schemas.microsoft.com/office/drawing/2014/main" id="{844B2DF4-EF8E-96D6-763C-972AE1CEDB31}"/>
                  </a:ext>
                  <a:ext uri="{C183D7F6-B498-43B3-948B-1728B52AA6E4}">
                    <adec:decorative xmlns:adec="http://schemas.microsoft.com/office/drawing/2017/decorative" val="1"/>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165348" y="2178703"/>
                <a:ext cx="6161304" cy="2800593"/>
              </a:xfrm>
              <a:prstGeom prst="rect">
                <a:avLst/>
              </a:prstGeom>
            </p:spPr>
          </p:pic>
          <p:pic>
            <p:nvPicPr>
              <p:cNvPr id="8" name="Picture 7">
                <a:extLst>
                  <a:ext uri="{FF2B5EF4-FFF2-40B4-BE49-F238E27FC236}">
                    <a16:creationId xmlns:a16="http://schemas.microsoft.com/office/drawing/2014/main" id="{36C592A8-8BC5-33AB-CCB0-E97DE1FB7DB8}"/>
                  </a:ext>
                  <a:ext uri="{C183D7F6-B498-43B3-948B-1728B52AA6E4}">
                    <adec:decorative xmlns:adec="http://schemas.microsoft.com/office/drawing/2017/decorative" val="1"/>
                  </a:ext>
                </a:extLst>
              </p:cNvPr>
              <p:cNvPicPr>
                <a:picLocks noChangeAspect="1"/>
              </p:cNvPicPr>
              <p:nvPr/>
            </p:nvPicPr>
            <p:blipFill>
              <a:blip r:embed="rId5" cstate="print">
                <a:extLst>
                  <a:ext uri="{28A0092B-C50C-407E-A947-70E740481C1C}">
                    <a14:useLocalDpi xmlns:a14="http://schemas.microsoft.com/office/drawing/2010/main" val="0"/>
                  </a:ext>
                </a:extLst>
              </a:blip>
              <a:srcRect b="89834"/>
              <a:stretch/>
            </p:blipFill>
            <p:spPr>
              <a:xfrm>
                <a:off x="3168523" y="4938021"/>
                <a:ext cx="6161304" cy="294396"/>
              </a:xfrm>
              <a:prstGeom prst="rect">
                <a:avLst/>
              </a:prstGeom>
            </p:spPr>
          </p:pic>
        </p:grpSp>
      </p:grpSp>
      <p:grpSp>
        <p:nvGrpSpPr>
          <p:cNvPr id="20" name="Group 19">
            <a:extLst>
              <a:ext uri="{FF2B5EF4-FFF2-40B4-BE49-F238E27FC236}">
                <a16:creationId xmlns:a16="http://schemas.microsoft.com/office/drawing/2014/main" id="{93799AA3-2C87-D28F-868A-9A08F7EFB0A6}"/>
              </a:ext>
              <a:ext uri="{C183D7F6-B498-43B3-948B-1728B52AA6E4}">
                <adec:decorative xmlns:adec="http://schemas.microsoft.com/office/drawing/2017/decorative" val="1"/>
              </a:ext>
            </a:extLst>
          </p:cNvPr>
          <p:cNvGrpSpPr/>
          <p:nvPr/>
        </p:nvGrpSpPr>
        <p:grpSpPr>
          <a:xfrm>
            <a:off x="6453953" y="1370015"/>
            <a:ext cx="5267780" cy="3788248"/>
            <a:chOff x="3315348" y="2564247"/>
            <a:chExt cx="6163208" cy="4331853"/>
          </a:xfrm>
        </p:grpSpPr>
        <p:pic>
          <p:nvPicPr>
            <p:cNvPr id="21" name="Picture 20">
              <a:extLst>
                <a:ext uri="{FF2B5EF4-FFF2-40B4-BE49-F238E27FC236}">
                  <a16:creationId xmlns:a16="http://schemas.microsoft.com/office/drawing/2014/main" id="{9E08955B-015E-0CD3-C51D-18B0EE36A4F5}"/>
                </a:ext>
                <a:ext uri="{C183D7F6-B498-43B3-948B-1728B52AA6E4}">
                  <adec:decorative xmlns:adec="http://schemas.microsoft.com/office/drawing/2017/decorative" val="1"/>
                </a:ext>
              </a:extLst>
            </p:cNvPr>
            <p:cNvPicPr>
              <a:picLocks noChangeAspect="1"/>
            </p:cNvPicPr>
            <p:nvPr/>
          </p:nvPicPr>
          <p:blipFill>
            <a:blip r:embed="rId5" cstate="print">
              <a:extLst>
                <a:ext uri="{28A0092B-C50C-407E-A947-70E740481C1C}">
                  <a14:useLocalDpi xmlns:a14="http://schemas.microsoft.com/office/drawing/2010/main" val="0"/>
                </a:ext>
              </a:extLst>
            </a:blip>
            <a:srcRect t="9778"/>
            <a:stretch/>
          </p:blipFill>
          <p:spPr>
            <a:xfrm>
              <a:off x="3315348" y="2564247"/>
              <a:ext cx="6161304" cy="2612678"/>
            </a:xfrm>
            <a:prstGeom prst="rect">
              <a:avLst/>
            </a:prstGeom>
          </p:spPr>
        </p:pic>
        <p:grpSp>
          <p:nvGrpSpPr>
            <p:cNvPr id="22" name="Group 21">
              <a:extLst>
                <a:ext uri="{FF2B5EF4-FFF2-40B4-BE49-F238E27FC236}">
                  <a16:creationId xmlns:a16="http://schemas.microsoft.com/office/drawing/2014/main" id="{E8E021B0-3726-4C92-13B1-4C2AB9590F6F}"/>
                </a:ext>
              </a:extLst>
            </p:cNvPr>
            <p:cNvGrpSpPr/>
            <p:nvPr/>
          </p:nvGrpSpPr>
          <p:grpSpPr>
            <a:xfrm>
              <a:off x="3324873" y="5138824"/>
              <a:ext cx="6153683" cy="1757276"/>
              <a:chOff x="3315348" y="5138824"/>
              <a:chExt cx="6153683" cy="1757276"/>
            </a:xfrm>
          </p:grpSpPr>
          <p:pic>
            <p:nvPicPr>
              <p:cNvPr id="23" name="Picture 22">
                <a:extLst>
                  <a:ext uri="{FF2B5EF4-FFF2-40B4-BE49-F238E27FC236}">
                    <a16:creationId xmlns:a16="http://schemas.microsoft.com/office/drawing/2014/main" id="{E96F0017-0A08-3CC9-13CB-59DC05E91A53}"/>
                  </a:ext>
                  <a:ext uri="{C183D7F6-B498-43B3-948B-1728B52AA6E4}">
                    <adec:decorative xmlns:adec="http://schemas.microsoft.com/office/drawing/2017/decorative" val="1"/>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315348" y="5143348"/>
                <a:ext cx="6153683" cy="1752752"/>
              </a:xfrm>
              <a:prstGeom prst="rect">
                <a:avLst/>
              </a:prstGeom>
            </p:spPr>
          </p:pic>
          <p:pic>
            <p:nvPicPr>
              <p:cNvPr id="24" name="Picture 23">
                <a:extLst>
                  <a:ext uri="{FF2B5EF4-FFF2-40B4-BE49-F238E27FC236}">
                    <a16:creationId xmlns:a16="http://schemas.microsoft.com/office/drawing/2014/main" id="{B87AFB90-E3F9-64A5-1EA6-9F985237908B}"/>
                  </a:ext>
                  <a:ext uri="{C183D7F6-B498-43B3-948B-1728B52AA6E4}">
                    <adec:decorative xmlns:adec="http://schemas.microsoft.com/office/drawing/2017/decorative" val="1"/>
                  </a:ext>
                </a:extLst>
              </p:cNvPr>
              <p:cNvPicPr>
                <a:picLocks noChangeAspect="1"/>
              </p:cNvPicPr>
              <p:nvPr/>
            </p:nvPicPr>
            <p:blipFill>
              <a:blip r:embed="rId6" cstate="print">
                <a:extLst>
                  <a:ext uri="{28A0092B-C50C-407E-A947-70E740481C1C}">
                    <a14:useLocalDpi xmlns:a14="http://schemas.microsoft.com/office/drawing/2010/main" val="0"/>
                  </a:ext>
                </a:extLst>
              </a:blip>
              <a:srcRect t="33062" b="62590"/>
              <a:stretch/>
            </p:blipFill>
            <p:spPr>
              <a:xfrm>
                <a:off x="3315348" y="5138824"/>
                <a:ext cx="6153683" cy="76201"/>
              </a:xfrm>
              <a:prstGeom prst="rect">
                <a:avLst/>
              </a:prstGeom>
            </p:spPr>
          </p:pic>
        </p:grpSp>
      </p:grpSp>
    </p:spTree>
    <p:extLst>
      <p:ext uri="{BB962C8B-B14F-4D97-AF65-F5344CB8AC3E}">
        <p14:creationId xmlns:p14="http://schemas.microsoft.com/office/powerpoint/2010/main" val="717265254"/>
      </p:ext>
    </p:extLst>
  </p:cSld>
  <p:clrMapOvr>
    <a:masterClrMapping/>
  </p:clrMapOvr>
</p:sld>
</file>

<file path=ppt/theme/theme1.xml><?xml version="1.0" encoding="utf-8"?>
<a:theme xmlns:a="http://schemas.openxmlformats.org/drawingml/2006/main" name="Bank LINKS Template">
  <a:themeElements>
    <a:clrScheme name="Custom 36">
      <a:dk1>
        <a:srgbClr val="000000"/>
      </a:dk1>
      <a:lt1>
        <a:srgbClr val="FFFFFF"/>
      </a:lt1>
      <a:dk2>
        <a:srgbClr val="12273F"/>
      </a:dk2>
      <a:lt2>
        <a:srgbClr val="C4C9CF"/>
      </a:lt2>
      <a:accent1>
        <a:srgbClr val="3CD7D9"/>
      </a:accent1>
      <a:accent2>
        <a:srgbClr val="FF7300"/>
      </a:accent2>
      <a:accent3>
        <a:srgbClr val="9E71FE"/>
      </a:accent3>
      <a:accent4>
        <a:srgbClr val="D4AF37"/>
      </a:accent4>
      <a:accent5>
        <a:srgbClr val="A5D700"/>
      </a:accent5>
      <a:accent6>
        <a:srgbClr val="FF50C8"/>
      </a:accent6>
      <a:hlink>
        <a:srgbClr val="12273F"/>
      </a:hlink>
      <a:folHlink>
        <a:srgbClr val="12273F"/>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BOE-Official Template A.pptx" id="{6C723B9E-9DD5-46FA-B786-10E886AA26E0}" vid="{1198EFE4-F1FD-4746-924A-D88A0C6C7D77}"/>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BOE-Official Template A</Template>
  <TotalTime>2942</TotalTime>
  <Words>2310</Words>
  <Application>Microsoft Office PowerPoint</Application>
  <PresentationFormat>Widescreen</PresentationFormat>
  <Paragraphs>73</Paragraphs>
  <Slides>9</Slides>
  <Notes>9</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9</vt:i4>
      </vt:variant>
    </vt:vector>
  </HeadingPairs>
  <TitlesOfParts>
    <vt:vector size="13" baseType="lpstr">
      <vt:lpstr>Arial</vt:lpstr>
      <vt:lpstr>Calibri</vt:lpstr>
      <vt:lpstr>Century Gothic</vt:lpstr>
      <vt:lpstr>Bank LINKS Template</vt:lpstr>
      <vt:lpstr>PowerPoint Presentation</vt:lpstr>
      <vt:lpstr>Table 1.A: Forecast summary(a)(b)</vt:lpstr>
      <vt:lpstr>Chart 1.1: CPI inflation and CPI inflation excluding energy(a)</vt:lpstr>
      <vt:lpstr>Table 1.B: Conditioning assumptions(a)(b)</vt:lpstr>
      <vt:lpstr>Chart 1.2: GDP growth projection based on market interest rate expectations, other policy measures as announced</vt:lpstr>
      <vt:lpstr>Chart 1.3: Unemployment rate projection based on market interest rate expectations, other policy measures as announced</vt:lpstr>
      <vt:lpstr>Chart 1.4: CPI inflation projection based on market interest rate expectations, other policy measures as announced</vt:lpstr>
      <vt:lpstr>Table 1.C: The quarterly projection for CPI inflation based on market rate expectations(a)</vt:lpstr>
      <vt:lpstr>Table 1.D: Indicative projections consistent with the MPC's forecast(a)(b)</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Monetary Policy Report February 2025</dc:title>
  <dc:subject>1: The economic outlook</dc:subject>
  <dc:creator>Bank of England</dc:creator>
  <cp:lastModifiedBy>Venning, Kaya</cp:lastModifiedBy>
  <cp:revision>211</cp:revision>
  <dcterms:created xsi:type="dcterms:W3CDTF">2022-03-15T15:50:20Z</dcterms:created>
  <dcterms:modified xsi:type="dcterms:W3CDTF">2025-02-06T11:16:44Z</dcterms:modified>
</cp:coreProperties>
</file>