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6"/>
  </p:notesMasterIdLst>
  <p:sldIdLst>
    <p:sldId id="415" r:id="rId2"/>
    <p:sldId id="416" r:id="rId3"/>
    <p:sldId id="418" r:id="rId4"/>
    <p:sldId id="417" r:id="rId5"/>
    <p:sldId id="419" r:id="rId6"/>
    <p:sldId id="426" r:id="rId7"/>
    <p:sldId id="427" r:id="rId8"/>
    <p:sldId id="422" r:id="rId9"/>
    <p:sldId id="424" r:id="rId10"/>
    <p:sldId id="584" r:id="rId11"/>
    <p:sldId id="585" r:id="rId12"/>
    <p:sldId id="588" r:id="rId13"/>
    <p:sldId id="587" r:id="rId14"/>
    <p:sldId id="58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28" autoAdjust="0"/>
    <p:restoredTop sz="80443" autoAdjust="0"/>
  </p:normalViewPr>
  <p:slideViewPr>
    <p:cSldViewPr snapToGrid="0" showGuides="1">
      <p:cViewPr varScale="1">
        <p:scale>
          <a:sx n="73" d="100"/>
          <a:sy n="73" d="100"/>
        </p:scale>
        <p:origin x="426" y="72"/>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Baker et al (2016), Bloomberg Finance L.P., </a:t>
            </a: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Caldara et al (2019), </a:t>
            </a:r>
            <a:r>
              <a:rPr lang="en-GB" sz="1800" dirty="0">
                <a:effectLst/>
                <a:latin typeface="Arial" panose="020B0604020202020204" pitchFamily="34" charset="0"/>
                <a:ea typeface="Calibri" panose="020F0502020204030204" pitchFamily="34" charset="0"/>
                <a:cs typeface="Calibri" panose="020F0502020204030204" pitchFamily="34" charset="0"/>
              </a:rPr>
              <a:t>CBI, Consensus Economics, GfK, ICE Data Services, LSEG, S&amp;P Global,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UK uncertainty index is calculated as the first principal component of nine proxies of economic uncertainty, based on data starting in 1985. These proxies are three-month option-implied FTSE volatility, three-month option-implied sterling exchange rate volatility, dispersion of consensus GDP forecasts, GfK expectations of the general economic and financial situation over the next 12 months, PMI services expectations one year ahead, CBI demand uncertainty limiting investment, standard deviation of analysts’ forecasts of 12 month ahead company earnings growth for the FTSE All-Share index, the UK economic policy uncertainty index, and a trade policy uncertainty index.</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059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EB7DD-98F3-75AC-1618-57AA637B81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1B8652-5A6F-A5EB-A1FF-1C784AB389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A1E2F2-7695-DC87-8723-D5C56369C747}"/>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percentage point deviations from the baseline projection.</a:t>
            </a:r>
          </a:p>
        </p:txBody>
      </p:sp>
      <p:sp>
        <p:nvSpPr>
          <p:cNvPr id="4" name="Slide Number Placeholder 3">
            <a:extLst>
              <a:ext uri="{FF2B5EF4-FFF2-40B4-BE49-F238E27FC236}">
                <a16:creationId xmlns:a16="http://schemas.microsoft.com/office/drawing/2014/main" id="{523E15CE-D989-62BE-C160-D37C42C25A94}"/>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881268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Four-quarter inflation rate.</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736830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54D8A-D311-FEEC-D49F-BC623CA0BE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06B4F-5646-E944-BB6B-8CCC0BE1A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872830-EA8E-C249-178A-D90B773D2B5B}"/>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percentage point deviations from the baseline projection.</a:t>
            </a:r>
          </a:p>
        </p:txBody>
      </p:sp>
      <p:sp>
        <p:nvSpPr>
          <p:cNvPr id="4" name="Slide Number Placeholder 3">
            <a:extLst>
              <a:ext uri="{FF2B5EF4-FFF2-40B4-BE49-F238E27FC236}">
                <a16:creationId xmlns:a16="http://schemas.microsoft.com/office/drawing/2014/main" id="{BCD8D54C-C978-195E-9049-31E08A6AC728}"/>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283359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(a) Figures in parentheses show the corresponding projections in the February 2025 Monetary Policy Report.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(b) The numbers shown in this table are conditioned on the assumptions described in Section 1.1.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(c) Four-quarter growth in real GDP.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(d) Four-quarter inflation rate.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(e) International Labour Organization (ILO) definition of unemployment. Although LFS unemployment data have been reinstated by the ONS, they are badged as official statistics in development and the LFS continues to suffer from very low response rates, which can introduce volatility and potentially non-response bias (Box D of the </a:t>
            </a:r>
            <a:r>
              <a:rPr lang="en-GB" sz="1800" b="0" i="0" u="none" strike="noStrike" baseline="0" dirty="0">
                <a:solidFill>
                  <a:srgbClr val="12273E"/>
                </a:solidFill>
                <a:latin typeface="Arial" panose="020B0604020202020204" pitchFamily="34" charset="0"/>
              </a:rPr>
              <a:t>May 2024 Monetary Policy Report</a:t>
            </a:r>
            <a:r>
              <a:rPr lang="en-GB" sz="1800" b="0" i="0" u="none" strike="noStrike" baseline="0" dirty="0">
                <a:solidFill>
                  <a:srgbClr val="000000"/>
                </a:solidFill>
                <a:latin typeface="Arial" panose="020B0604020202020204" pitchFamily="34" charset="0"/>
              </a:rPr>
              <a:t>).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(f) Per cent of potential GDP. A negative figure implies output is below potential and a positive that it is above. </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(g) Per cent. The path for Bank Rate implied by forward market interest rates. The curves are based on overnight index swap rates.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b="0" i="0" u="none" strike="noStrike" baseline="0" dirty="0">
                <a:solidFill>
                  <a:srgbClr val="000000"/>
                </a:solidFill>
                <a:latin typeface="Arial" panose="020B0604020202020204" pitchFamily="34" charset="0"/>
              </a:rPr>
              <a:t>Sources: Bloomberg Finance L.P., ONS and Bank calculations.</a:t>
            </a:r>
            <a:br>
              <a:rPr lang="en-GB" sz="1800" b="0" i="0" u="none" strike="noStrike" baseline="0" dirty="0">
                <a:solidFill>
                  <a:srgbClr val="000000"/>
                </a:solidFill>
                <a:latin typeface="Arial" panose="020B0604020202020204" pitchFamily="34" charset="0"/>
              </a:rPr>
            </a:b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 Energy prices include fuels and lubricants, electricity, gas and other fuels.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Sources: Bank of England, Bloomberg Finance L.P., LSEG Workspace, Office for Budget Responsibility (OBR), ONS and Bank calculations. </a:t>
            </a:r>
            <a:br>
              <a:rPr lang="en-GB" sz="1800" b="0" i="0" u="none" strike="noStrike" baseline="0" dirty="0">
                <a:solidFill>
                  <a:srgbClr val="000000"/>
                </a:solidFill>
                <a:latin typeface="Arial" panose="020B0604020202020204" pitchFamily="34" charset="0"/>
              </a:rPr>
            </a:b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February 2025 Monetary Policy Report.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(b) Financial market data are based on averages in the 15 working days to 29 April 2025. Figures show the average level in Q4 of each year, unless otherwise stated.</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(c) Per cent. The path for Bank Rate implied by forward market interest rates. The curves are based on overnight index swap rates.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(d) Index: January 2005 = 100. The convention is that the sterling exchange rate follows a path that is halfway between the starting level of the sterling ERI and a path implied by interest rate differentials.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(e) Dollars per barrel. Projection based on monthly Brent futures prices.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(f) Pence per therm. Projection based on monthly natural gas futures prices.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(g) Annual average growth rate. Nominal general government consumption and investment. Projections are based on the OBR’s March 2025 Economic and Fiscal Outlook. Historical data based on NMRP+D7QK.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b="0" i="0" u="none" strike="noStrike" baseline="0" dirty="0">
                <a:solidFill>
                  <a:srgbClr val="000000"/>
                </a:solidFill>
                <a:latin typeface="Arial" panose="020B060402020202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The Box on page 39 of the </a:t>
            </a:r>
            <a:r>
              <a:rPr lang="en-GB" sz="1800" b="0" i="0" u="none" strike="noStrike" baseline="0" dirty="0">
                <a:solidFill>
                  <a:srgbClr val="12273E"/>
                </a:solidFill>
                <a:latin typeface="Arial" panose="020B0604020202020204" pitchFamily="34" charset="0"/>
              </a:rPr>
              <a:t>November 2007 Inflation Report </a:t>
            </a:r>
            <a:r>
              <a:rPr lang="en-GB" sz="1800" b="0" i="0" u="none" strike="noStrike" baseline="0" dirty="0">
                <a:solidFill>
                  <a:srgbClr val="000000"/>
                </a:solidFill>
                <a:latin typeface="Arial" panose="020B0604020202020204" pitchFamily="34" charset="0"/>
              </a:rPr>
              <a:t>provides a fuller description of the fan chart and what it represents. The y-axis of the chart has been truncated to illustrate more clearly the current uncertainty around the path of GDP growth, as otherwise this would be obscured by the volatility of GDP growth during the pandemic.</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2025 Q1. Although LFS unemployment data have recently been reinstated by the ONS, they are badged as official statistics in development and the LFS continues to suffer from very low response rates, which can introduce volatility and potentially non-response bias (Box D of the May 2024 Monetary Policy Report).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2025 Q2.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The Box on pages 48–49 of the May 2002 Inflation Report provides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Sources: Bank of England, Bloomberg Finance L.P., Department for Energy Security and Net Zero, Eurostat, IMF World Economic Outlook, National Bureau of Statistics of China, ONS, US Bureau of Economic Analysis and Bank calculations. </a:t>
            </a:r>
            <a:br>
              <a:rPr lang="en-GB" sz="1800" b="0" i="0" u="none" strike="noStrike" baseline="0" dirty="0">
                <a:solidFill>
                  <a:srgbClr val="000000"/>
                </a:solidFill>
                <a:latin typeface="Arial" panose="020B0604020202020204" pitchFamily="34" charset="0"/>
              </a:rPr>
            </a:b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 The profiles in this table should be viewed as broadly consistent with the MPC’s baseline projections for GDP growth, CPI inflation and unemployment (as presented in the fan charts).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(b) Figures show annual average growth rates unless otherwise stated. Figures in parentheses show the corresponding projections in the February 2025 Monetary Policy Report. Calculations for back data based on ONS data are shown using ONS series identifiers.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(c) Chained-volume measure. Constructed using real GDP growth rates of 188 countries weighted according to their shares in UK exports.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(d) Chained-volume measure. Constructed using real GDP growth rates of 189 countries weighted according to their shares in world GDP using the IMF’s purchasing power parity (PPP) weights.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(e) Chained-volume measure. The forecast was finalised before the release of the preliminary flash estimate of euro-area GDP for Q1, so that has not been incorporated.</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(f) Chained-volume measure. The forecast was finalised before the release of the advance estimate of US GDP for Q1, so that has not been incorporated.</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(g) Chained-volume measure. Constructed using real GDP growth rates of 155 emerging market economies, weighted according to their relative shares in world GDP using the IMF’s PPP weights.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(h) Chained-volume measure.</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t>
            </a:r>
            <a:r>
              <a:rPr lang="en-GB" sz="1800" b="0" i="0" u="none" strike="noStrike" baseline="0" dirty="0" err="1">
                <a:solidFill>
                  <a:srgbClr val="000000"/>
                </a:solidFill>
                <a:latin typeface="Arial" panose="020B0604020202020204" pitchFamily="34" charset="0"/>
              </a:rPr>
              <a:t>i</a:t>
            </a:r>
            <a:r>
              <a:rPr lang="en-GB" sz="1800" b="0" i="0" u="none" strike="noStrike" baseline="0" dirty="0">
                <a:solidFill>
                  <a:srgbClr val="000000"/>
                </a:solidFill>
                <a:latin typeface="Arial" panose="020B0604020202020204" pitchFamily="34" charset="0"/>
              </a:rPr>
              <a:t>) Chained-volume measure.</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(j) Chained-volume measure. Includes non-profit institutions serving households. Based on ABJR+HAYO.</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(k) Chained-volume measure. Based on GAN8.</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(l) Chained-volume measure. Whole-economy measure. Includes new dwellings, improvements and spending on services associated with the sale and purchase of property. Based on DFEG+L635+L637.</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(m) Chained-volume measure. The historical data exclude the impact of missing trader intra</a:t>
            </a:r>
            <a:r>
              <a:rPr lang="en-GB" sz="1800" b="0" i="0" u="none" strike="noStrike" baseline="0" dirty="0">
                <a:solidFill>
                  <a:srgbClr val="000000"/>
                </a:solidFill>
                <a:latin typeface="Cambria Math" panose="02040503050406030204" pitchFamily="18" charset="0"/>
              </a:rPr>
              <a:t>‑</a:t>
            </a:r>
            <a:r>
              <a:rPr lang="en-GB" sz="1800" b="0" i="0" u="none" strike="noStrike" baseline="0" dirty="0">
                <a:solidFill>
                  <a:srgbClr val="000000"/>
                </a:solidFill>
                <a:latin typeface="Arial" panose="020B0604020202020204" pitchFamily="34" charset="0"/>
              </a:rPr>
              <a:t>community (MTIC) fraud. Since 1998 based on IKBK-OFNN/(BOKH/BQKO). Prior to 1998 based on IKBK.</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(n) Chained-volume measure. The historical data exclude the impact of MTIC fraud. Since 1998 based on IKBL-OFNN/(BOKH/BQKO). Prior to 1998 based on IKBL.</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(o) Chained-volume measure. Exports less imports.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b="0" i="0" u="none" strike="noStrike" baseline="0" dirty="0" err="1">
                <a:solidFill>
                  <a:srgbClr val="000000"/>
                </a:solidFill>
                <a:latin typeface="Arial" panose="020B0604020202020204" pitchFamily="34" charset="0"/>
              </a:rPr>
              <a:t>backdata</a:t>
            </a:r>
            <a:r>
              <a:rPr lang="en-GB" sz="1800" b="0" i="0" u="none" strike="noStrike" baseline="0" dirty="0">
                <a:solidFill>
                  <a:srgbClr val="000000"/>
                </a:solidFill>
                <a:latin typeface="Arial" panose="020B0604020202020204" pitchFamily="34" charset="0"/>
              </a:rPr>
              <a:t> for this series are available at </a:t>
            </a:r>
            <a:r>
              <a:rPr lang="en-GB" sz="1800" b="0" i="0" u="none" strike="noStrike" baseline="0" dirty="0">
                <a:solidFill>
                  <a:srgbClr val="12273E"/>
                </a:solidFill>
                <a:latin typeface="Arial" panose="020B0604020202020204" pitchFamily="34" charset="0"/>
              </a:rPr>
              <a:t>Monetary Policy Report – Download chart slides and data – May 2025</a:t>
            </a:r>
            <a:r>
              <a:rPr lang="en-GB" sz="1800" b="0" i="0" u="none" strike="noStrike" baseline="0" dirty="0">
                <a:solidFill>
                  <a:srgbClr val="000000"/>
                </a:solidFill>
                <a:latin typeface="Arial" panose="020B0604020202020204" pitchFamily="34" charset="0"/>
              </a:rPr>
              <a: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(q) Annual average. Percentage of total available household resources. Based on NRJS.</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(r) Level in Q4. Percentage point spread over reference rates. Based on a weighted average of household and corporate loan and deposit spreads over appropriate risk-free rates. Indexed to equal zero in 2007 Q3.</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(s) Annual average. Per cent of potential GDP. A negative figure implies output is below potential and a positive figure that it is above.</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(t) Real GDP (ABMI) divided by total 16+ employment (MGRZ). Although LFS employment data have been reinstated by the ONS, they are badged as official statistics in development and the LFS continues to suffer from very low response rates, which can introduce volatility and potentially non-response bias (Box D of the </a:t>
            </a:r>
            <a:r>
              <a:rPr lang="en-GB" sz="1800" b="0" i="0" u="none" strike="noStrike" baseline="0" dirty="0">
                <a:solidFill>
                  <a:srgbClr val="12273E"/>
                </a:solidFill>
                <a:latin typeface="Arial" panose="020B0604020202020204" pitchFamily="34" charset="0"/>
              </a:rPr>
              <a:t>May 2024 Monetary Policy Report</a:t>
            </a:r>
            <a:r>
              <a:rPr lang="en-GB" sz="1800" b="0" i="0" u="none" strike="noStrike" baseline="0" dirty="0">
                <a:solidFill>
                  <a:srgbClr val="000000"/>
                </a:solidFill>
                <a:latin typeface="Arial" panose="020B0604020202020204" pitchFamily="34" charset="0"/>
              </a:rPr>
              <a: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(u) Four-quarter growth in the ILO definition of employment in Q4 (MGRZ). Although LFS employment data have been reinstated by the ONS, they are badged as official statistics in development and the LFS continues to suffer from very low response rates, which can introduce volatility and potentially non-response bias (Box D of the May 2024 Monetary Policy Report).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(v) Four-quarter growth in Q4. LFS household population, all aged 16 and over (MGSL). Growth rates are interpolated between the LFS and ONS National population projections: 2022-based interim within the forecast period.</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(w) ILO definition of unemployment rate in Q4 (MGSX). Although LFS unemployment data have been reinstated by the ONS, they are badged as official statistics in development and the LFS continues to suffer from very low response rates, which can introduce volatility and potentially non-response bias (Box D of the May 2024 Monetary Policy Report).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(x) ILO definition of labour force participation in Q4 as a percentage of the 16+ population (MGWG). Although LFS participation data have been reinstated by the ONS, they are badged as official statistics in development and the LFS continues to suffer from very low response rates, which can introduce volatility and potentially non-response bias (Box D of the May 2024 Monetary Policy Report).</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(y) Four-quarter inflation rate in Q4.</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(z) Four-quarter inflation rate in Q4 excluding fuel and the impact of MTIC fraud.</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(aa) Contribution of fuels and lubricants and gas and electricity prices to four-quarter CPI inflation in Q4.</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(ab) Four-quarter growth in Q4. Private sector AWE excluding bonuses and arrears of pay (KAJ2).</a:t>
            </a: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(ac) Four-quarter growth in private sector regular pay-based unit wage costs in Q4. Private sector wage costs divided by private sector output at constant prices. Private sector wage costs are AWE (excluding bonuses) multiplied by private sector employment.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284324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 id="2147483748"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2025</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248093"/>
            <a:ext cx="11279504" cy="2520000"/>
          </a:xfrm>
        </p:spPr>
        <p:txBody>
          <a:bodyPr/>
          <a:lstStyle/>
          <a:p>
            <a:r>
              <a:rPr lang="en-GB" dirty="0">
                <a:latin typeface="Century Gothic" panose="020B0502020202020204" pitchFamily="34" charset="0"/>
              </a:rPr>
              <a:t>Box A: Alternative scenarios prepared by Bank staff for the evolution of the economy </a:t>
            </a:r>
          </a:p>
        </p:txBody>
      </p:sp>
    </p:spTree>
    <p:extLst>
      <p:ext uri="{BB962C8B-B14F-4D97-AF65-F5344CB8AC3E}">
        <p14:creationId xmlns:p14="http://schemas.microsoft.com/office/powerpoint/2010/main" val="4130566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UK households and businesses face material uncertainty, partly driven by higher trade policy uncertainty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UK uncertainty index</a:t>
            </a:r>
            <a:r>
              <a:rPr lang="en-GB" b="0" baseline="30000" dirty="0">
                <a:latin typeface="Arial" panose="020B0604020202020204" pitchFamily="34" charset="0"/>
                <a:cs typeface="Arial" panose="020B0604020202020204" pitchFamily="34" charset="0"/>
              </a:rPr>
              <a:t>(a)</a:t>
            </a:r>
          </a:p>
        </p:txBody>
      </p:sp>
      <p:pic>
        <p:nvPicPr>
          <p:cNvPr id="5" name="Picture 4" descr="A measure of UK uncertainty has recently picked up, driven in part by higher global trade policy uncertainty. ">
            <a:extLst>
              <a:ext uri="{FF2B5EF4-FFF2-40B4-BE49-F238E27FC236}">
                <a16:creationId xmlns:a16="http://schemas.microsoft.com/office/drawing/2014/main" id="{9D851C81-17F3-DC8E-07D3-ADA737B311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598"/>
            <a:ext cx="11322581" cy="4126055"/>
          </a:xfrm>
          <a:prstGeom prst="rect">
            <a:avLst/>
          </a:prstGeom>
        </p:spPr>
      </p:pic>
    </p:spTree>
    <p:extLst>
      <p:ext uri="{BB962C8B-B14F-4D97-AF65-F5344CB8AC3E}">
        <p14:creationId xmlns:p14="http://schemas.microsoft.com/office/powerpoint/2010/main" val="4275589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D063-BE34-87C3-ED3C-CDE425BA2A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90D394-C6F7-C1D6-05D4-CE05936001D0}"/>
              </a:ext>
            </a:extLst>
          </p:cNvPr>
          <p:cNvSpPr>
            <a:spLocks noGrp="1"/>
          </p:cNvSpPr>
          <p:nvPr>
            <p:ph type="title"/>
          </p:nvPr>
        </p:nvSpPr>
        <p:spPr>
          <a:xfrm>
            <a:off x="468000" y="457199"/>
            <a:ext cx="11288571" cy="1295401"/>
          </a:xfrm>
        </p:spPr>
        <p:txBody>
          <a:bodyPr/>
          <a:lstStyle/>
          <a:p>
            <a:r>
              <a:rPr lang="en-GB" dirty="0">
                <a:latin typeface="Arial" panose="020B0604020202020204" pitchFamily="34" charset="0"/>
                <a:cs typeface="Arial" panose="020B0604020202020204" pitchFamily="34" charset="0"/>
              </a:rPr>
              <a:t>Table 1: Evolution of key variables in Bank staff’s weaker demand scenario conditioned on the market path of interest rates, relative to the baseline projections</a:t>
            </a:r>
            <a:r>
              <a:rPr lang="en-GB" b="0" baseline="30000" dirty="0">
                <a:latin typeface="Arial" panose="020B0604020202020204" pitchFamily="34" charset="0"/>
                <a:cs typeface="Arial" panose="020B0604020202020204" pitchFamily="34" charset="0"/>
              </a:rPr>
              <a:t>(a)</a:t>
            </a:r>
          </a:p>
        </p:txBody>
      </p:sp>
      <p:pic>
        <p:nvPicPr>
          <p:cNvPr id="4" name="Picture 3">
            <a:extLst>
              <a:ext uri="{FF2B5EF4-FFF2-40B4-BE49-F238E27FC236}">
                <a16:creationId xmlns:a16="http://schemas.microsoft.com/office/drawing/2014/main" id="{1565F1BE-1373-82E3-2E53-C5819D08EC8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68000" y="2016000"/>
            <a:ext cx="11305407" cy="1720753"/>
          </a:xfrm>
          <a:prstGeom prst="rect">
            <a:avLst/>
          </a:prstGeom>
        </p:spPr>
      </p:pic>
    </p:spTree>
    <p:extLst>
      <p:ext uri="{BB962C8B-B14F-4D97-AF65-F5344CB8AC3E}">
        <p14:creationId xmlns:p14="http://schemas.microsoft.com/office/powerpoint/2010/main" val="2155755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CPI inflation is expected to increase in the near term </a:t>
            </a:r>
            <a:br>
              <a:rPr lang="en-GB" baseline="3000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CPI inflation and projection</a:t>
            </a:r>
            <a:r>
              <a:rPr lang="en-GB" b="0" baseline="30000" dirty="0">
                <a:latin typeface="Arial" panose="020B0604020202020204" pitchFamily="34" charset="0"/>
                <a:cs typeface="Arial" panose="020B0604020202020204" pitchFamily="34" charset="0"/>
              </a:rPr>
              <a:t>(a)</a:t>
            </a:r>
          </a:p>
        </p:txBody>
      </p:sp>
      <p:pic>
        <p:nvPicPr>
          <p:cNvPr id="5" name="Picture 4" descr="CPI inflation is expected to increase in the near term before gradually returning to the 2% target. ">
            <a:extLst>
              <a:ext uri="{FF2B5EF4-FFF2-40B4-BE49-F238E27FC236}">
                <a16:creationId xmlns:a16="http://schemas.microsoft.com/office/drawing/2014/main" id="{527CDBAC-96A3-D2B8-247C-562BB9DDF9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52600"/>
            <a:ext cx="11225807" cy="3740758"/>
          </a:xfrm>
          <a:prstGeom prst="rect">
            <a:avLst/>
          </a:prstGeom>
        </p:spPr>
      </p:pic>
    </p:spTree>
    <p:extLst>
      <p:ext uri="{BB962C8B-B14F-4D97-AF65-F5344CB8AC3E}">
        <p14:creationId xmlns:p14="http://schemas.microsoft.com/office/powerpoint/2010/main" val="342283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583C5-85B5-9373-A516-DB07095583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CA8E40-542F-D6DB-4254-C2689059138F}"/>
              </a:ext>
            </a:extLst>
          </p:cNvPr>
          <p:cNvSpPr>
            <a:spLocks noGrp="1"/>
          </p:cNvSpPr>
          <p:nvPr>
            <p:ph type="title"/>
          </p:nvPr>
        </p:nvSpPr>
        <p:spPr>
          <a:xfrm>
            <a:off x="468000" y="457199"/>
            <a:ext cx="11288571" cy="1295401"/>
          </a:xfrm>
        </p:spPr>
        <p:txBody>
          <a:bodyPr/>
          <a:lstStyle/>
          <a:p>
            <a:r>
              <a:rPr lang="en-GB" dirty="0">
                <a:latin typeface="Arial" panose="020B0604020202020204" pitchFamily="34" charset="0"/>
                <a:cs typeface="Arial" panose="020B0604020202020204" pitchFamily="34" charset="0"/>
              </a:rPr>
              <a:t>Table 2: Evolution of key variables in Bank staff’s inflation persistence scenario conditioned on the market path of interest rates, relative to the baseline projections</a:t>
            </a:r>
            <a:r>
              <a:rPr lang="en-GB" b="0" baseline="30000" dirty="0">
                <a:latin typeface="Arial" panose="020B0604020202020204" pitchFamily="34" charset="0"/>
                <a:cs typeface="Arial" panose="020B0604020202020204" pitchFamily="34" charset="0"/>
              </a:rPr>
              <a:t>(a)</a:t>
            </a:r>
            <a:br>
              <a:rPr lang="en-GB" baseline="30000" dirty="0"/>
            </a:br>
            <a:r>
              <a:rPr lang="en-GB" dirty="0">
                <a:latin typeface="Arial" panose="020B0604020202020204" pitchFamily="34" charset="0"/>
                <a:cs typeface="Arial" panose="020B0604020202020204" pitchFamily="34" charset="0"/>
              </a:rPr>
              <a:t> </a:t>
            </a:r>
            <a:endParaRPr lang="en-GB" b="0" baseline="30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0A059D8E-F6D8-E98B-6E01-AE7D8440EB0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7200" y="2016000"/>
            <a:ext cx="11262551" cy="1739562"/>
          </a:xfrm>
          <a:prstGeom prst="rect">
            <a:avLst/>
          </a:prstGeom>
        </p:spPr>
      </p:pic>
    </p:spTree>
    <p:extLst>
      <p:ext uri="{BB962C8B-B14F-4D97-AF65-F5344CB8AC3E}">
        <p14:creationId xmlns:p14="http://schemas.microsoft.com/office/powerpoint/2010/main" val="3034764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Baseline forecast summary</a:t>
            </a:r>
            <a:r>
              <a:rPr lang="en-GB" b="0" baseline="30000" dirty="0"/>
              <a:t>(a)(b)</a:t>
            </a:r>
            <a:br>
              <a:rPr lang="en-GB" baseline="30000" dirty="0"/>
            </a:br>
            <a:endParaRPr lang="en-GB" baseline="30000" dirty="0"/>
          </a:p>
        </p:txBody>
      </p:sp>
      <p:pic>
        <p:nvPicPr>
          <p:cNvPr id="3" name="Picture 2">
            <a:extLst>
              <a:ext uri="{FF2B5EF4-FFF2-40B4-BE49-F238E27FC236}">
                <a16:creationId xmlns:a16="http://schemas.microsoft.com/office/drawing/2014/main" id="{5476AC1B-A850-204B-B828-A5D15115A11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1370013"/>
            <a:ext cx="11306106" cy="3412672"/>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0" baseline="30000" dirty="0"/>
              <a:t>(a)</a:t>
            </a:r>
            <a:br>
              <a:rPr lang="en-GB" dirty="0"/>
            </a:br>
            <a:endParaRPr lang="en-GB" dirty="0"/>
          </a:p>
        </p:txBody>
      </p:sp>
      <p:pic>
        <p:nvPicPr>
          <p:cNvPr id="3" name="Picture 2" descr="CPI inflation excluding energy is expected to decline relatively smoothly in the next few years, while headline CPI inflation rises in 2025 before falling back thereafter.">
            <a:extLst>
              <a:ext uri="{FF2B5EF4-FFF2-40B4-BE49-F238E27FC236}">
                <a16:creationId xmlns:a16="http://schemas.microsoft.com/office/drawing/2014/main" id="{7CBDFE7F-CDDC-5A2F-573F-B28C1CBC70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193" y="1370014"/>
            <a:ext cx="10451614" cy="4746843"/>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0" baseline="30000" dirty="0"/>
              <a:t>(a)(b)</a:t>
            </a:r>
            <a:br>
              <a:rPr lang="en-GB" b="0" baseline="30000" dirty="0"/>
            </a:br>
            <a:endParaRPr lang="en-GB" b="0" baseline="30000" dirty="0"/>
          </a:p>
        </p:txBody>
      </p:sp>
      <p:pic>
        <p:nvPicPr>
          <p:cNvPr id="3" name="Picture 2">
            <a:extLst>
              <a:ext uri="{FF2B5EF4-FFF2-40B4-BE49-F238E27FC236}">
                <a16:creationId xmlns:a16="http://schemas.microsoft.com/office/drawing/2014/main" id="{9F36428F-0F57-D926-F47A-FE88EE5A9B6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1370014"/>
            <a:ext cx="11259868" cy="4202223"/>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3" name="Picture 2" descr="Shaded fan chart for the four-quarter G D P growth projection (wide bands). There is uncertainty around the O N S data, because they may be revised over time. The distribution widens over the forecast period to reflect uncertainty around the outlook for G D P growth.">
            <a:extLst>
              <a:ext uri="{FF2B5EF4-FFF2-40B4-BE49-F238E27FC236}">
                <a16:creationId xmlns:a16="http://schemas.microsoft.com/office/drawing/2014/main" id="{02E79D63-2A0E-F532-02A9-12656945C1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193" y="1752600"/>
            <a:ext cx="10451614" cy="4825847"/>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6" name="Picture 5" descr="Shaded fan chart for the unemployment rate projection. The distribution widens over the forecast period to reflect uncertainty around the outlook.">
            <a:extLst>
              <a:ext uri="{FF2B5EF4-FFF2-40B4-BE49-F238E27FC236}">
                <a16:creationId xmlns:a16="http://schemas.microsoft.com/office/drawing/2014/main" id="{91F44483-4367-4961-309D-997E5C3520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193" y="1768931"/>
            <a:ext cx="10451614" cy="4490078"/>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3" name="Picture 2"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D5ED5E04-E144-2A51-46FD-D2467697A0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193" y="1752604"/>
            <a:ext cx="10451614" cy="4147727"/>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baseline projection for CPI inflation based on market rate expectations</a:t>
            </a:r>
            <a:r>
              <a:rPr lang="en-GB" b="0" baseline="30000" dirty="0"/>
              <a:t>(a)</a:t>
            </a:r>
          </a:p>
        </p:txBody>
      </p:sp>
      <p:pic>
        <p:nvPicPr>
          <p:cNvPr id="3" name="Picture 2">
            <a:extLst>
              <a:ext uri="{FF2B5EF4-FFF2-40B4-BE49-F238E27FC236}">
                <a16:creationId xmlns:a16="http://schemas.microsoft.com/office/drawing/2014/main" id="{1A3FBE07-A36A-32B7-3791-47EFD701DC8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1781382"/>
            <a:ext cx="11285970" cy="3236495"/>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forecast</a:t>
            </a:r>
            <a:r>
              <a:rPr lang="en-GB" b="0" baseline="30000" dirty="0"/>
              <a:t>(a)(b)</a:t>
            </a:r>
            <a:br>
              <a:rPr lang="en-GB" dirty="0"/>
            </a:br>
            <a:endParaRPr lang="en-GB" dirty="0"/>
          </a:p>
        </p:txBody>
      </p:sp>
      <p:grpSp>
        <p:nvGrpSpPr>
          <p:cNvPr id="2" name="Group 1">
            <a:extLst>
              <a:ext uri="{FF2B5EF4-FFF2-40B4-BE49-F238E27FC236}">
                <a16:creationId xmlns:a16="http://schemas.microsoft.com/office/drawing/2014/main" id="{964A50E1-3241-CDD4-A819-2D176468855F}"/>
              </a:ext>
              <a:ext uri="{C183D7F6-B498-43B3-948B-1728B52AA6E4}">
                <adec:decorative xmlns:adec="http://schemas.microsoft.com/office/drawing/2017/decorative" val="1"/>
              </a:ext>
            </a:extLst>
          </p:cNvPr>
          <p:cNvGrpSpPr/>
          <p:nvPr/>
        </p:nvGrpSpPr>
        <p:grpSpPr>
          <a:xfrm>
            <a:off x="1601040" y="1370013"/>
            <a:ext cx="8989921" cy="5130162"/>
            <a:chOff x="1218382" y="1370013"/>
            <a:chExt cx="8989921" cy="5130162"/>
          </a:xfrm>
        </p:grpSpPr>
        <p:pic>
          <p:nvPicPr>
            <p:cNvPr id="18" name="Picture 17" descr="A screenshot of a computer&#10;&#10;AI-generated content may be incorrect.">
              <a:extLst>
                <a:ext uri="{FF2B5EF4-FFF2-40B4-BE49-F238E27FC236}">
                  <a16:creationId xmlns:a16="http://schemas.microsoft.com/office/drawing/2014/main" id="{E4E774F5-EF51-4084-4DC3-D9F5DCDDA1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8382" y="1370013"/>
              <a:ext cx="3972390" cy="5130162"/>
            </a:xfrm>
            <a:prstGeom prst="rect">
              <a:avLst/>
            </a:prstGeom>
          </p:spPr>
        </p:pic>
        <p:pic>
          <p:nvPicPr>
            <p:cNvPr id="20" name="Picture 19" descr="A screenshot of a computer screen&#10;&#10;AI-generated content may be incorrect.">
              <a:extLst>
                <a:ext uri="{FF2B5EF4-FFF2-40B4-BE49-F238E27FC236}">
                  <a16:creationId xmlns:a16="http://schemas.microsoft.com/office/drawing/2014/main" id="{551EC8B0-DC39-44A6-0C60-1FB549968C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6539" y="1370013"/>
              <a:ext cx="4851764" cy="5130162"/>
            </a:xfrm>
            <a:prstGeom prst="rect">
              <a:avLst/>
            </a:prstGeom>
          </p:spPr>
        </p:pic>
      </p:grpSp>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3128</TotalTime>
  <Words>2684</Words>
  <Application>Microsoft Office PowerPoint</Application>
  <PresentationFormat>Widescreen</PresentationFormat>
  <Paragraphs>41</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Cambria Math</vt:lpstr>
      <vt:lpstr>Century Gothic</vt:lpstr>
      <vt:lpstr>Bank LINKS Template</vt:lpstr>
      <vt:lpstr>PowerPoint Presentation</vt:lpstr>
      <vt:lpstr>Table 1.A: Baseline forecast summary(a)(b) </vt:lpstr>
      <vt:lpstr>Chart 1.1: CPI inflation and CPI inflation excluding energy(a) </vt:lpstr>
      <vt:lpstr>Table 1.B: Conditioning assumptions(a)(b) </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baseline projection for CPI inflation based on market rate expectations(a)</vt:lpstr>
      <vt:lpstr>Table 1.D: Indicative projections consistent with the MPC’s forecast(a)(b) </vt:lpstr>
      <vt:lpstr>Box A: Alternative scenarios prepared by Bank staff for the evolution of the economy </vt:lpstr>
      <vt:lpstr>Chart A: UK households and businesses face material uncertainty, partly driven by higher trade policy uncertainty Contributions to UK uncertainty index(a)</vt:lpstr>
      <vt:lpstr>Table 1: Evolution of key variables in Bank staff’s weaker demand scenario conditioned on the market path of interest rates, relative to the baseline projections(a)</vt:lpstr>
      <vt:lpstr>Chart B: CPI inflation is expected to increase in the near term  UK CPI inflation and projection(a)</vt:lpstr>
      <vt:lpstr>Table 2: Evolution of key variables in Bank staff’s inflation persistence scenario conditioned on the market path of interest rates, relative to the baseline projections(a)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2025</dc:title>
  <dc:subject>Section 1: The economic outlook</dc:subject>
  <dc:creator>Bank of England</dc:creator>
  <cp:lastModifiedBy>Newton, Sandra</cp:lastModifiedBy>
  <cp:revision>228</cp:revision>
  <dcterms:created xsi:type="dcterms:W3CDTF">2022-03-15T15:50:20Z</dcterms:created>
  <dcterms:modified xsi:type="dcterms:W3CDTF">2025-05-08T09:09:07Z</dcterms:modified>
</cp:coreProperties>
</file>