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Lst>
  <p:notesMasterIdLst>
    <p:notesMasterId r:id="rId37"/>
  </p:notesMasterIdLst>
  <p:sldIdLst>
    <p:sldId id="415" r:id="rId2"/>
    <p:sldId id="509" r:id="rId3"/>
    <p:sldId id="510" r:id="rId4"/>
    <p:sldId id="511" r:id="rId5"/>
    <p:sldId id="512" r:id="rId6"/>
    <p:sldId id="513" r:id="rId7"/>
    <p:sldId id="514" r:id="rId8"/>
    <p:sldId id="515" r:id="rId9"/>
    <p:sldId id="516" r:id="rId10"/>
    <p:sldId id="517" r:id="rId11"/>
    <p:sldId id="518" r:id="rId12"/>
    <p:sldId id="519" r:id="rId13"/>
    <p:sldId id="520" r:id="rId14"/>
    <p:sldId id="521" r:id="rId15"/>
    <p:sldId id="522" r:id="rId16"/>
    <p:sldId id="523" r:id="rId17"/>
    <p:sldId id="524" r:id="rId18"/>
    <p:sldId id="525" r:id="rId19"/>
    <p:sldId id="526" r:id="rId20"/>
    <p:sldId id="527" r:id="rId21"/>
    <p:sldId id="528" r:id="rId22"/>
    <p:sldId id="529" r:id="rId23"/>
    <p:sldId id="530" r:id="rId24"/>
    <p:sldId id="531" r:id="rId25"/>
    <p:sldId id="532" r:id="rId26"/>
    <p:sldId id="534" r:id="rId27"/>
    <p:sldId id="535" r:id="rId28"/>
    <p:sldId id="536" r:id="rId29"/>
    <p:sldId id="537" r:id="rId30"/>
    <p:sldId id="584" r:id="rId31"/>
    <p:sldId id="589" r:id="rId32"/>
    <p:sldId id="588" r:id="rId33"/>
    <p:sldId id="590" r:id="rId34"/>
    <p:sldId id="591" r:id="rId35"/>
    <p:sldId id="592" r:id="rId3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4C9CF"/>
    <a:srgbClr val="E7E9EC"/>
    <a:srgbClr val="12273F"/>
    <a:srgbClr val="77E3E4"/>
    <a:srgbClr val="FE015B"/>
    <a:srgbClr val="3CD7D9"/>
    <a:srgbClr val="FF7300"/>
    <a:srgbClr val="9E71FE"/>
    <a:srgbClr val="D4AF37"/>
    <a:srgbClr val="A5D7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406" autoAdjust="0"/>
    <p:restoredTop sz="52381" autoAdjust="0"/>
  </p:normalViewPr>
  <p:slideViewPr>
    <p:cSldViewPr snapToGrid="0" showGuides="1">
      <p:cViewPr varScale="1">
        <p:scale>
          <a:sx n="54" d="100"/>
          <a:sy n="54" d="100"/>
        </p:scale>
        <p:origin x="666" y="72"/>
      </p:cViewPr>
      <p:guideLst/>
    </p:cSldViewPr>
  </p:slideViewPr>
  <p:notesTextViewPr>
    <p:cViewPr>
      <p:scale>
        <a:sx n="125" d="100"/>
        <a:sy n="125" d="100"/>
      </p:scale>
      <p:origin x="0" y="0"/>
    </p:cViewPr>
  </p:notesTextViewPr>
  <p:sorterViewPr>
    <p:cViewPr>
      <p:scale>
        <a:sx n="110" d="100"/>
        <a:sy n="110" d="100"/>
      </p:scale>
      <p:origin x="0" y="-2342"/>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40E002-B88B-4BB0-BA5A-919501F4FBF2}" type="datetimeFigureOut">
              <a:rPr lang="en-GB" smtClean="0"/>
              <a:t>07/05/2025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5E53B0-EFB7-4B0E-B012-E676534541B5}" type="slidenum">
              <a:rPr lang="en-GB" smtClean="0"/>
              <a:t>‹#›</a:t>
            </a:fld>
            <a:endParaRPr lang="en-GB"/>
          </a:p>
        </p:txBody>
      </p:sp>
    </p:spTree>
    <p:extLst>
      <p:ext uri="{BB962C8B-B14F-4D97-AF65-F5344CB8AC3E}">
        <p14:creationId xmlns:p14="http://schemas.microsoft.com/office/powerpoint/2010/main" val="2830667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F5E53B0-EFB7-4B0E-B012-E676534541B5}" type="slidenum">
              <a:rPr lang="en-GB" smtClean="0"/>
              <a:t>1</a:t>
            </a:fld>
            <a:endParaRPr lang="en-GB"/>
          </a:p>
        </p:txBody>
      </p:sp>
    </p:spTree>
    <p:extLst>
      <p:ext uri="{BB962C8B-B14F-4D97-AF65-F5344CB8AC3E}">
        <p14:creationId xmlns:p14="http://schemas.microsoft.com/office/powerpoint/2010/main" val="40452102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Bank of England Agents, BCC, CBI, DMP Survey, ONS and Bank calculations.</a:t>
            </a:r>
          </a:p>
          <a:p>
            <a:pPr>
              <a:lnSpc>
                <a:spcPct val="125000"/>
              </a:lnSpc>
              <a:spcAft>
                <a:spcPts val="1200"/>
              </a:spcAft>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(a) DMP uncertainty measure is based on responses to the question ‘How would you rate the overall uncertainty facing your business at the moment?’. Latest data are for April 2025.</a:t>
            </a: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(b) Survey measures are scaled to match the mean and variance of four-quarter business investment growth since 2000. Measures for the Bank’s Agents (split by manufacturing and services), the BCC (non-services and services) and the CBI (manufacturing, distribution, financial services and business/consumer/professional services) are weighted together using shares in real business investment. The Agents’ measure shows companies’ intended changes in investment over the next 12 months; last available observation for each quarter. The BCC measure is the net percentage balance of respondents reporting that they have increased planned investment in plant and machinery; data are not seasonally adjusted. The CBI measure is the net percentage balance of respondents reporting that they have increased planned investment in plant and machinery for the next 12 months.</a:t>
            </a:r>
          </a:p>
        </p:txBody>
      </p:sp>
      <p:sp>
        <p:nvSpPr>
          <p:cNvPr id="4" name="Slide Number Placeholder 3"/>
          <p:cNvSpPr>
            <a:spLocks noGrp="1"/>
          </p:cNvSpPr>
          <p:nvPr>
            <p:ph type="sldNum" sz="quarter" idx="5"/>
          </p:nvPr>
        </p:nvSpPr>
        <p:spPr/>
        <p:txBody>
          <a:bodyPr/>
          <a:lstStyle/>
          <a:p>
            <a:fld id="{2F5E53B0-EFB7-4B0E-B012-E676534541B5}" type="slidenum">
              <a:rPr lang="en-GB" smtClean="0"/>
              <a:t>10</a:t>
            </a:fld>
            <a:endParaRPr lang="en-GB"/>
          </a:p>
        </p:txBody>
      </p:sp>
    </p:spTree>
    <p:extLst>
      <p:ext uri="{BB962C8B-B14F-4D97-AF65-F5344CB8AC3E}">
        <p14:creationId xmlns:p14="http://schemas.microsoft.com/office/powerpoint/2010/main" val="34912017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ONS and Bank calculations.</a:t>
            </a:r>
          </a:p>
          <a:p>
            <a:pPr>
              <a:lnSpc>
                <a:spcPct val="125000"/>
              </a:lnSpc>
              <a:spcAft>
                <a:spcPts val="1200"/>
              </a:spcAft>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(a) Saving as a percentage of total available household resources. The series is NRJS from the ONS. The final data point is 2024 Q4. </a:t>
            </a:r>
          </a:p>
        </p:txBody>
      </p:sp>
      <p:sp>
        <p:nvSpPr>
          <p:cNvPr id="4" name="Slide Number Placeholder 3"/>
          <p:cNvSpPr>
            <a:spLocks noGrp="1"/>
          </p:cNvSpPr>
          <p:nvPr>
            <p:ph type="sldNum" sz="quarter" idx="5"/>
          </p:nvPr>
        </p:nvSpPr>
        <p:spPr/>
        <p:txBody>
          <a:bodyPr/>
          <a:lstStyle/>
          <a:p>
            <a:fld id="{2F5E53B0-EFB7-4B0E-B012-E676534541B5}" type="slidenum">
              <a:rPr lang="en-GB" smtClean="0"/>
              <a:t>11</a:t>
            </a:fld>
            <a:endParaRPr lang="en-GB"/>
          </a:p>
        </p:txBody>
      </p:sp>
    </p:spTree>
    <p:extLst>
      <p:ext uri="{BB962C8B-B14F-4D97-AF65-F5344CB8AC3E}">
        <p14:creationId xmlns:p14="http://schemas.microsoft.com/office/powerpoint/2010/main" val="42480159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Bank/NMG survey and Bank calculations.</a:t>
            </a:r>
          </a:p>
          <a:p>
            <a:pPr>
              <a:lnSpc>
                <a:spcPct val="125000"/>
              </a:lnSpc>
              <a:spcAft>
                <a:spcPts val="1200"/>
              </a:spcAft>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(a) Results are based on responses to the question: ‘You said that you have saved more than usual over the last 12 months. What would you say are the main reasons for this increase?’. Respondents were able to select up to three reasons. ‘Don’t know’, ‘prefer not to say’ and ‘other’ responses have been excluded. </a:t>
            </a:r>
          </a:p>
        </p:txBody>
      </p:sp>
      <p:sp>
        <p:nvSpPr>
          <p:cNvPr id="4" name="Slide Number Placeholder 3"/>
          <p:cNvSpPr>
            <a:spLocks noGrp="1"/>
          </p:cNvSpPr>
          <p:nvPr>
            <p:ph type="sldNum" sz="quarter" idx="5"/>
          </p:nvPr>
        </p:nvSpPr>
        <p:spPr/>
        <p:txBody>
          <a:bodyPr/>
          <a:lstStyle/>
          <a:p>
            <a:fld id="{2F5E53B0-EFB7-4B0E-B012-E676534541B5}" type="slidenum">
              <a:rPr lang="en-GB" smtClean="0"/>
              <a:t>12</a:t>
            </a:fld>
            <a:endParaRPr lang="en-GB"/>
          </a:p>
        </p:txBody>
      </p:sp>
    </p:spTree>
    <p:extLst>
      <p:ext uri="{BB962C8B-B14F-4D97-AF65-F5344CB8AC3E}">
        <p14:creationId xmlns:p14="http://schemas.microsoft.com/office/powerpoint/2010/main" val="17571495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Bank of England Agents, DMP Survey, HMRC, KPMG/REC/S&amp;P Global UK Report on Jobs, Lloyds Business Barometer, ONS, S&amp;P Global and Bank calculations.</a:t>
            </a:r>
          </a:p>
          <a:p>
            <a:pPr>
              <a:lnSpc>
                <a:spcPct val="125000"/>
              </a:lnSpc>
              <a:spcAft>
                <a:spcPts val="1200"/>
              </a:spcAft>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(a) Bank staff’s indicator-based measure of underlying employment growth is constructed using a dynamic factor model following the approach of </a:t>
            </a:r>
            <a:r>
              <a:rPr lang="en-GB" sz="1800" dirty="0" err="1">
                <a:effectLst/>
                <a:latin typeface="Arial" panose="020B0604020202020204" pitchFamily="34" charset="0"/>
                <a:ea typeface="Calibri" panose="020F0502020204030204" pitchFamily="34" charset="0"/>
                <a:cs typeface="Calibri" panose="020F0502020204030204" pitchFamily="34" charset="0"/>
              </a:rPr>
              <a:t>Doz</a:t>
            </a:r>
            <a:r>
              <a:rPr lang="en-GB" sz="1800" dirty="0">
                <a:effectLst/>
                <a:latin typeface="Arial" panose="020B0604020202020204" pitchFamily="34" charset="0"/>
                <a:ea typeface="Calibri" panose="020F0502020204030204" pitchFamily="34" charset="0"/>
                <a:cs typeface="Calibri" panose="020F0502020204030204" pitchFamily="34" charset="0"/>
              </a:rPr>
              <a:t> et al (2011). The model extracts a common component from monthly survey indicators, capturing </a:t>
            </a:r>
            <a:r>
              <a:rPr lang="en-GB" sz="1800" dirty="0" err="1">
                <a:effectLst/>
                <a:latin typeface="Arial" panose="020B0604020202020204" pitchFamily="34" charset="0"/>
                <a:ea typeface="Calibri" panose="020F0502020204030204" pitchFamily="34" charset="0"/>
                <a:cs typeface="Calibri" panose="020F0502020204030204" pitchFamily="34" charset="0"/>
              </a:rPr>
              <a:t>comovements</a:t>
            </a:r>
            <a:r>
              <a:rPr lang="en-GB" sz="1800" dirty="0">
                <a:effectLst/>
                <a:latin typeface="Arial" panose="020B0604020202020204" pitchFamily="34" charset="0"/>
                <a:ea typeface="Calibri" panose="020F0502020204030204" pitchFamily="34" charset="0"/>
                <a:cs typeface="Calibri" panose="020F0502020204030204" pitchFamily="34" charset="0"/>
              </a:rPr>
              <a:t> across series. The common component is scaled to align with LFS employment growth between 2000–19. Shaded area represents the 95% confidence interval. Latest data are for the three months to February 2025 for the LFS and April 2025 for the other survey data.</a:t>
            </a:r>
          </a:p>
        </p:txBody>
      </p:sp>
      <p:sp>
        <p:nvSpPr>
          <p:cNvPr id="4" name="Slide Number Placeholder 3"/>
          <p:cNvSpPr>
            <a:spLocks noGrp="1"/>
          </p:cNvSpPr>
          <p:nvPr>
            <p:ph type="sldNum" sz="quarter" idx="5"/>
          </p:nvPr>
        </p:nvSpPr>
        <p:spPr/>
        <p:txBody>
          <a:bodyPr/>
          <a:lstStyle/>
          <a:p>
            <a:fld id="{2F5E53B0-EFB7-4B0E-B012-E676534541B5}" type="slidenum">
              <a:rPr lang="en-GB" smtClean="0"/>
              <a:t>13</a:t>
            </a:fld>
            <a:endParaRPr lang="en-GB"/>
          </a:p>
        </p:txBody>
      </p:sp>
    </p:spTree>
    <p:extLst>
      <p:ext uri="{BB962C8B-B14F-4D97-AF65-F5344CB8AC3E}">
        <p14:creationId xmlns:p14="http://schemas.microsoft.com/office/powerpoint/2010/main" val="9742271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AA/WARC Expenditure Report, ONS and Bank calculations.</a:t>
            </a:r>
          </a:p>
          <a:p>
            <a:pPr>
              <a:lnSpc>
                <a:spcPct val="125000"/>
              </a:lnSpc>
              <a:spcAft>
                <a:spcPts val="1200"/>
              </a:spcAft>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(a) The equilibrium V/U ratio is estimated using an error-correction model over the period 1982–2023. The real cost of vacancy posting and hourly labour productivity are included as long-run determinants for the level of vacancies. The model also includes controls for short-term movements in these variables (Stelmach et al (2025)). The final data points for both series in the chart are 2024 Q4, while diamonds represent projections for 2025 Q1.</a:t>
            </a: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(b) Number of net additional hours that the currently employed report they would like to work, on average, per week, expressed as a share of average weekly hours. Latest data are to 2024 Q4.</a:t>
            </a:r>
          </a:p>
        </p:txBody>
      </p:sp>
      <p:sp>
        <p:nvSpPr>
          <p:cNvPr id="4" name="Slide Number Placeholder 3"/>
          <p:cNvSpPr>
            <a:spLocks noGrp="1"/>
          </p:cNvSpPr>
          <p:nvPr>
            <p:ph type="sldNum" sz="quarter" idx="5"/>
          </p:nvPr>
        </p:nvSpPr>
        <p:spPr/>
        <p:txBody>
          <a:bodyPr/>
          <a:lstStyle/>
          <a:p>
            <a:fld id="{2F5E53B0-EFB7-4B0E-B012-E676534541B5}" type="slidenum">
              <a:rPr lang="en-GB" smtClean="0"/>
              <a:t>14</a:t>
            </a:fld>
            <a:endParaRPr lang="en-GB"/>
          </a:p>
        </p:txBody>
      </p:sp>
    </p:spTree>
    <p:extLst>
      <p:ext uri="{BB962C8B-B14F-4D97-AF65-F5344CB8AC3E}">
        <p14:creationId xmlns:p14="http://schemas.microsoft.com/office/powerpoint/2010/main" val="1152361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ONS and Bank calculations.</a:t>
            </a:r>
          </a:p>
          <a:p>
            <a:pPr>
              <a:lnSpc>
                <a:spcPct val="125000"/>
              </a:lnSpc>
              <a:spcAft>
                <a:spcPts val="1200"/>
              </a:spcAft>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(a) Underlying output per worker is based on Bank staff’s underlying measures of GDP and employment based on indicator-based models from Charts 2.8 and 2.12 for GDP and employment respectively. The final data points are for 2024 Q4.</a:t>
            </a:r>
          </a:p>
        </p:txBody>
      </p:sp>
      <p:sp>
        <p:nvSpPr>
          <p:cNvPr id="4" name="Slide Number Placeholder 3"/>
          <p:cNvSpPr>
            <a:spLocks noGrp="1"/>
          </p:cNvSpPr>
          <p:nvPr>
            <p:ph type="sldNum" sz="quarter" idx="5"/>
          </p:nvPr>
        </p:nvSpPr>
        <p:spPr/>
        <p:txBody>
          <a:bodyPr/>
          <a:lstStyle/>
          <a:p>
            <a:fld id="{2F5E53B0-EFB7-4B0E-B012-E676534541B5}" type="slidenum">
              <a:rPr lang="en-GB" smtClean="0"/>
              <a:t>15</a:t>
            </a:fld>
            <a:endParaRPr lang="en-GB"/>
          </a:p>
        </p:txBody>
      </p:sp>
    </p:spTree>
    <p:extLst>
      <p:ext uri="{BB962C8B-B14F-4D97-AF65-F5344CB8AC3E}">
        <p14:creationId xmlns:p14="http://schemas.microsoft.com/office/powerpoint/2010/main" val="8680883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Bank of England Agents, BCC, CBI, ONS, S&amp;P Global and Bank calculations.</a:t>
            </a:r>
          </a:p>
          <a:p>
            <a:pPr>
              <a:lnSpc>
                <a:spcPct val="125000"/>
              </a:lnSpc>
              <a:spcAft>
                <a:spcPts val="1200"/>
              </a:spcAft>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(a) Left-hand side chart measures are standard deviations from averages between 2000–19. The measures included in the swathe are from the Bank’s Agents, the BCC (non-services and services), the CBI (manufacturing (capacity); financial services, business/consumer/professional services and distributive trade (business relative to normal)) and </a:t>
            </a:r>
            <a:r>
              <a:rPr lang="en-GB" sz="1800" dirty="0">
                <a:effectLst/>
                <a:latin typeface="Calibri" panose="020F0502020204030204" pitchFamily="34" charset="0"/>
                <a:ea typeface="Aptos" panose="020F0502020204030204" pitchFamily="34" charset="0"/>
              </a:rPr>
              <a:t>S&amp;P Global PMI</a:t>
            </a:r>
            <a:r>
              <a:rPr lang="en-GB" sz="1800" dirty="0">
                <a:effectLst/>
                <a:latin typeface="Arial" panose="020B0604020202020204" pitchFamily="34" charset="0"/>
                <a:ea typeface="Calibri" panose="020F0502020204030204" pitchFamily="34" charset="0"/>
                <a:cs typeface="Calibri" panose="020F0502020204030204" pitchFamily="34" charset="0"/>
              </a:rPr>
              <a:t> (manufacturing (backlogs); services (outstanding business)). Sectors are weighted using shares in gross value added. The BCC data are not seasonally adjusted. The data are shown to 2025 Q1.</a:t>
            </a: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(b) The model-based estimates of the output gap are based on a variety of multivariate filters whose mean values are standardised to the MPC’s estimate of the output gap. Relative to previous Reports, this chart now contains a greater number of filter models, resulting in a wider swathe. The final data point in the chart is 2025 Q1.</a:t>
            </a:r>
          </a:p>
        </p:txBody>
      </p:sp>
      <p:sp>
        <p:nvSpPr>
          <p:cNvPr id="4" name="Slide Number Placeholder 3"/>
          <p:cNvSpPr>
            <a:spLocks noGrp="1"/>
          </p:cNvSpPr>
          <p:nvPr>
            <p:ph type="sldNum" sz="quarter" idx="5"/>
          </p:nvPr>
        </p:nvSpPr>
        <p:spPr/>
        <p:txBody>
          <a:bodyPr/>
          <a:lstStyle/>
          <a:p>
            <a:fld id="{2F5E53B0-EFB7-4B0E-B012-E676534541B5}" type="slidenum">
              <a:rPr lang="en-GB" smtClean="0"/>
              <a:t>16</a:t>
            </a:fld>
            <a:endParaRPr lang="en-GB"/>
          </a:p>
        </p:txBody>
      </p:sp>
    </p:spTree>
    <p:extLst>
      <p:ext uri="{BB962C8B-B14F-4D97-AF65-F5344CB8AC3E}">
        <p14:creationId xmlns:p14="http://schemas.microsoft.com/office/powerpoint/2010/main" val="22864276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Bank of England Agents, DMP Survey, HMRC, Indeed, KPMG/REC UK Report on Jobs, Lloyds Business Barometer, ONS and Bank calculations.</a:t>
            </a:r>
          </a:p>
          <a:p>
            <a:pPr>
              <a:lnSpc>
                <a:spcPct val="125000"/>
              </a:lnSpc>
              <a:spcAft>
                <a:spcPts val="1200"/>
              </a:spcAft>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(a) Private sector regular pay growth in the aqua line shows the ONS measure of private sector regular average weekly earnings growth (three-month average on same three-month average a year ago). Bank staff’s indicator-based model of near-term private sector regular pay growth is quarterly and uses mixed-data sampling (or MIDAS) techniques. A range of indicators inform the model, including series from the Bank of England Agents, the Lloyds Business Barometer, Indeed, ONS/HMRC PAYE payrolls and the KPMG/REC UK Report on Jobs. Indicators are weighted together according to their relative forecast performance in the recent past. Latest data points are for the three months to February 2025 for private sector regular pay and 2025 Q1 for the indicator-based model estimates. The Agents’ pay survey diamond shows respondents’ expected average pay settlements in 2025, weighted by employment and sector. The DMP diamond shows average expected pay growth one year ahead for respondents to the April 2025 DMP Survey. Pay growth projections are for 2025 Q1 to 2026 Q1.</a:t>
            </a: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(b) DMP shows three-month average realised pay growth from the DMP Survey (three-month average on same three-month average a year ago). KPMG/REC shows average starting salaries for permanent staff compared to the previous month. The KPMG/REC index is mean-variance adjusted to ONS private sector regular pay growth over 2002–19 and is advanced by 12 months, which better reflects the leading relationship between the KPMG/REC index and the ONS measure of pay growth. HMRC Real-Time Information (RTI) shows median of private sector employee pay growth. Indeed shows annual average job title matched pay growth for UK job vacancies. Latest data points are April 2024 for the KPMG/REC index, March 2025 for Indeed and HMRC RTI, and April 2025 for the DMP Survey.</a:t>
            </a:r>
          </a:p>
          <a:p>
            <a:pPr>
              <a:lnSpc>
                <a:spcPct val="125000"/>
              </a:lnSpc>
              <a:spcAft>
                <a:spcPts val="1200"/>
              </a:spcAft>
            </a:pP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2F5E53B0-EFB7-4B0E-B012-E676534541B5}" type="slidenum">
              <a:rPr lang="en-GB" smtClean="0"/>
              <a:t>17</a:t>
            </a:fld>
            <a:endParaRPr lang="en-GB"/>
          </a:p>
        </p:txBody>
      </p:sp>
    </p:spTree>
    <p:extLst>
      <p:ext uri="{BB962C8B-B14F-4D97-AF65-F5344CB8AC3E}">
        <p14:creationId xmlns:p14="http://schemas.microsoft.com/office/powerpoint/2010/main" val="418037936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Barclays, Citigroup, HMRC, Indeed, KPMG/REC UK Report on Jobs, Lloyds Business Barometer, ONS, YouGov and Bank calculations.</a:t>
            </a:r>
          </a:p>
          <a:p>
            <a:pPr>
              <a:lnSpc>
                <a:spcPct val="125000"/>
              </a:lnSpc>
              <a:spcAft>
                <a:spcPts val="1200"/>
              </a:spcAft>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(a) Wage equation based on Yellen (2017). Pay growth is Bank staff’s estimate of underlying wage growth also shown in Chart 2.16. Short-term inflation expectations are based on the Barclays Basix Index and the YouGov/Citigroup one-year ahead measure of household inflation expectations and projected forward based on a Bayesian VAR estimation. Slack is based on the MPC’s estimates, informed by the vacancies to unemployment ratio. Productivity growth is based on long-run market sector productivity growth per head. Values may not sum due to rounding. The final data point is 2025 Q1 and based on staff projections. </a:t>
            </a:r>
          </a:p>
        </p:txBody>
      </p:sp>
      <p:sp>
        <p:nvSpPr>
          <p:cNvPr id="4" name="Slide Number Placeholder 3"/>
          <p:cNvSpPr>
            <a:spLocks noGrp="1"/>
          </p:cNvSpPr>
          <p:nvPr>
            <p:ph type="sldNum" sz="quarter" idx="5"/>
          </p:nvPr>
        </p:nvSpPr>
        <p:spPr/>
        <p:txBody>
          <a:bodyPr/>
          <a:lstStyle/>
          <a:p>
            <a:fld id="{2F5E53B0-EFB7-4B0E-B012-E676534541B5}" type="slidenum">
              <a:rPr lang="en-GB" smtClean="0"/>
              <a:t>18</a:t>
            </a:fld>
            <a:endParaRPr lang="en-GB"/>
          </a:p>
        </p:txBody>
      </p:sp>
    </p:spTree>
    <p:extLst>
      <p:ext uri="{BB962C8B-B14F-4D97-AF65-F5344CB8AC3E}">
        <p14:creationId xmlns:p14="http://schemas.microsoft.com/office/powerpoint/2010/main" val="71169969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Bank of England Agents, </a:t>
            </a:r>
            <a:r>
              <a:rPr lang="en-GB" sz="1800" dirty="0" err="1">
                <a:effectLst/>
                <a:latin typeface="Arial" panose="020B0604020202020204" pitchFamily="34" charset="0"/>
                <a:ea typeface="Calibri" panose="020F0502020204030204" pitchFamily="34" charset="0"/>
                <a:cs typeface="Calibri" panose="020F0502020204030204" pitchFamily="34" charset="0"/>
              </a:rPr>
              <a:t>Brightmine</a:t>
            </a:r>
            <a:r>
              <a:rPr lang="en-GB" sz="1800" dirty="0">
                <a:effectLst/>
                <a:latin typeface="Arial" panose="020B0604020202020204" pitchFamily="34" charset="0"/>
                <a:ea typeface="Calibri" panose="020F0502020204030204" pitchFamily="34" charset="0"/>
                <a:cs typeface="Calibri" panose="020F0502020204030204" pitchFamily="34" charset="0"/>
              </a:rPr>
              <a:t>, CIPD, Incomes Data Research, Incomes Data Services, Industrial Relations Services, Labour Research Department, ONS and Bank calculations.</a:t>
            </a:r>
          </a:p>
          <a:p>
            <a:pPr>
              <a:lnSpc>
                <a:spcPct val="125000"/>
              </a:lnSpc>
              <a:spcAft>
                <a:spcPts val="1200"/>
              </a:spcAft>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(a) Private sector regular pay growth in the aqua line shows the ONS measure of private sector regular average weekly earnings growth (three-month average on same three-month average a year ago). Final data points are the three months to February for AWE private sector regular pay growth, April for Bank of England settlements database, March for </a:t>
            </a:r>
            <a:r>
              <a:rPr lang="en-GB" sz="1800" dirty="0" err="1">
                <a:effectLst/>
                <a:latin typeface="Arial" panose="020B0604020202020204" pitchFamily="34" charset="0"/>
                <a:ea typeface="Calibri" panose="020F0502020204030204" pitchFamily="34" charset="0"/>
                <a:cs typeface="Calibri" panose="020F0502020204030204" pitchFamily="34" charset="0"/>
              </a:rPr>
              <a:t>Brightmine</a:t>
            </a:r>
            <a:r>
              <a:rPr lang="en-GB" sz="1800" dirty="0">
                <a:effectLst/>
                <a:latin typeface="Arial" panose="020B0604020202020204" pitchFamily="34" charset="0"/>
                <a:ea typeface="Calibri" panose="020F0502020204030204" pitchFamily="34" charset="0"/>
                <a:cs typeface="Calibri" panose="020F0502020204030204" pitchFamily="34" charset="0"/>
              </a:rPr>
              <a:t> settlements and 2025 Q1 for CIPD expected settlements. </a:t>
            </a:r>
          </a:p>
        </p:txBody>
      </p:sp>
      <p:sp>
        <p:nvSpPr>
          <p:cNvPr id="4" name="Slide Number Placeholder 3"/>
          <p:cNvSpPr>
            <a:spLocks noGrp="1"/>
          </p:cNvSpPr>
          <p:nvPr>
            <p:ph type="sldNum" sz="quarter" idx="5"/>
          </p:nvPr>
        </p:nvSpPr>
        <p:spPr/>
        <p:txBody>
          <a:bodyPr/>
          <a:lstStyle/>
          <a:p>
            <a:fld id="{2F5E53B0-EFB7-4B0E-B012-E676534541B5}" type="slidenum">
              <a:rPr lang="en-GB" smtClean="0"/>
              <a:t>19</a:t>
            </a:fld>
            <a:endParaRPr lang="en-GB"/>
          </a:p>
        </p:txBody>
      </p:sp>
    </p:spTree>
    <p:extLst>
      <p:ext uri="{BB962C8B-B14F-4D97-AF65-F5344CB8AC3E}">
        <p14:creationId xmlns:p14="http://schemas.microsoft.com/office/powerpoint/2010/main" val="40300028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BCC, CBI, Lloyds Business Barometer, ONS, S&amp;P Global and Bank calculations.</a:t>
            </a:r>
          </a:p>
          <a:p>
            <a:pPr>
              <a:lnSpc>
                <a:spcPct val="125000"/>
              </a:lnSpc>
              <a:spcAft>
                <a:spcPts val="1200"/>
              </a:spcAft>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(a) The lighter diamonds show Bank staff’s projections at the time of the February Report. The darker diamonds show Bank staff’s current projections. The azure diamonds in the top panel are Bank staff’s estimates of underlying quarterly GDP growth. Underlying GDP data from 2023 Q2 to 2024 Q4 show in-sample fitted values of a survey indicator model estimated by Bank staff, and data for 2025 Q1 and 2025 Q2 show out of sample projections (see Chart 2.8). The projections for headline GDP growth and the unemployment rate are quarterly and show 2025 Q1 and 2025 Q2 (February projections show 2024 Q4 to 2025 Q2). The projections for CPI inflation are monthly and show April to September 2025 (February projections show January 2025 to June 2025). The GDP growth and unemployment rate projections for 2025 Q1 are based on official data to February 2025, while the CPI inflation figures over the same quarter are outturns. Although LFS unemployment data have been reinstated by the ONS, they are badged as official statistics in development and the LFS continues to suffer from very low response rates, which can introduce volatility and potentially non-response bias (Box D of the May 2024 Monetary Policy Report). </a:t>
            </a:r>
          </a:p>
        </p:txBody>
      </p:sp>
      <p:sp>
        <p:nvSpPr>
          <p:cNvPr id="4" name="Slide Number Placeholder 3"/>
          <p:cNvSpPr>
            <a:spLocks noGrp="1"/>
          </p:cNvSpPr>
          <p:nvPr>
            <p:ph type="sldNum" sz="quarter" idx="5"/>
          </p:nvPr>
        </p:nvSpPr>
        <p:spPr/>
        <p:txBody>
          <a:bodyPr/>
          <a:lstStyle/>
          <a:p>
            <a:fld id="{2F5E53B0-EFB7-4B0E-B012-E676534541B5}" type="slidenum">
              <a:rPr lang="en-GB" smtClean="0"/>
              <a:t>2</a:t>
            </a:fld>
            <a:endParaRPr lang="en-GB"/>
          </a:p>
        </p:txBody>
      </p:sp>
    </p:spTree>
    <p:extLst>
      <p:ext uri="{BB962C8B-B14F-4D97-AF65-F5344CB8AC3E}">
        <p14:creationId xmlns:p14="http://schemas.microsoft.com/office/powerpoint/2010/main" val="300556295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Bloomberg Finance L.P., Department for Energy Security and Net Zero, ONS and Bank calculations.</a:t>
            </a:r>
          </a:p>
          <a:p>
            <a:pPr>
              <a:lnSpc>
                <a:spcPct val="125000"/>
              </a:lnSpc>
              <a:spcAft>
                <a:spcPts val="1200"/>
              </a:spcAft>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(a) Figures in parentheses are CPI basket weights in 2025. Data are shown to March 2025. Component-level Bank staff projections are shown from April to September 2025. The food component is defined as food and non-alcoholic beverages. Fuels and lubricants estimates use Department for Energy Security and Net Zero petrol price data for April 2025 and are then projected based on the sterling oil futures curve.</a:t>
            </a:r>
          </a:p>
        </p:txBody>
      </p:sp>
      <p:sp>
        <p:nvSpPr>
          <p:cNvPr id="4" name="Slide Number Placeholder 3"/>
          <p:cNvSpPr>
            <a:spLocks noGrp="1"/>
          </p:cNvSpPr>
          <p:nvPr>
            <p:ph type="sldNum" sz="quarter" idx="5"/>
          </p:nvPr>
        </p:nvSpPr>
        <p:spPr/>
        <p:txBody>
          <a:bodyPr/>
          <a:lstStyle/>
          <a:p>
            <a:fld id="{2F5E53B0-EFB7-4B0E-B012-E676534541B5}" type="slidenum">
              <a:rPr lang="en-GB" smtClean="0"/>
              <a:t>20</a:t>
            </a:fld>
            <a:endParaRPr lang="en-GB"/>
          </a:p>
        </p:txBody>
      </p:sp>
    </p:spTree>
    <p:extLst>
      <p:ext uri="{BB962C8B-B14F-4D97-AF65-F5344CB8AC3E}">
        <p14:creationId xmlns:p14="http://schemas.microsoft.com/office/powerpoint/2010/main" val="379693468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Bloomberg Finance L.P., Department for Energy Security and Net Zero, ONS and Bank calculations.</a:t>
            </a:r>
          </a:p>
          <a:p>
            <a:pPr>
              <a:lnSpc>
                <a:spcPct val="125000"/>
              </a:lnSpc>
              <a:spcAft>
                <a:spcPts val="1200"/>
              </a:spcAft>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(a) Component-level Bank staff projections from April to September 2025. The energy component includes fuels and lubricants and electricity and gas. The NICs bars show Bank staff estimates of the pass-through of the increases in employer NICs announced in Autumn Budget 2024 to headline CPI inflation. The other regulated/indexed component includes education, other transport services, other services for personal transport equipment and communication services. The water bills component includes water supply and sewerage collection. The food component is defined as food and non-alcoholic beverages excluding the estimated impact of the changes to employer NICs. The other goods component is defined as goods excluding energy, food and non-alcoholic beverages, water supply and the estimated impact of the changes to employer NICs on goods inflation. The other services component is defined as services excluding education, other transport services, other services for personal transport equipment, communication services, sewerage collection and the estimated impact of the changes to employer NICs on services inflation. </a:t>
            </a:r>
          </a:p>
        </p:txBody>
      </p:sp>
      <p:sp>
        <p:nvSpPr>
          <p:cNvPr id="4" name="Slide Number Placeholder 3"/>
          <p:cNvSpPr>
            <a:spLocks noGrp="1"/>
          </p:cNvSpPr>
          <p:nvPr>
            <p:ph type="sldNum" sz="quarter" idx="5"/>
          </p:nvPr>
        </p:nvSpPr>
        <p:spPr/>
        <p:txBody>
          <a:bodyPr/>
          <a:lstStyle/>
          <a:p>
            <a:fld id="{2F5E53B0-EFB7-4B0E-B012-E676534541B5}" type="slidenum">
              <a:rPr lang="en-GB" smtClean="0"/>
              <a:t>21</a:t>
            </a:fld>
            <a:endParaRPr lang="en-GB"/>
          </a:p>
        </p:txBody>
      </p:sp>
    </p:spTree>
    <p:extLst>
      <p:ext uri="{BB962C8B-B14F-4D97-AF65-F5344CB8AC3E}">
        <p14:creationId xmlns:p14="http://schemas.microsoft.com/office/powerpoint/2010/main" val="141379452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ONS and Bank calculations.</a:t>
            </a:r>
          </a:p>
          <a:p>
            <a:pPr>
              <a:lnSpc>
                <a:spcPct val="125000"/>
              </a:lnSpc>
              <a:spcAft>
                <a:spcPts val="1200"/>
              </a:spcAft>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(a) The core goods component is defined as goods excluding food and non-alcoholic beverages (FNAB), alcohol, tobacco and energy. Data are to March 2025. Bank staff projections from April to September 2025. Dashed lines represent the 2010–19 averages, which are 3.0%, 1.6% and 0.8% for services, FNAB and core goods respectively.</a:t>
            </a:r>
          </a:p>
        </p:txBody>
      </p:sp>
      <p:sp>
        <p:nvSpPr>
          <p:cNvPr id="4" name="Slide Number Placeholder 3"/>
          <p:cNvSpPr>
            <a:spLocks noGrp="1"/>
          </p:cNvSpPr>
          <p:nvPr>
            <p:ph type="sldNum" sz="quarter" idx="5"/>
          </p:nvPr>
        </p:nvSpPr>
        <p:spPr/>
        <p:txBody>
          <a:bodyPr/>
          <a:lstStyle/>
          <a:p>
            <a:fld id="{2F5E53B0-EFB7-4B0E-B012-E676534541B5}" type="slidenum">
              <a:rPr lang="en-GB" smtClean="0"/>
              <a:t>22</a:t>
            </a:fld>
            <a:endParaRPr lang="en-GB"/>
          </a:p>
        </p:txBody>
      </p:sp>
    </p:spTree>
    <p:extLst>
      <p:ext uri="{BB962C8B-B14F-4D97-AF65-F5344CB8AC3E}">
        <p14:creationId xmlns:p14="http://schemas.microsoft.com/office/powerpoint/2010/main" val="237235887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S&amp;P Global and Bank calculations.</a:t>
            </a:r>
          </a:p>
          <a:p>
            <a:pPr>
              <a:lnSpc>
                <a:spcPct val="125000"/>
              </a:lnSpc>
              <a:spcAft>
                <a:spcPts val="1200"/>
              </a:spcAft>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(a) The underlying measures are input price net balances which ask firms whether the price of their inputs are higher, lower, or the same as the previous month. Values are shown as standard deviations from averages between 1992–2019. The final data points are for April 2025. </a:t>
            </a:r>
          </a:p>
        </p:txBody>
      </p:sp>
      <p:sp>
        <p:nvSpPr>
          <p:cNvPr id="4" name="Slide Number Placeholder 3"/>
          <p:cNvSpPr>
            <a:spLocks noGrp="1"/>
          </p:cNvSpPr>
          <p:nvPr>
            <p:ph type="sldNum" sz="quarter" idx="5"/>
          </p:nvPr>
        </p:nvSpPr>
        <p:spPr/>
        <p:txBody>
          <a:bodyPr/>
          <a:lstStyle/>
          <a:p>
            <a:fld id="{2F5E53B0-EFB7-4B0E-B012-E676534541B5}" type="slidenum">
              <a:rPr lang="en-GB" smtClean="0"/>
              <a:t>23</a:t>
            </a:fld>
            <a:endParaRPr lang="en-GB"/>
          </a:p>
        </p:txBody>
      </p:sp>
    </p:spTree>
    <p:extLst>
      <p:ext uri="{BB962C8B-B14F-4D97-AF65-F5344CB8AC3E}">
        <p14:creationId xmlns:p14="http://schemas.microsoft.com/office/powerpoint/2010/main" val="215605766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ONS and Bank calculations.</a:t>
            </a:r>
          </a:p>
          <a:p>
            <a:pPr>
              <a:lnSpc>
                <a:spcPct val="125000"/>
              </a:lnSpc>
              <a:spcAft>
                <a:spcPts val="1200"/>
              </a:spcAft>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(a) The question posed in the survey is ‘Which of the following factors, if any, are causing your business to consider raising prices in [the next month]?’. The series shown in the chart are three-month averages of the share of firms choosing each respective answer. Data are not seasonally adjusted. The final data point is taken from the April survey, Wave 130, which refers to the month of May. </a:t>
            </a:r>
          </a:p>
        </p:txBody>
      </p:sp>
      <p:sp>
        <p:nvSpPr>
          <p:cNvPr id="4" name="Slide Number Placeholder 3"/>
          <p:cNvSpPr>
            <a:spLocks noGrp="1"/>
          </p:cNvSpPr>
          <p:nvPr>
            <p:ph type="sldNum" sz="quarter" idx="5"/>
          </p:nvPr>
        </p:nvSpPr>
        <p:spPr/>
        <p:txBody>
          <a:bodyPr/>
          <a:lstStyle/>
          <a:p>
            <a:fld id="{2F5E53B0-EFB7-4B0E-B012-E676534541B5}" type="slidenum">
              <a:rPr lang="en-GB" smtClean="0"/>
              <a:t>24</a:t>
            </a:fld>
            <a:endParaRPr lang="en-GB"/>
          </a:p>
        </p:txBody>
      </p:sp>
    </p:spTree>
    <p:extLst>
      <p:ext uri="{BB962C8B-B14F-4D97-AF65-F5344CB8AC3E}">
        <p14:creationId xmlns:p14="http://schemas.microsoft.com/office/powerpoint/2010/main" val="275055625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ONS and Bank calculations. </a:t>
            </a:r>
          </a:p>
          <a:p>
            <a:pPr>
              <a:lnSpc>
                <a:spcPct val="125000"/>
              </a:lnSpc>
              <a:spcAft>
                <a:spcPts val="1200"/>
              </a:spcAft>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(a) The low variance measure is calculated by weighting each component of services inflation by the inverse variance of the change in 12-month inflation of that component from 12 months previously. The maximum adjusted weight is capped at twice its original value. Details of the components that have been included/excluded from the ‘Services excluding indexed and volatile components, rents and foreign holidays’ measure are included in the accompanying spreadsheet published online. All measures are seasonally adjusted. The trimmed mean measure excludes the 10% largest and 10% smallest price changes. The latest data points shown refer to March 2025.</a:t>
            </a:r>
          </a:p>
        </p:txBody>
      </p:sp>
      <p:sp>
        <p:nvSpPr>
          <p:cNvPr id="4" name="Slide Number Placeholder 3"/>
          <p:cNvSpPr>
            <a:spLocks noGrp="1"/>
          </p:cNvSpPr>
          <p:nvPr>
            <p:ph type="sldNum" sz="quarter" idx="5"/>
          </p:nvPr>
        </p:nvSpPr>
        <p:spPr/>
        <p:txBody>
          <a:bodyPr/>
          <a:lstStyle/>
          <a:p>
            <a:fld id="{2F5E53B0-EFB7-4B0E-B012-E676534541B5}" type="slidenum">
              <a:rPr lang="en-GB" smtClean="0"/>
              <a:t>25</a:t>
            </a:fld>
            <a:endParaRPr lang="en-GB"/>
          </a:p>
        </p:txBody>
      </p:sp>
    </p:spTree>
    <p:extLst>
      <p:ext uri="{BB962C8B-B14F-4D97-AF65-F5344CB8AC3E}">
        <p14:creationId xmlns:p14="http://schemas.microsoft.com/office/powerpoint/2010/main" val="116120092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OECD, ONS, World Bank and Bank calculations.</a:t>
            </a:r>
          </a:p>
          <a:p>
            <a:pPr>
              <a:lnSpc>
                <a:spcPct val="125000"/>
              </a:lnSpc>
              <a:spcAft>
                <a:spcPts val="1200"/>
              </a:spcAft>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(a) Outputs are from a machine-learning model based on a version of the model proposed by Goulet Coulombe (2024) and discussed in the Bank Underground post: Dissecting UK service inflation via a neural network Phillips curve. Model outputs show one quarter ahead out-of-sample forecasts. Quarterly growth rates are annualised and quarterly fluctuations are smoothed. Bars show contributions to the model-implied services inflation forecast (white line) relative to the mean of 3.3% between 1997 and 2019. Domestic input costs reflect the contribution from past domestic goods inflation, food inflation, energy inflation and input prices. Nominal inertia components include ONS private sector regular pay growth, past services inflation, selected services inflation subcomponents and output prices. Inflation expectations includes household and financial market-based measures of short and long-term inflation expectations. The output gap bars show the impact of a model-implied service inflation-relevant output gap estimate that reflects the contribution from a range of activity indicators as well as the Bank’s output gap measure. Contributions may not sum to total due to rounding. The latest data points are for 2025 Q1.</a:t>
            </a:r>
          </a:p>
        </p:txBody>
      </p:sp>
      <p:sp>
        <p:nvSpPr>
          <p:cNvPr id="4" name="Slide Number Placeholder 3"/>
          <p:cNvSpPr>
            <a:spLocks noGrp="1"/>
          </p:cNvSpPr>
          <p:nvPr>
            <p:ph type="sldNum" sz="quarter" idx="5"/>
          </p:nvPr>
        </p:nvSpPr>
        <p:spPr/>
        <p:txBody>
          <a:bodyPr/>
          <a:lstStyle/>
          <a:p>
            <a:fld id="{2F5E53B0-EFB7-4B0E-B012-E676534541B5}" type="slidenum">
              <a:rPr lang="en-GB" smtClean="0"/>
              <a:t>26</a:t>
            </a:fld>
            <a:endParaRPr lang="en-GB"/>
          </a:p>
        </p:txBody>
      </p:sp>
    </p:spTree>
    <p:extLst>
      <p:ext uri="{BB962C8B-B14F-4D97-AF65-F5344CB8AC3E}">
        <p14:creationId xmlns:p14="http://schemas.microsoft.com/office/powerpoint/2010/main" val="308922418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Bank/Ipsos Inflation Attitudes Survey (IAS), Citigroup, YouGov and Bank calculations.</a:t>
            </a:r>
          </a:p>
          <a:p>
            <a:pPr>
              <a:lnSpc>
                <a:spcPct val="125000"/>
              </a:lnSpc>
              <a:spcAft>
                <a:spcPts val="1200"/>
              </a:spcAft>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(a) Left panel shows the median responses from the Bank/Ipsos IAS. Data shown are the one year and five year ahead inflation expectations measures. Dashed lines represent the series averages over 2010–19. A methodological break occurred during the Covid pandemic that means a degree of caution should be taken when making long-run comparisons with these data. The methodology notes linked in the latest IAS release for February 2025 provide more information. Data are not seasonally adjusted and the latest data points are for 2025 Q1.</a:t>
            </a: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(b) Right panel shows the monthly Citi/YouGov survey data. Data shown are the one year and five to ten year ahead inflation expectations measures. Dashed lines represent the series averages over 2010–19. Since August 2022, the YouGov/Citigroup survey has been based on updated response buckets. Data are not seasonally adjusted and the latest data points are for April 2025.</a:t>
            </a:r>
          </a:p>
        </p:txBody>
      </p:sp>
      <p:sp>
        <p:nvSpPr>
          <p:cNvPr id="4" name="Slide Number Placeholder 3"/>
          <p:cNvSpPr>
            <a:spLocks noGrp="1"/>
          </p:cNvSpPr>
          <p:nvPr>
            <p:ph type="sldNum" sz="quarter" idx="5"/>
          </p:nvPr>
        </p:nvSpPr>
        <p:spPr/>
        <p:txBody>
          <a:bodyPr/>
          <a:lstStyle/>
          <a:p>
            <a:fld id="{2F5E53B0-EFB7-4B0E-B012-E676534541B5}" type="slidenum">
              <a:rPr lang="en-GB" smtClean="0"/>
              <a:t>27</a:t>
            </a:fld>
            <a:endParaRPr lang="en-GB"/>
          </a:p>
        </p:txBody>
      </p:sp>
    </p:spTree>
    <p:extLst>
      <p:ext uri="{BB962C8B-B14F-4D97-AF65-F5344CB8AC3E}">
        <p14:creationId xmlns:p14="http://schemas.microsoft.com/office/powerpoint/2010/main" val="342240346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Citigroup, YouGov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a:t>
            </a:r>
            <a:r>
              <a:rPr lang="en-GB" sz="1800" dirty="0">
                <a:effectLst/>
                <a:latin typeface="Arial" panose="020B0604020202020204" pitchFamily="34" charset="0"/>
                <a:ea typeface="Calibri" panose="020F0502020204030204" pitchFamily="34" charset="0"/>
                <a:cs typeface="Arial" panose="020B0604020202020204" pitchFamily="34" charset="0"/>
              </a:rPr>
              <a:t> </a:t>
            </a:r>
            <a:r>
              <a:rPr lang="en-GB" sz="1800" dirty="0">
                <a:effectLst/>
                <a:latin typeface="Arial" panose="020B0604020202020204" pitchFamily="34" charset="0"/>
                <a:ea typeface="Calibri" panose="020F0502020204030204" pitchFamily="34" charset="0"/>
                <a:cs typeface="Calibri" panose="020F0502020204030204" pitchFamily="34" charset="0"/>
              </a:rPr>
              <a:t>Aqua</a:t>
            </a:r>
            <a:r>
              <a:rPr lang="en-GB" sz="1800" dirty="0">
                <a:effectLst/>
                <a:latin typeface="Arial" panose="020B0604020202020204" pitchFamily="34" charset="0"/>
                <a:ea typeface="Calibri" panose="020F0502020204030204" pitchFamily="34" charset="0"/>
                <a:cs typeface="Arial" panose="020B0604020202020204" pitchFamily="34" charset="0"/>
              </a:rPr>
              <a:t> </a:t>
            </a:r>
            <a:r>
              <a:rPr lang="en-GB" sz="1800" dirty="0">
                <a:effectLst/>
                <a:latin typeface="Arial" panose="020B0604020202020204" pitchFamily="34" charset="0"/>
                <a:ea typeface="Calibri" panose="020F0502020204030204" pitchFamily="34" charset="0"/>
                <a:cs typeface="Calibri" panose="020F0502020204030204" pitchFamily="34" charset="0"/>
              </a:rPr>
              <a:t>lines show model predictions for short and medium-term household inflation expectations. The dependent variables are quarterly averages of the monthly Citi/YouGov one year ahead (left panel) and 5</a:t>
            </a:r>
            <a:r>
              <a:rPr lang="en-GB" sz="1800" b="0" i="0" u="none" strike="noStrike" baseline="0" dirty="0">
                <a:solidFill>
                  <a:srgbClr val="000000"/>
                </a:solidFill>
                <a:latin typeface="Arial" panose="020B0604020202020204" pitchFamily="34" charset="0"/>
              </a:rPr>
              <a:t>–</a:t>
            </a:r>
            <a:r>
              <a:rPr lang="en-GB" sz="1800" dirty="0">
                <a:effectLst/>
                <a:latin typeface="Arial" panose="020B0604020202020204" pitchFamily="34" charset="0"/>
                <a:ea typeface="Calibri" panose="020F0502020204030204" pitchFamily="34" charset="0"/>
                <a:cs typeface="Calibri" panose="020F0502020204030204" pitchFamily="34" charset="0"/>
              </a:rPr>
              <a:t>10 year ahead (right panel) expectations. The values for April 2025 have been held constant to populate the remaining months in 2025 Q2. The independent variables are lags of food, energy, core goods and services inflation, and controls for economic slack and supply chain disruption. The sample period for estimation is 2005 Q4–2019 Q4 and the confidence intervals shown by the swathes correspond to +/- 2 standard errors. </a:t>
            </a:r>
          </a:p>
        </p:txBody>
      </p:sp>
      <p:sp>
        <p:nvSpPr>
          <p:cNvPr id="4" name="Slide Number Placeholder 3"/>
          <p:cNvSpPr>
            <a:spLocks noGrp="1"/>
          </p:cNvSpPr>
          <p:nvPr>
            <p:ph type="sldNum" sz="quarter" idx="5"/>
          </p:nvPr>
        </p:nvSpPr>
        <p:spPr/>
        <p:txBody>
          <a:bodyPr/>
          <a:lstStyle/>
          <a:p>
            <a:fld id="{2F5E53B0-EFB7-4B0E-B012-E676534541B5}" type="slidenum">
              <a:rPr lang="en-GB" smtClean="0"/>
              <a:t>28</a:t>
            </a:fld>
            <a:endParaRPr lang="en-GB"/>
          </a:p>
        </p:txBody>
      </p:sp>
    </p:spTree>
    <p:extLst>
      <p:ext uri="{BB962C8B-B14F-4D97-AF65-F5344CB8AC3E}">
        <p14:creationId xmlns:p14="http://schemas.microsoft.com/office/powerpoint/2010/main" val="74846787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DMP Survey and Bank calculations.</a:t>
            </a:r>
          </a:p>
          <a:p>
            <a:pPr>
              <a:lnSpc>
                <a:spcPct val="125000"/>
              </a:lnSpc>
              <a:spcAft>
                <a:spcPts val="1200"/>
              </a:spcAft>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(a) Solid lines show three-month moving averages and dashed lines show the single-month value. One year and three year ahead CPI inflation expectations are responses to the question: ‘As a percentage, what do you think the annual CPI inflation rate will be in the UK, one year from now and three years from now?’. The data are not seasonally adjusted and the latest data points are for April 2025.</a:t>
            </a:r>
          </a:p>
        </p:txBody>
      </p:sp>
      <p:sp>
        <p:nvSpPr>
          <p:cNvPr id="4" name="Slide Number Placeholder 3"/>
          <p:cNvSpPr>
            <a:spLocks noGrp="1"/>
          </p:cNvSpPr>
          <p:nvPr>
            <p:ph type="sldNum" sz="quarter" idx="5"/>
          </p:nvPr>
        </p:nvSpPr>
        <p:spPr/>
        <p:txBody>
          <a:bodyPr/>
          <a:lstStyle/>
          <a:p>
            <a:fld id="{2F5E53B0-EFB7-4B0E-B012-E676534541B5}" type="slidenum">
              <a:rPr lang="en-GB" smtClean="0"/>
              <a:t>29</a:t>
            </a:fld>
            <a:endParaRPr lang="en-GB"/>
          </a:p>
        </p:txBody>
      </p:sp>
    </p:spTree>
    <p:extLst>
      <p:ext uri="{BB962C8B-B14F-4D97-AF65-F5344CB8AC3E}">
        <p14:creationId xmlns:p14="http://schemas.microsoft.com/office/powerpoint/2010/main" val="8739674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Bloomberg Finance L.P., Tradeweb FTSE Gilt Closing Data and Bank calculations.</a:t>
            </a:r>
          </a:p>
          <a:p>
            <a:pPr>
              <a:lnSpc>
                <a:spcPct val="125000"/>
              </a:lnSpc>
              <a:spcAft>
                <a:spcPts val="1200"/>
              </a:spcAft>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(a) Equities and effective exchange rates are indexed to the date of the 2024 US presidential election, while 10-year yields show cumulative changes in yields over the same period. The final data points are for 29 April 2025.</a:t>
            </a:r>
          </a:p>
        </p:txBody>
      </p:sp>
      <p:sp>
        <p:nvSpPr>
          <p:cNvPr id="4" name="Slide Number Placeholder 3"/>
          <p:cNvSpPr>
            <a:spLocks noGrp="1"/>
          </p:cNvSpPr>
          <p:nvPr>
            <p:ph type="sldNum" sz="quarter" idx="5"/>
          </p:nvPr>
        </p:nvSpPr>
        <p:spPr/>
        <p:txBody>
          <a:bodyPr/>
          <a:lstStyle/>
          <a:p>
            <a:fld id="{2F5E53B0-EFB7-4B0E-B012-E676534541B5}" type="slidenum">
              <a:rPr lang="en-GB" smtClean="0"/>
              <a:t>3</a:t>
            </a:fld>
            <a:endParaRPr lang="en-GB"/>
          </a:p>
        </p:txBody>
      </p:sp>
    </p:spTree>
    <p:extLst>
      <p:ext uri="{BB962C8B-B14F-4D97-AF65-F5344CB8AC3E}">
        <p14:creationId xmlns:p14="http://schemas.microsoft.com/office/powerpoint/2010/main" val="222449708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F5E53B0-EFB7-4B0E-B012-E676534541B5}" type="slidenum">
              <a:rPr lang="en-GB" smtClean="0"/>
              <a:t>30</a:t>
            </a:fld>
            <a:endParaRPr lang="en-GB"/>
          </a:p>
        </p:txBody>
      </p:sp>
    </p:spTree>
    <p:extLst>
      <p:ext uri="{BB962C8B-B14F-4D97-AF65-F5344CB8AC3E}">
        <p14:creationId xmlns:p14="http://schemas.microsoft.com/office/powerpoint/2010/main" val="326991160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US Bureau of Economic Analysis, US International Trade Commission, White House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The effective tariff rate is defined as implied customs duty revenue divided by total goods imports for consumption. Bank staff estimates for current effective US tariff rates reflect the trade policies in place as of 29 April 2025 and assume that trade weights and flows remain fixed at 2024 levels. In the current tariff estimates, Bank staff also assume that the share of trade compliant with the free trade Agreement between the US, Mexico and Canada (USMCA) will rise from 2024 levels, with the vast majority of imports from Canada and Mexico adhering to USMCA standards as firms are motivated to demonstrate compliance in response to higher tariffs. A range of external estimates suggest that the US average effective tariff rate on global imports has increased to between 18% and 28% under the new US administration, depending on assumptions, particularly around changes in trade flows and substitution effects in response to tariffs, and the share of USMCA compliant trade.</a:t>
            </a:r>
          </a:p>
          <a:p>
            <a:pPr>
              <a:lnSpc>
                <a:spcPct val="125000"/>
              </a:lnSpc>
              <a:spcAft>
                <a:spcPts val="1200"/>
              </a:spcAft>
            </a:pP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2F5E53B0-EFB7-4B0E-B012-E676534541B5}" type="slidenum">
              <a:rPr lang="en-GB" smtClean="0"/>
              <a:t>31</a:t>
            </a:fld>
            <a:endParaRPr lang="en-GB"/>
          </a:p>
        </p:txBody>
      </p:sp>
    </p:spTree>
    <p:extLst>
      <p:ext uri="{BB962C8B-B14F-4D97-AF65-F5344CB8AC3E}">
        <p14:creationId xmlns:p14="http://schemas.microsoft.com/office/powerpoint/2010/main" val="53138642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Caldara et al (2019), DMP Survey and Bank calculations.</a:t>
            </a:r>
          </a:p>
          <a:p>
            <a:pPr>
              <a:lnSpc>
                <a:spcPct val="125000"/>
              </a:lnSpc>
              <a:spcAft>
                <a:spcPts val="1200"/>
              </a:spcAft>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(a) The survey results are based on the question: ‘How do you expect the implementation of new tariffs on goods entering the United States to affect the sales of your business over the next </a:t>
            </a:r>
            <a:r>
              <a:rPr lang="en-GB" sz="1800">
                <a:effectLst/>
                <a:latin typeface="Arial" panose="020B0604020202020204" pitchFamily="34" charset="0"/>
                <a:ea typeface="Calibri" panose="020F0502020204030204" pitchFamily="34" charset="0"/>
                <a:cs typeface="Calibri" panose="020F0502020204030204" pitchFamily="34" charset="0"/>
              </a:rPr>
              <a:t>year?’. </a:t>
            </a:r>
            <a:r>
              <a:rPr lang="en-GB" sz="1800" dirty="0">
                <a:effectLst/>
                <a:latin typeface="Arial" panose="020B0604020202020204" pitchFamily="34" charset="0"/>
                <a:ea typeface="Calibri" panose="020F0502020204030204" pitchFamily="34" charset="0"/>
                <a:cs typeface="Calibri" panose="020F0502020204030204" pitchFamily="34" charset="0"/>
              </a:rPr>
              <a:t>The survey took place between 4 and 18 April 2025.</a:t>
            </a: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(b) The trade policy uncertainty index reflects automated text search results of the electronic archives of seven newspapers discussing trade policy uncertainty: Boston Globe, Chicago Tribune, Guardian, Los Angeles Times, New York Times, Wall Street Journal, and Washington Post. The data are monthly and the final data point is for March 2025.</a:t>
            </a:r>
          </a:p>
        </p:txBody>
      </p:sp>
      <p:sp>
        <p:nvSpPr>
          <p:cNvPr id="4" name="Slide Number Placeholder 3"/>
          <p:cNvSpPr>
            <a:spLocks noGrp="1"/>
          </p:cNvSpPr>
          <p:nvPr>
            <p:ph type="sldNum" sz="quarter" idx="5"/>
          </p:nvPr>
        </p:nvSpPr>
        <p:spPr/>
        <p:txBody>
          <a:bodyPr/>
          <a:lstStyle/>
          <a:p>
            <a:fld id="{2F5E53B0-EFB7-4B0E-B012-E676534541B5}" type="slidenum">
              <a:rPr lang="en-GB" smtClean="0"/>
              <a:t>32</a:t>
            </a:fld>
            <a:endParaRPr lang="en-GB"/>
          </a:p>
        </p:txBody>
      </p:sp>
    </p:spTree>
    <p:extLst>
      <p:ext uri="{BB962C8B-B14F-4D97-AF65-F5344CB8AC3E}">
        <p14:creationId xmlns:p14="http://schemas.microsoft.com/office/powerpoint/2010/main" val="262161248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F5E53B0-EFB7-4B0E-B012-E676534541B5}" type="slidenum">
              <a:rPr lang="en-GB" smtClean="0"/>
              <a:t>33</a:t>
            </a:fld>
            <a:endParaRPr lang="en-GB"/>
          </a:p>
        </p:txBody>
      </p:sp>
    </p:spTree>
    <p:extLst>
      <p:ext uri="{BB962C8B-B14F-4D97-AF65-F5344CB8AC3E}">
        <p14:creationId xmlns:p14="http://schemas.microsoft.com/office/powerpoint/2010/main" val="326991160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Bank of England and Bank calculations.</a:t>
            </a:r>
          </a:p>
          <a:p>
            <a:pPr>
              <a:lnSpc>
                <a:spcPct val="125000"/>
              </a:lnSpc>
              <a:spcAft>
                <a:spcPts val="1200"/>
              </a:spcAft>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(a) Aggregate broad money captures M4 excluding the deposits of intermediate other financial corporations. Further details about sectoral analysis of M4 and M4 lending data provides more information on what is captured within each sector. The final data points are for March 2025.</a:t>
            </a:r>
          </a:p>
        </p:txBody>
      </p:sp>
      <p:sp>
        <p:nvSpPr>
          <p:cNvPr id="4" name="Slide Number Placeholder 3"/>
          <p:cNvSpPr>
            <a:spLocks noGrp="1"/>
          </p:cNvSpPr>
          <p:nvPr>
            <p:ph type="sldNum" sz="quarter" idx="5"/>
          </p:nvPr>
        </p:nvSpPr>
        <p:spPr/>
        <p:txBody>
          <a:bodyPr/>
          <a:lstStyle/>
          <a:p>
            <a:fld id="{2F5E53B0-EFB7-4B0E-B012-E676534541B5}" type="slidenum">
              <a:rPr lang="en-GB" smtClean="0"/>
              <a:t>34</a:t>
            </a:fld>
            <a:endParaRPr lang="en-GB"/>
          </a:p>
        </p:txBody>
      </p:sp>
    </p:spTree>
    <p:extLst>
      <p:ext uri="{BB962C8B-B14F-4D97-AF65-F5344CB8AC3E}">
        <p14:creationId xmlns:p14="http://schemas.microsoft.com/office/powerpoint/2010/main" val="53138642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Bank of England, ONS and Bank calculations.</a:t>
            </a:r>
          </a:p>
          <a:p>
            <a:pPr>
              <a:lnSpc>
                <a:spcPct val="125000"/>
              </a:lnSpc>
              <a:spcAft>
                <a:spcPts val="1200"/>
              </a:spcAft>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(a) Aggregate broad money captures M4 excluding the deposits of intermediate other financial corporations. Further details about sectoral analysis of M4 and M4 lending data provides more information on what is captured within the household sector. Aggregate and household broad money data are break-adjusted time series. The dashed lines show the 2012–19 linearly estimated trends in the ratios of aggregate broad money to nominal GDP, and household broad money to household gross disposable income, projected forward. The final data points are diamonds showing provisional estimates for 2025 Q1, using the latest Bank staff projections for nominal GDP and household gross disposable income.</a:t>
            </a:r>
          </a:p>
        </p:txBody>
      </p:sp>
      <p:sp>
        <p:nvSpPr>
          <p:cNvPr id="4" name="Slide Number Placeholder 3"/>
          <p:cNvSpPr>
            <a:spLocks noGrp="1"/>
          </p:cNvSpPr>
          <p:nvPr>
            <p:ph type="sldNum" sz="quarter" idx="5"/>
          </p:nvPr>
        </p:nvSpPr>
        <p:spPr/>
        <p:txBody>
          <a:bodyPr/>
          <a:lstStyle/>
          <a:p>
            <a:fld id="{2F5E53B0-EFB7-4B0E-B012-E676534541B5}" type="slidenum">
              <a:rPr lang="en-GB" smtClean="0"/>
              <a:t>35</a:t>
            </a:fld>
            <a:endParaRPr lang="en-GB"/>
          </a:p>
        </p:txBody>
      </p:sp>
    </p:spTree>
    <p:extLst>
      <p:ext uri="{BB962C8B-B14F-4D97-AF65-F5344CB8AC3E}">
        <p14:creationId xmlns:p14="http://schemas.microsoft.com/office/powerpoint/2010/main" val="26216124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Bloomberg Finance L.P. and Bank calculations.</a:t>
            </a:r>
          </a:p>
          <a:p>
            <a:pPr>
              <a:lnSpc>
                <a:spcPct val="125000"/>
              </a:lnSpc>
              <a:spcAft>
                <a:spcPts val="1200"/>
              </a:spcAft>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(a) All data are as of 29 April 2025. The February 2025 curves are estimated based on the 15 UK working days to 28 January 2025. The May 2025 curves are estimated using the 15 UK working days to 29 April 2025. The federal funds rate is the upper bound of the announced target range. The market-implied path for US policy rates is the expected effective federal funds rate. The ECB deposit rate is based on the date from which changes in policy rates are effective. </a:t>
            </a:r>
            <a:r>
              <a:rPr lang="en-GB" sz="1800">
                <a:effectLst/>
                <a:latin typeface="Arial" panose="020B0604020202020204" pitchFamily="34" charset="0"/>
                <a:ea typeface="Calibri" panose="020F0502020204030204" pitchFamily="34" charset="0"/>
                <a:cs typeface="Calibri" panose="020F0502020204030204" pitchFamily="34" charset="0"/>
              </a:rPr>
              <a:t>The final data points are forward rates for June 2028.</a:t>
            </a: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2F5E53B0-EFB7-4B0E-B012-E676534541B5}" type="slidenum">
              <a:rPr lang="en-GB" smtClean="0"/>
              <a:t>4</a:t>
            </a:fld>
            <a:endParaRPr lang="en-GB"/>
          </a:p>
        </p:txBody>
      </p:sp>
    </p:spTree>
    <p:extLst>
      <p:ext uri="{BB962C8B-B14F-4D97-AF65-F5344CB8AC3E}">
        <p14:creationId xmlns:p14="http://schemas.microsoft.com/office/powerpoint/2010/main" val="3978566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Bloomberg Finance L.P. and Bank calculations.</a:t>
            </a:r>
          </a:p>
          <a:p>
            <a:pPr>
              <a:lnSpc>
                <a:spcPct val="125000"/>
              </a:lnSpc>
              <a:spcAft>
                <a:spcPts val="1200"/>
              </a:spcAft>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(a) Spot prices are monthly averages of Brent crude oil and Bloomberg UK NBP Natural Gas Forward Day prices respectively. Natural gas prices are in sterling while oil prices are in US dollars. The dashed lines refer to respective futures curves using one-month forward prices based on the 15-day averages to 29 April 2025, while dotted lines are based on the 15-day averages to 28 January 2025. The final data points shown are forward prices for June 2028.</a:t>
            </a:r>
          </a:p>
        </p:txBody>
      </p:sp>
      <p:sp>
        <p:nvSpPr>
          <p:cNvPr id="4" name="Slide Number Placeholder 3"/>
          <p:cNvSpPr>
            <a:spLocks noGrp="1"/>
          </p:cNvSpPr>
          <p:nvPr>
            <p:ph type="sldNum" sz="quarter" idx="5"/>
          </p:nvPr>
        </p:nvSpPr>
        <p:spPr/>
        <p:txBody>
          <a:bodyPr/>
          <a:lstStyle/>
          <a:p>
            <a:fld id="{2F5E53B0-EFB7-4B0E-B012-E676534541B5}" type="slidenum">
              <a:rPr lang="en-GB" smtClean="0"/>
              <a:t>5</a:t>
            </a:fld>
            <a:endParaRPr lang="en-GB"/>
          </a:p>
        </p:txBody>
      </p:sp>
    </p:spTree>
    <p:extLst>
      <p:ext uri="{BB962C8B-B14F-4D97-AF65-F5344CB8AC3E}">
        <p14:creationId xmlns:p14="http://schemas.microsoft.com/office/powerpoint/2010/main" val="4154823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LSEG Workspace and Bank calculations.</a:t>
            </a:r>
          </a:p>
          <a:p>
            <a:pPr>
              <a:lnSpc>
                <a:spcPct val="125000"/>
              </a:lnSpc>
              <a:spcAft>
                <a:spcPts val="1200"/>
              </a:spcAft>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(a) See footnote (c) of Table 1.D for definition. The figures for 2025 Q1 to 2025 Q3 are Bank staff projections. These projections do not include the advance estimate of US GDP in 2025 Q1 or the preliminary flash estimate of euro-area GDP for the same quarter, as the data were published after the cut-off for incorporation into the forecast.</a:t>
            </a:r>
          </a:p>
        </p:txBody>
      </p:sp>
      <p:sp>
        <p:nvSpPr>
          <p:cNvPr id="4" name="Slide Number Placeholder 3"/>
          <p:cNvSpPr>
            <a:spLocks noGrp="1"/>
          </p:cNvSpPr>
          <p:nvPr>
            <p:ph type="sldNum" sz="quarter" idx="5"/>
          </p:nvPr>
        </p:nvSpPr>
        <p:spPr/>
        <p:txBody>
          <a:bodyPr/>
          <a:lstStyle/>
          <a:p>
            <a:fld id="{2F5E53B0-EFB7-4B0E-B012-E676534541B5}" type="slidenum">
              <a:rPr lang="en-GB" smtClean="0"/>
              <a:t>6</a:t>
            </a:fld>
            <a:endParaRPr lang="en-GB"/>
          </a:p>
        </p:txBody>
      </p:sp>
    </p:spTree>
    <p:extLst>
      <p:ext uri="{BB962C8B-B14F-4D97-AF65-F5344CB8AC3E}">
        <p14:creationId xmlns:p14="http://schemas.microsoft.com/office/powerpoint/2010/main" val="10146995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Bank of England, Bloomberg Finance L.P. and Bank calculations.</a:t>
            </a:r>
          </a:p>
          <a:p>
            <a:pPr>
              <a:lnSpc>
                <a:spcPct val="125000"/>
              </a:lnSpc>
              <a:spcAft>
                <a:spcPts val="1200"/>
              </a:spcAft>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(a) Household loan and deposit rates are based on average quoted rates and business loan rates are based on average effective rates on new lending. The Bank’s quoted rates series are weighted monthly average rates advertised by all UK banks and building societies with products meeting the specific criteria. Introduction of new Quoted Rates data provides more information. The 75% and 90% LTV mortgage rates are for two-year fixed-rate products. The reference rate for these, and for personal loans and fixed-rate savings bonds, is the two-year OIS rate. The two-year OIS rate shows monthly averages, while Bank Rate shows month-end numbers. The provisional April 2025 data are shown in diamonds. For quoted rate series and the two-year OIS rate, these are based on average values to 29 April 2025. The provisional data for Bank Rate is based on the rate as of 29 April 2025. The final business loan rate data is shown for March 2025.</a:t>
            </a:r>
          </a:p>
        </p:txBody>
      </p:sp>
      <p:sp>
        <p:nvSpPr>
          <p:cNvPr id="4" name="Slide Number Placeholder 3"/>
          <p:cNvSpPr>
            <a:spLocks noGrp="1"/>
          </p:cNvSpPr>
          <p:nvPr>
            <p:ph type="sldNum" sz="quarter" idx="5"/>
          </p:nvPr>
        </p:nvSpPr>
        <p:spPr/>
        <p:txBody>
          <a:bodyPr/>
          <a:lstStyle/>
          <a:p>
            <a:fld id="{2F5E53B0-EFB7-4B0E-B012-E676534541B5}" type="slidenum">
              <a:rPr lang="en-GB" smtClean="0"/>
              <a:t>7</a:t>
            </a:fld>
            <a:endParaRPr lang="en-GB"/>
          </a:p>
        </p:txBody>
      </p:sp>
    </p:spTree>
    <p:extLst>
      <p:ext uri="{BB962C8B-B14F-4D97-AF65-F5344CB8AC3E}">
        <p14:creationId xmlns:p14="http://schemas.microsoft.com/office/powerpoint/2010/main" val="39141004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Bank of England and Bank calculations.</a:t>
            </a:r>
          </a:p>
          <a:p>
            <a:pPr>
              <a:lnSpc>
                <a:spcPct val="125000"/>
              </a:lnSpc>
              <a:spcAft>
                <a:spcPts val="1200"/>
              </a:spcAft>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(a) Mortgage tenors refer to the initial fixation period. The ‘up to two years’ category includes mortgages with an initial fixation period of two years. The final data points are for March 2025.</a:t>
            </a:r>
          </a:p>
        </p:txBody>
      </p:sp>
      <p:sp>
        <p:nvSpPr>
          <p:cNvPr id="4" name="Slide Number Placeholder 3"/>
          <p:cNvSpPr>
            <a:spLocks noGrp="1"/>
          </p:cNvSpPr>
          <p:nvPr>
            <p:ph type="sldNum" sz="quarter" idx="5"/>
          </p:nvPr>
        </p:nvSpPr>
        <p:spPr/>
        <p:txBody>
          <a:bodyPr/>
          <a:lstStyle/>
          <a:p>
            <a:fld id="{2F5E53B0-EFB7-4B0E-B012-E676534541B5}" type="slidenum">
              <a:rPr lang="en-GB" smtClean="0"/>
              <a:t>8</a:t>
            </a:fld>
            <a:endParaRPr lang="en-GB"/>
          </a:p>
        </p:txBody>
      </p:sp>
    </p:spTree>
    <p:extLst>
      <p:ext uri="{BB962C8B-B14F-4D97-AF65-F5344CB8AC3E}">
        <p14:creationId xmlns:p14="http://schemas.microsoft.com/office/powerpoint/2010/main" val="30303694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BCC, CBI, Lloyds Business Barometer, ONS, S&amp;P Global and Bank calculations.</a:t>
            </a:r>
          </a:p>
          <a:p>
            <a:pPr>
              <a:lnSpc>
                <a:spcPct val="125000"/>
              </a:lnSpc>
              <a:spcAft>
                <a:spcPts val="1200"/>
              </a:spcAft>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(a) The final data point for three-month on three-month GDP growth is for the three months to February 2025. The aqua diamonds show Bank staff projections for headline GDP. The orange diamonds to 2024 Q4 show in-sample fitted values of the survey indicator model and diamonds for 2025 Q1 and Q2 show out of sample projections. </a:t>
            </a:r>
          </a:p>
        </p:txBody>
      </p:sp>
      <p:sp>
        <p:nvSpPr>
          <p:cNvPr id="4" name="Slide Number Placeholder 3"/>
          <p:cNvSpPr>
            <a:spLocks noGrp="1"/>
          </p:cNvSpPr>
          <p:nvPr>
            <p:ph type="sldNum" sz="quarter" idx="5"/>
          </p:nvPr>
        </p:nvSpPr>
        <p:spPr/>
        <p:txBody>
          <a:bodyPr/>
          <a:lstStyle/>
          <a:p>
            <a:fld id="{2F5E53B0-EFB7-4B0E-B012-E676534541B5}" type="slidenum">
              <a:rPr lang="en-GB" smtClean="0"/>
              <a:t>9</a:t>
            </a:fld>
            <a:endParaRPr lang="en-GB"/>
          </a:p>
        </p:txBody>
      </p:sp>
    </p:spTree>
    <p:extLst>
      <p:ext uri="{BB962C8B-B14F-4D97-AF65-F5344CB8AC3E}">
        <p14:creationId xmlns:p14="http://schemas.microsoft.com/office/powerpoint/2010/main" val="101161928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3_Dark Blue Cover">
    <p:bg>
      <p:bgPr>
        <a:solidFill>
          <a:srgbClr val="12273F"/>
        </a:solidFill>
        <a:effectLst/>
      </p:bgPr>
    </p:bg>
    <p:spTree>
      <p:nvGrpSpPr>
        <p:cNvPr id="1" name=""/>
        <p:cNvGrpSpPr/>
        <p:nvPr/>
      </p:nvGrpSpPr>
      <p:grpSpPr>
        <a:xfrm>
          <a:off x="0" y="0"/>
          <a:ext cx="0" cy="0"/>
          <a:chOff x="0" y="0"/>
          <a:chExt cx="0" cy="0"/>
        </a:xfrm>
      </p:grpSpPr>
      <p:pic>
        <p:nvPicPr>
          <p:cNvPr id="3" name="Picture 2"/>
          <p:cNvPicPr>
            <a:picLocks/>
          </p:cNvPicPr>
          <p:nvPr userDrawn="1"/>
        </p:nvPicPr>
        <p:blipFill rotWithShape="1">
          <a:blip r:embed="rId2" cstate="print">
            <a:extLst>
              <a:ext uri="{28A0092B-C50C-407E-A947-70E740481C1C}">
                <a14:useLocalDpi xmlns:a14="http://schemas.microsoft.com/office/drawing/2010/main" val="0"/>
              </a:ext>
            </a:extLst>
          </a:blip>
          <a:srcRect l="46657" r="9040"/>
          <a:stretch/>
        </p:blipFill>
        <p:spPr>
          <a:xfrm>
            <a:off x="7623174" y="0"/>
            <a:ext cx="4559808" cy="6861600"/>
          </a:xfrm>
          <a:prstGeom prst="rect">
            <a:avLst/>
          </a:prstGeom>
        </p:spPr>
      </p:pic>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2473309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2407114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hart slide">
    <p:spTree>
      <p:nvGrpSpPr>
        <p:cNvPr id="1" name=""/>
        <p:cNvGrpSpPr/>
        <p:nvPr/>
      </p:nvGrpSpPr>
      <p:grpSpPr>
        <a:xfrm>
          <a:off x="0" y="0"/>
          <a:ext cx="0" cy="0"/>
          <a:chOff x="0" y="0"/>
          <a:chExt cx="0" cy="0"/>
        </a:xfrm>
      </p:grpSpPr>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nchor="t" anchorCtr="0"/>
          <a:lstStyle>
            <a:lvl1pPr>
              <a:defRPr sz="2400"/>
            </a:lvl1pPr>
          </a:lstStyle>
          <a:p>
            <a:r>
              <a:rPr lang="en-US" dirty="0"/>
              <a:t>Click to edit Master title style</a:t>
            </a:r>
            <a:endParaRPr lang="en-GB" dirty="0"/>
          </a:p>
        </p:txBody>
      </p:sp>
    </p:spTree>
    <p:extLst>
      <p:ext uri="{BB962C8B-B14F-4D97-AF65-F5344CB8AC3E}">
        <p14:creationId xmlns:p14="http://schemas.microsoft.com/office/powerpoint/2010/main" val="26780373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68000" y="1752600"/>
            <a:ext cx="11277600" cy="4629150"/>
          </a:xfrm>
          <a:prstGeom prst="rect">
            <a:avLst/>
          </a:prstGeom>
        </p:spPr>
        <p:txBody>
          <a:bodyPr/>
          <a:lstStyle>
            <a:lvl1pPr>
              <a:defRPr sz="20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4155041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62461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rgbClr val="3CD7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solidFill>
                <a:latin typeface="Century Gothic" panose="020B0502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userDrawn="1">
            <p:ph type="dt" sz="half" idx="10"/>
          </p:nvPr>
        </p:nvSpPr>
        <p:spPr/>
        <p:txBody>
          <a:bodyPr/>
          <a:lstStyle/>
          <a:p>
            <a:endParaRPr lang="en-GB"/>
          </a:p>
        </p:txBody>
      </p:sp>
      <p:sp>
        <p:nvSpPr>
          <p:cNvPr id="5" name="Footer Placeholder 4"/>
          <p:cNvSpPr>
            <a:spLocks noGrp="1"/>
          </p:cNvSpPr>
          <p:nvPr userDrawn="1">
            <p:ph type="ftr" sz="quarter" idx="11"/>
          </p:nvPr>
        </p:nvSpPr>
        <p:spPr/>
        <p:txBody>
          <a:bodyPr/>
          <a:lstStyle/>
          <a:p>
            <a:r>
              <a:rPr lang="en-GB"/>
              <a:t>Insert document classification (edit via 'Header &amp; Footer')</a:t>
            </a:r>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3471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rgbClr val="12273F"/>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6093" b="9264"/>
          <a:stretch/>
        </p:blipFill>
        <p:spPr>
          <a:xfrm>
            <a:off x="0" y="-27214"/>
            <a:ext cx="12192000" cy="6879771"/>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127500" y="1441671"/>
            <a:ext cx="3942000" cy="3942000"/>
          </a:xfrm>
          <a:prstGeom prst="rect">
            <a:avLst/>
          </a:prstGeom>
        </p:spPr>
      </p:pic>
    </p:spTree>
    <p:extLst>
      <p:ext uri="{BB962C8B-B14F-4D97-AF65-F5344CB8AC3E}">
        <p14:creationId xmlns:p14="http://schemas.microsoft.com/office/powerpoint/2010/main" val="9100405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80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endParaRPr lang="en-GB" dirty="0"/>
          </a:p>
        </p:txBody>
      </p:sp>
      <p:sp>
        <p:nvSpPr>
          <p:cNvPr id="5" name="Footer Placeholder 4"/>
          <p:cNvSpPr>
            <a:spLocks noGrp="1"/>
          </p:cNvSpPr>
          <p:nvPr>
            <p:ph type="ftr" sz="quarter" idx="3"/>
          </p:nvPr>
        </p:nvSpPr>
        <p:spPr>
          <a:xfrm>
            <a:off x="3051175" y="6383971"/>
            <a:ext cx="60960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r>
              <a:rPr lang="en-GB" dirty="0"/>
              <a:t>Insert document classification (edit via 'Header &amp; Footer')</a:t>
            </a:r>
          </a:p>
        </p:txBody>
      </p:sp>
      <p:sp>
        <p:nvSpPr>
          <p:cNvPr id="6" name="Slide Number Placeholder 5"/>
          <p:cNvSpPr>
            <a:spLocks noGrp="1"/>
          </p:cNvSpPr>
          <p:nvPr>
            <p:ph type="sldNum" sz="quarter" idx="4"/>
          </p:nvPr>
        </p:nvSpPr>
        <p:spPr>
          <a:xfrm>
            <a:off x="10668000" y="6383971"/>
            <a:ext cx="1060450" cy="369570"/>
          </a:xfrm>
          <a:prstGeom prst="rect">
            <a:avLst/>
          </a:prstGeom>
        </p:spPr>
        <p:txBody>
          <a:bodyPr vert="horz" lIns="91440" tIns="45720" rIns="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B0B34E4B-25F1-4D72-B319-B9B5A0ABC919}" type="slidenum">
              <a:rPr lang="en-GB" smtClean="0"/>
              <a:pPr/>
              <a:t>‹#›</a:t>
            </a:fld>
            <a:endParaRPr lang="en-GB" dirty="0"/>
          </a:p>
        </p:txBody>
      </p:sp>
      <p:sp>
        <p:nvSpPr>
          <p:cNvPr id="40" name="Rectangle 39"/>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p:cNvSpPr>
            <a:spLocks noGrp="1"/>
          </p:cNvSpPr>
          <p:nvPr>
            <p:ph type="body" idx="1"/>
          </p:nvPr>
        </p:nvSpPr>
        <p:spPr>
          <a:xfrm>
            <a:off x="468000" y="1752599"/>
            <a:ext cx="11277600" cy="4627085"/>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42" r:id="rId1"/>
    <p:sldLayoutId id="2147483716" r:id="rId2"/>
    <p:sldLayoutId id="2147483748" r:id="rId3"/>
    <p:sldLayoutId id="2147483721" r:id="rId4"/>
    <p:sldLayoutId id="2147483747" r:id="rId5"/>
    <p:sldLayoutId id="2147483731" r:id="rId6"/>
    <p:sldLayoutId id="2147483739" r:id="rId7"/>
  </p:sldLayoutIdLst>
  <p:hf sldNum="0" hdr="0" dt="0"/>
  <p:txStyles>
    <p:titleStyle>
      <a:lvl1pPr marL="0" marR="0" indent="0" algn="l" defTabSz="914400" rtl="0" eaLnBrk="1" fontAlgn="auto" latinLnBrk="0" hangingPunct="1">
        <a:lnSpc>
          <a:spcPct val="100000"/>
        </a:lnSpc>
        <a:spcBef>
          <a:spcPts val="0"/>
        </a:spcBef>
        <a:spcAft>
          <a:spcPts val="0"/>
        </a:spcAft>
        <a:buClrTx/>
        <a:buSzTx/>
        <a:buFontTx/>
        <a:buNone/>
        <a:tabLst/>
        <a:defRPr lang="en-GB" sz="2800" b="1" kern="1200" baseline="0" noProof="0" dirty="0">
          <a:solidFill>
            <a:srgbClr val="12273F"/>
          </a:solidFill>
          <a:latin typeface="Century Gothic" panose="020B0502020202020204" pitchFamily="34" charset="0"/>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400" kern="1200" baseline="0">
          <a:solidFill>
            <a:schemeClr val="tx1"/>
          </a:solidFill>
          <a:latin typeface="Arial" panose="020B0604020202020204" pitchFamily="34" charset="0"/>
          <a:ea typeface="+mn-ea"/>
          <a:cs typeface="Arial" panose="020B0604020202020204" pitchFamily="34" charset="0"/>
        </a:defRPr>
      </a:lvl1pPr>
      <a:lvl2pPr marL="576000" indent="-288000" algn="l" defTabSz="9144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64000" indent="-288000" algn="l" defTabSz="914400" rtl="0" eaLnBrk="1" latinLnBrk="0" hangingPunct="1">
        <a:lnSpc>
          <a:spcPct val="100000"/>
        </a:lnSpc>
        <a:spcBef>
          <a:spcPts val="0"/>
        </a:spcBef>
        <a:spcAft>
          <a:spcPts val="600"/>
        </a:spcAft>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3pPr>
      <a:lvl4pPr marL="0" indent="0" algn="l" defTabSz="914400" rtl="0" eaLnBrk="1" latinLnBrk="0" hangingPunct="1">
        <a:lnSpc>
          <a:spcPct val="100000"/>
        </a:lnSpc>
        <a:spcBef>
          <a:spcPts val="0"/>
        </a:spcBef>
        <a:spcAft>
          <a:spcPts val="600"/>
        </a:spcAft>
        <a:buFontTx/>
        <a:buNone/>
        <a:defRPr sz="2400" kern="1200">
          <a:solidFill>
            <a:schemeClr val="tx1"/>
          </a:solidFill>
          <a:latin typeface="Arial" panose="020B0604020202020204" pitchFamily="34" charset="0"/>
          <a:ea typeface="+mn-ea"/>
          <a:cs typeface="Arial" panose="020B0604020202020204" pitchFamily="34" charset="0"/>
        </a:defRPr>
      </a:lvl4pPr>
      <a:lvl5pPr marL="0" indent="0" algn="l"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Arial" panose="020B0604020202020204" pitchFamily="34" charset="0"/>
          <a:ea typeface="+mn-ea"/>
          <a:cs typeface="Arial" panose="020B0604020202020204" pitchFamily="34" charset="0"/>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p:txBody>
          <a:bodyPr/>
          <a:lstStyle/>
          <a:p>
            <a:r>
              <a:rPr lang="en-GB" dirty="0"/>
              <a:t>Monetary Policy Report</a:t>
            </a:r>
            <a:br>
              <a:rPr lang="en-GB"/>
            </a:br>
            <a:r>
              <a:rPr lang="en-GB"/>
              <a:t>May </a:t>
            </a:r>
            <a:r>
              <a:rPr lang="en-GB" dirty="0"/>
              <a:t>2025</a:t>
            </a:r>
          </a:p>
          <a:p>
            <a:r>
              <a:rPr lang="en-GB" dirty="0"/>
              <a:t>Current economic conditions</a:t>
            </a:r>
          </a:p>
          <a:p>
            <a:endParaRPr lang="en-GB" dirty="0"/>
          </a:p>
        </p:txBody>
      </p:sp>
    </p:spTree>
    <p:extLst>
      <p:ext uri="{BB962C8B-B14F-4D97-AF65-F5344CB8AC3E}">
        <p14:creationId xmlns:p14="http://schemas.microsoft.com/office/powerpoint/2010/main" val="33268867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2.9: Business investment intentions have weakened, consistent with heightened uncertainty</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Percentage of respondents to the DMP Survey reporting high or very high uncertainty; four-quarter business investment growth and survey indicators of investment intentions</a:t>
            </a:r>
            <a:r>
              <a:rPr lang="en-GB" b="0" baseline="30000" dirty="0">
                <a:latin typeface="Arial" panose="020B0604020202020204" pitchFamily="34" charset="0"/>
                <a:cs typeface="Arial" panose="020B0604020202020204" pitchFamily="34" charset="0"/>
              </a:rPr>
              <a:t>(a)</a:t>
            </a:r>
          </a:p>
        </p:txBody>
      </p:sp>
      <p:pic>
        <p:nvPicPr>
          <p:cNvPr id="4" name="Picture 3" descr="Uncertainty has risen recently and investment intentions are weak.">
            <a:extLst>
              <a:ext uri="{FF2B5EF4-FFF2-40B4-BE49-F238E27FC236}">
                <a16:creationId xmlns:a16="http://schemas.microsoft.com/office/drawing/2014/main" id="{24E6A538-C9FC-8DCC-AA59-B82A12CF88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16136" y="2572768"/>
            <a:ext cx="8359728" cy="4066682"/>
          </a:xfrm>
          <a:prstGeom prst="rect">
            <a:avLst/>
          </a:prstGeom>
        </p:spPr>
      </p:pic>
    </p:spTree>
    <p:extLst>
      <p:ext uri="{BB962C8B-B14F-4D97-AF65-F5344CB8AC3E}">
        <p14:creationId xmlns:p14="http://schemas.microsoft.com/office/powerpoint/2010/main" val="26872481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2.10: The household saving ratio has risen further</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Household saving ratio</a:t>
            </a:r>
            <a:r>
              <a:rPr lang="en-GB" b="0" baseline="30000" dirty="0">
                <a:latin typeface="Arial" panose="020B0604020202020204" pitchFamily="34" charset="0"/>
                <a:cs typeface="Arial" panose="020B0604020202020204" pitchFamily="34" charset="0"/>
              </a:rPr>
              <a:t>(a)</a:t>
            </a:r>
          </a:p>
        </p:txBody>
      </p:sp>
      <p:pic>
        <p:nvPicPr>
          <p:cNvPr id="4" name="Picture 3" descr="The household saving ratio has risen recently.">
            <a:extLst>
              <a:ext uri="{FF2B5EF4-FFF2-40B4-BE49-F238E27FC236}">
                <a16:creationId xmlns:a16="http://schemas.microsoft.com/office/drawing/2014/main" id="{C173CF40-C3C9-4269-2ED6-CCD47E7C25E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5471" y="1504800"/>
            <a:ext cx="11241058" cy="3705726"/>
          </a:xfrm>
          <a:prstGeom prst="rect">
            <a:avLst/>
          </a:prstGeom>
        </p:spPr>
      </p:pic>
    </p:spTree>
    <p:extLst>
      <p:ext uri="{BB962C8B-B14F-4D97-AF65-F5344CB8AC3E}">
        <p14:creationId xmlns:p14="http://schemas.microsoft.com/office/powerpoint/2010/main" val="15658421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2.11: Survey evidence suggests higher savings have partly reflected households trying to rebuild savings in case of emergencies</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Households’ stated reasons for saving more than usual over the past year, </a:t>
            </a:r>
            <a:br>
              <a:rPr lang="en-GB" b="0"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NMG survey</a:t>
            </a:r>
            <a:r>
              <a:rPr lang="en-GB" b="0" baseline="30000" dirty="0">
                <a:latin typeface="Arial" panose="020B0604020202020204" pitchFamily="34" charset="0"/>
                <a:cs typeface="Arial" panose="020B0604020202020204" pitchFamily="34" charset="0"/>
              </a:rPr>
              <a:t>(a)</a:t>
            </a:r>
          </a:p>
        </p:txBody>
      </p:sp>
      <p:pic>
        <p:nvPicPr>
          <p:cNvPr id="4" name="Picture 3" descr="Households have saved more to rebuild savings. Few households are saving more due to concerns about job loss.">
            <a:extLst>
              <a:ext uri="{FF2B5EF4-FFF2-40B4-BE49-F238E27FC236}">
                <a16:creationId xmlns:a16="http://schemas.microsoft.com/office/drawing/2014/main" id="{06034301-4F4B-B241-F85A-45A2124C72E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54242" y="2217600"/>
            <a:ext cx="10483516" cy="4370332"/>
          </a:xfrm>
          <a:prstGeom prst="rect">
            <a:avLst/>
          </a:prstGeom>
        </p:spPr>
      </p:pic>
    </p:spTree>
    <p:extLst>
      <p:ext uri="{BB962C8B-B14F-4D97-AF65-F5344CB8AC3E}">
        <p14:creationId xmlns:p14="http://schemas.microsoft.com/office/powerpoint/2010/main" val="28881842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2.12: Underlying employment growth is judged to have softened</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Measures of employment growth</a:t>
            </a:r>
            <a:r>
              <a:rPr lang="en-GB" b="0" baseline="30000" dirty="0">
                <a:latin typeface="Arial" panose="020B0604020202020204" pitchFamily="34" charset="0"/>
                <a:cs typeface="Arial" panose="020B0604020202020204" pitchFamily="34" charset="0"/>
              </a:rPr>
              <a:t>(a)</a:t>
            </a:r>
          </a:p>
        </p:txBody>
      </p:sp>
      <p:pic>
        <p:nvPicPr>
          <p:cNvPr id="4" name="Picture 3" descr="Underlying employment growth has softened, in contrast to LFS employment.">
            <a:extLst>
              <a:ext uri="{FF2B5EF4-FFF2-40B4-BE49-F238E27FC236}">
                <a16:creationId xmlns:a16="http://schemas.microsoft.com/office/drawing/2014/main" id="{FC656F33-F752-CA36-0BD8-EF5607E22FA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4584" y="1490400"/>
            <a:ext cx="11302832" cy="3734384"/>
          </a:xfrm>
          <a:prstGeom prst="rect">
            <a:avLst/>
          </a:prstGeom>
        </p:spPr>
      </p:pic>
    </p:spTree>
    <p:extLst>
      <p:ext uri="{BB962C8B-B14F-4D97-AF65-F5344CB8AC3E}">
        <p14:creationId xmlns:p14="http://schemas.microsoft.com/office/powerpoint/2010/main" val="17182062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2.13: The vacancies to unemployment ratio is estimated to be below </a:t>
            </a:r>
            <a:br>
              <a:rPr lang="en-GB" dirty="0">
                <a:latin typeface="Arial" panose="020B0604020202020204" pitchFamily="34" charset="0"/>
                <a:cs typeface="Arial" panose="020B0604020202020204" pitchFamily="34" charset="0"/>
              </a:rPr>
            </a:br>
            <a:r>
              <a:rPr lang="en-GB" dirty="0">
                <a:latin typeface="Arial" panose="020B0604020202020204" pitchFamily="34" charset="0"/>
                <a:cs typeface="Arial" panose="020B0604020202020204" pitchFamily="34" charset="0"/>
              </a:rPr>
              <a:t>its equilibrium, while net additional desired hours have increased</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Vacancies to unemployment ratio and its estimated equilibrium value and net additional desired hours as a percentage of average weekly hours</a:t>
            </a:r>
            <a:r>
              <a:rPr lang="en-GB" b="0" baseline="30000" dirty="0">
                <a:latin typeface="Arial" panose="020B0604020202020204" pitchFamily="34" charset="0"/>
                <a:cs typeface="Arial" panose="020B0604020202020204" pitchFamily="34" charset="0"/>
              </a:rPr>
              <a:t>(a)(b)</a:t>
            </a:r>
          </a:p>
        </p:txBody>
      </p:sp>
      <p:pic>
        <p:nvPicPr>
          <p:cNvPr id="4" name="Picture 3" descr="The V/U ratio has now fallen below its equilibrium level. Net additional desired hours have risen.">
            <a:extLst>
              <a:ext uri="{FF2B5EF4-FFF2-40B4-BE49-F238E27FC236}">
                <a16:creationId xmlns:a16="http://schemas.microsoft.com/office/drawing/2014/main" id="{2FB30B46-20D1-EA82-4CC1-20CC49152CE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1862" y="2235600"/>
            <a:ext cx="11248276" cy="3705730"/>
          </a:xfrm>
          <a:prstGeom prst="rect">
            <a:avLst/>
          </a:prstGeom>
        </p:spPr>
      </p:pic>
    </p:spTree>
    <p:extLst>
      <p:ext uri="{BB962C8B-B14F-4D97-AF65-F5344CB8AC3E}">
        <p14:creationId xmlns:p14="http://schemas.microsoft.com/office/powerpoint/2010/main" val="11633776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2.14: Labour productivity growth has been weak</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Measures of four-quarter labour productivity growth</a:t>
            </a:r>
            <a:r>
              <a:rPr lang="en-GB" b="0" baseline="30000" dirty="0">
                <a:latin typeface="Arial" panose="020B0604020202020204" pitchFamily="34" charset="0"/>
                <a:cs typeface="Arial" panose="020B0604020202020204" pitchFamily="34" charset="0"/>
              </a:rPr>
              <a:t>(a)</a:t>
            </a:r>
          </a:p>
        </p:txBody>
      </p:sp>
      <p:pic>
        <p:nvPicPr>
          <p:cNvPr id="4" name="Picture 3" descr="Weakness in labour productivity growth has weighed on underlying GDP growth.">
            <a:extLst>
              <a:ext uri="{FF2B5EF4-FFF2-40B4-BE49-F238E27FC236}">
                <a16:creationId xmlns:a16="http://schemas.microsoft.com/office/drawing/2014/main" id="{CECB0682-49EF-D5C6-3819-8517A800FF8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3523" y="1504800"/>
            <a:ext cx="11244954" cy="3729428"/>
          </a:xfrm>
          <a:prstGeom prst="rect">
            <a:avLst/>
          </a:prstGeom>
        </p:spPr>
      </p:pic>
    </p:spTree>
    <p:extLst>
      <p:ext uri="{BB962C8B-B14F-4D97-AF65-F5344CB8AC3E}">
        <p14:creationId xmlns:p14="http://schemas.microsoft.com/office/powerpoint/2010/main" val="238675563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2.15: Measures of capacity utilisation are slightly below historical averages and output gap models signal a modest widening in economic slack</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Survey indicators of capacity utilisation; model-based estimates of the output gap</a:t>
            </a:r>
            <a:r>
              <a:rPr lang="en-GB" b="0" baseline="30000" dirty="0">
                <a:latin typeface="Arial" panose="020B0604020202020204" pitchFamily="34" charset="0"/>
                <a:cs typeface="Arial" panose="020B0604020202020204" pitchFamily="34" charset="0"/>
              </a:rPr>
              <a:t>(a)</a:t>
            </a:r>
          </a:p>
        </p:txBody>
      </p:sp>
      <p:pic>
        <p:nvPicPr>
          <p:cNvPr id="4" name="Picture 3" descr="Survey measures of capacity utilisation have dipped below historical averages while statistical estimates of the output gap point to a modest degree of slack opening up recently. ">
            <a:extLst>
              <a:ext uri="{FF2B5EF4-FFF2-40B4-BE49-F238E27FC236}">
                <a16:creationId xmlns:a16="http://schemas.microsoft.com/office/drawing/2014/main" id="{8C36395B-E9DB-60B4-7EB2-C6E208FFCD0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0147" y="1850400"/>
            <a:ext cx="11191706" cy="4716378"/>
          </a:xfrm>
          <a:prstGeom prst="rect">
            <a:avLst/>
          </a:prstGeom>
        </p:spPr>
      </p:pic>
    </p:spTree>
    <p:extLst>
      <p:ext uri="{BB962C8B-B14F-4D97-AF65-F5344CB8AC3E}">
        <p14:creationId xmlns:p14="http://schemas.microsoft.com/office/powerpoint/2010/main" val="297454584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2.16: Official AWE growth picked up at the end of 2024, but underlying measures have been more stable and point to a slightly lower rate of pay growth </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Measures of private sector wage growth</a:t>
            </a:r>
            <a:r>
              <a:rPr lang="en-GB" b="0" baseline="30000" dirty="0">
                <a:latin typeface="Arial" panose="020B0604020202020204" pitchFamily="34" charset="0"/>
                <a:cs typeface="Arial" panose="020B0604020202020204" pitchFamily="34" charset="0"/>
              </a:rPr>
              <a:t>(a)(b)</a:t>
            </a:r>
          </a:p>
        </p:txBody>
      </p:sp>
      <p:pic>
        <p:nvPicPr>
          <p:cNvPr id="4" name="Picture 3" descr="Annual private sector regular pay growth remains elevated. Other indicators of pay growth have declined in recent months. ">
            <a:extLst>
              <a:ext uri="{FF2B5EF4-FFF2-40B4-BE49-F238E27FC236}">
                <a16:creationId xmlns:a16="http://schemas.microsoft.com/office/drawing/2014/main" id="{D8DCF3C6-BC7F-FEA2-BAA3-D2867CB4649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7516" y="2253600"/>
            <a:ext cx="11036968" cy="4362644"/>
          </a:xfrm>
          <a:prstGeom prst="rect">
            <a:avLst/>
          </a:prstGeom>
        </p:spPr>
      </p:pic>
    </p:spTree>
    <p:extLst>
      <p:ext uri="{BB962C8B-B14F-4D97-AF65-F5344CB8AC3E}">
        <p14:creationId xmlns:p14="http://schemas.microsoft.com/office/powerpoint/2010/main" val="34943727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2.17: Underlying wage growth is higher than expected based on its key determinants </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Contributions to estimated underlying annual private sector regular pay growth</a:t>
            </a:r>
            <a:r>
              <a:rPr lang="en-GB" b="0" baseline="30000" dirty="0">
                <a:latin typeface="Arial" panose="020B0604020202020204" pitchFamily="34" charset="0"/>
                <a:cs typeface="Arial" panose="020B0604020202020204" pitchFamily="34" charset="0"/>
              </a:rPr>
              <a:t>(a)</a:t>
            </a:r>
          </a:p>
        </p:txBody>
      </p:sp>
      <p:pic>
        <p:nvPicPr>
          <p:cNvPr id="4" name="Picture 3" descr="One model interpretation suggests that recent wage growth is above what can be explained by its standard economic determinants.">
            <a:extLst>
              <a:ext uri="{FF2B5EF4-FFF2-40B4-BE49-F238E27FC236}">
                <a16:creationId xmlns:a16="http://schemas.microsoft.com/office/drawing/2014/main" id="{EBA966C9-97D9-AB95-A9B7-63C2B7D5A97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7098" y="1850400"/>
            <a:ext cx="11217804" cy="4066676"/>
          </a:xfrm>
          <a:prstGeom prst="rect">
            <a:avLst/>
          </a:prstGeom>
        </p:spPr>
      </p:pic>
    </p:spTree>
    <p:extLst>
      <p:ext uri="{BB962C8B-B14F-4D97-AF65-F5344CB8AC3E}">
        <p14:creationId xmlns:p14="http://schemas.microsoft.com/office/powerpoint/2010/main" val="17643058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2.18: Indicators of pay settlements have moved lower in recent quarters</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Growth in AWE private sector regular pay and measures of annual pay settlements</a:t>
            </a:r>
            <a:r>
              <a:rPr lang="en-GB" b="0" baseline="30000" dirty="0">
                <a:latin typeface="Arial" panose="020B0604020202020204" pitchFamily="34" charset="0"/>
                <a:cs typeface="Arial" panose="020B0604020202020204" pitchFamily="34" charset="0"/>
              </a:rPr>
              <a:t>(a)</a:t>
            </a:r>
          </a:p>
        </p:txBody>
      </p:sp>
      <p:pic>
        <p:nvPicPr>
          <p:cNvPr id="4" name="Picture 3" descr="Recent settlements data points to lower annual wage growth in coming quarters. ">
            <a:extLst>
              <a:ext uri="{FF2B5EF4-FFF2-40B4-BE49-F238E27FC236}">
                <a16:creationId xmlns:a16="http://schemas.microsoft.com/office/drawing/2014/main" id="{826338A7-A41F-EC58-E465-7C5DCA5018D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7241" y="1850400"/>
            <a:ext cx="11237518" cy="3705726"/>
          </a:xfrm>
          <a:prstGeom prst="rect">
            <a:avLst/>
          </a:prstGeom>
        </p:spPr>
      </p:pic>
    </p:spTree>
    <p:extLst>
      <p:ext uri="{BB962C8B-B14F-4D97-AF65-F5344CB8AC3E}">
        <p14:creationId xmlns:p14="http://schemas.microsoft.com/office/powerpoint/2010/main" val="5416039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2.1: In the MPC’s latest projections, headline GDP growth rises in </a:t>
            </a:r>
            <a:br>
              <a:rPr lang="en-GB" dirty="0">
                <a:latin typeface="Arial" panose="020B0604020202020204" pitchFamily="34" charset="0"/>
                <a:cs typeface="Arial" panose="020B0604020202020204" pitchFamily="34" charset="0"/>
              </a:rPr>
            </a:br>
            <a:r>
              <a:rPr lang="en-GB" dirty="0">
                <a:latin typeface="Arial" panose="020B0604020202020204" pitchFamily="34" charset="0"/>
                <a:cs typeface="Arial" panose="020B0604020202020204" pitchFamily="34" charset="0"/>
              </a:rPr>
              <a:t>2025 Q1 while underlying GDP growth remains weak, the unemployment </a:t>
            </a:r>
            <a:br>
              <a:rPr lang="en-GB" dirty="0">
                <a:latin typeface="Arial" panose="020B0604020202020204" pitchFamily="34" charset="0"/>
                <a:cs typeface="Arial" panose="020B0604020202020204" pitchFamily="34" charset="0"/>
              </a:rPr>
            </a:br>
            <a:r>
              <a:rPr lang="en-GB" dirty="0">
                <a:latin typeface="Arial" panose="020B0604020202020204" pitchFamily="34" charset="0"/>
                <a:cs typeface="Arial" panose="020B0604020202020204" pitchFamily="34" charset="0"/>
              </a:rPr>
              <a:t>rate edges higher, and CPI inflation picks up from 2025 Q2</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Near-term projections</a:t>
            </a:r>
            <a:r>
              <a:rPr lang="en-GB" b="0" baseline="30000" dirty="0">
                <a:latin typeface="Arial" panose="020B0604020202020204" pitchFamily="34" charset="0"/>
                <a:cs typeface="Arial" panose="020B0604020202020204" pitchFamily="34" charset="0"/>
              </a:rPr>
              <a:t>(a)</a:t>
            </a:r>
          </a:p>
        </p:txBody>
      </p:sp>
      <p:pic>
        <p:nvPicPr>
          <p:cNvPr id="4" name="Picture 3" descr="Headline GDP growth is expected to slow down to 0.1% in 2025 Q2 following an unexpected rise to 0.6% in 2025 Q2. The unemployment rate rises slightly to 4.6% in 2025 Q2, and CPI inflation is expected to increase to 3.4% over 2025 Q2.">
            <a:extLst>
              <a:ext uri="{FF2B5EF4-FFF2-40B4-BE49-F238E27FC236}">
                <a16:creationId xmlns:a16="http://schemas.microsoft.com/office/drawing/2014/main" id="{F11FADFE-429A-7622-DBAF-17DECC6A8A5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18950" y="1944727"/>
            <a:ext cx="3786670" cy="4660610"/>
          </a:xfrm>
          <a:prstGeom prst="rect">
            <a:avLst/>
          </a:prstGeom>
        </p:spPr>
      </p:pic>
    </p:spTree>
    <p:extLst>
      <p:ext uri="{BB962C8B-B14F-4D97-AF65-F5344CB8AC3E}">
        <p14:creationId xmlns:p14="http://schemas.microsoft.com/office/powerpoint/2010/main" val="314668550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2.19: CPI inflation was 2.6% in March and is expected to have risen in April</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Contributions to CPI inflation</a:t>
            </a:r>
            <a:r>
              <a:rPr lang="en-GB" b="0" baseline="30000" dirty="0">
                <a:latin typeface="Arial" panose="020B0604020202020204" pitchFamily="34" charset="0"/>
                <a:cs typeface="Arial" panose="020B0604020202020204" pitchFamily="34" charset="0"/>
              </a:rPr>
              <a:t>(a)</a:t>
            </a:r>
          </a:p>
        </p:txBody>
      </p:sp>
      <p:pic>
        <p:nvPicPr>
          <p:cNvPr id="4" name="Picture 3" descr="Inflation is currently above the 2% target. It is projected to rise further from 2025 Q2 onwards, to around 3.5% in 2025 Q3.">
            <a:extLst>
              <a:ext uri="{FF2B5EF4-FFF2-40B4-BE49-F238E27FC236}">
                <a16:creationId xmlns:a16="http://schemas.microsoft.com/office/drawing/2014/main" id="{E3EC5188-664A-BA9B-47AB-B38EE90A784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1263" y="1846800"/>
            <a:ext cx="11229474" cy="4438738"/>
          </a:xfrm>
          <a:prstGeom prst="rect">
            <a:avLst/>
          </a:prstGeom>
        </p:spPr>
      </p:pic>
    </p:spTree>
    <p:extLst>
      <p:ext uri="{BB962C8B-B14F-4D97-AF65-F5344CB8AC3E}">
        <p14:creationId xmlns:p14="http://schemas.microsoft.com/office/powerpoint/2010/main" val="68432602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2.20: CPI inflation is expected to rise from 2025 Q2 onwards</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Projected contributions to the change in CPI inflation from March 2025</a:t>
            </a:r>
            <a:r>
              <a:rPr lang="en-GB" b="0" baseline="30000" dirty="0">
                <a:latin typeface="Arial" panose="020B0604020202020204" pitchFamily="34" charset="0"/>
                <a:cs typeface="Arial" panose="020B0604020202020204" pitchFamily="34" charset="0"/>
              </a:rPr>
              <a:t>(a)</a:t>
            </a:r>
          </a:p>
        </p:txBody>
      </p:sp>
      <p:pic>
        <p:nvPicPr>
          <p:cNvPr id="4" name="Picture 3" descr="CPI inflation is projected to rise over 2025, with changes in energy and regulated/indexed prices some of the largest drivers of that rise.">
            <a:extLst>
              <a:ext uri="{FF2B5EF4-FFF2-40B4-BE49-F238E27FC236}">
                <a16:creationId xmlns:a16="http://schemas.microsoft.com/office/drawing/2014/main" id="{6CD98535-4A25-9D72-7D4E-22DFDA8A7BB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1613" y="1494000"/>
            <a:ext cx="10048774" cy="5120918"/>
          </a:xfrm>
          <a:prstGeom prst="rect">
            <a:avLst/>
          </a:prstGeom>
        </p:spPr>
      </p:pic>
    </p:spTree>
    <p:extLst>
      <p:ext uri="{BB962C8B-B14F-4D97-AF65-F5344CB8AC3E}">
        <p14:creationId xmlns:p14="http://schemas.microsoft.com/office/powerpoint/2010/main" val="64771505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2.21: Core goods and food price inflation are projected to remain above their pre-Covid averages and services inflation is expected to stay elevated in coming months</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Annual inflation rates for components of CPI</a:t>
            </a:r>
            <a:r>
              <a:rPr lang="en-GB" b="0" baseline="30000" dirty="0">
                <a:latin typeface="Arial" panose="020B0604020202020204" pitchFamily="34" charset="0"/>
                <a:cs typeface="Arial" panose="020B0604020202020204" pitchFamily="34" charset="0"/>
              </a:rPr>
              <a:t>(a)</a:t>
            </a:r>
          </a:p>
        </p:txBody>
      </p:sp>
      <p:pic>
        <p:nvPicPr>
          <p:cNvPr id="4" name="Picture 3" descr="Core goods and food inflation are projected to rise further above their 2010-19 averages. Services inflation is projected to stay elevated.">
            <a:extLst>
              <a:ext uri="{FF2B5EF4-FFF2-40B4-BE49-F238E27FC236}">
                <a16:creationId xmlns:a16="http://schemas.microsoft.com/office/drawing/2014/main" id="{0FE583DE-D348-CDCE-DE65-2778170F461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82947" y="2214000"/>
            <a:ext cx="9426106" cy="4355308"/>
          </a:xfrm>
          <a:prstGeom prst="rect">
            <a:avLst/>
          </a:prstGeom>
        </p:spPr>
      </p:pic>
    </p:spTree>
    <p:extLst>
      <p:ext uri="{BB962C8B-B14F-4D97-AF65-F5344CB8AC3E}">
        <p14:creationId xmlns:p14="http://schemas.microsoft.com/office/powerpoint/2010/main" val="217915350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2.22: Measures of goods input price growth have risen but remain around their historical averages</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PMI input price balances</a:t>
            </a:r>
            <a:r>
              <a:rPr lang="en-GB" b="0" baseline="30000" dirty="0">
                <a:latin typeface="Arial" panose="020B0604020202020204" pitchFamily="34" charset="0"/>
                <a:cs typeface="Arial" panose="020B0604020202020204" pitchFamily="34" charset="0"/>
              </a:rPr>
              <a:t>(a)</a:t>
            </a:r>
          </a:p>
        </p:txBody>
      </p:sp>
      <p:pic>
        <p:nvPicPr>
          <p:cNvPr id="4" name="Picture 3" descr="PMI input price balances for the overal manufacturing sector and among food and beverage manufacturers have risen since late 2023.">
            <a:extLst>
              <a:ext uri="{FF2B5EF4-FFF2-40B4-BE49-F238E27FC236}">
                <a16:creationId xmlns:a16="http://schemas.microsoft.com/office/drawing/2014/main" id="{D47C8263-0D2B-2AB8-4397-35B65F43B3D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7241" y="1864800"/>
            <a:ext cx="11237518" cy="3705726"/>
          </a:xfrm>
          <a:prstGeom prst="rect">
            <a:avLst/>
          </a:prstGeom>
        </p:spPr>
      </p:pic>
    </p:spTree>
    <p:extLst>
      <p:ext uri="{BB962C8B-B14F-4D97-AF65-F5344CB8AC3E}">
        <p14:creationId xmlns:p14="http://schemas.microsoft.com/office/powerpoint/2010/main" val="169708816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2.23: Pay growth is increasingly cited as a driver of price increases among manufacturing and retail firms</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Factors causing price increases, percentage share of firms</a:t>
            </a:r>
            <a:r>
              <a:rPr lang="en-GB" b="0" baseline="30000" dirty="0">
                <a:latin typeface="Arial" panose="020B0604020202020204" pitchFamily="34" charset="0"/>
                <a:cs typeface="Arial" panose="020B0604020202020204" pitchFamily="34" charset="0"/>
              </a:rPr>
              <a:t>(a)</a:t>
            </a:r>
          </a:p>
        </p:txBody>
      </p:sp>
      <p:pic>
        <p:nvPicPr>
          <p:cNvPr id="4" name="Picture 3" descr="The share of manufacturing and retail firms citing labour costs as a reason for price increases has risen in recent months. The share citing raw materials has also risen to a lesser degree.">
            <a:extLst>
              <a:ext uri="{FF2B5EF4-FFF2-40B4-BE49-F238E27FC236}">
                <a16:creationId xmlns:a16="http://schemas.microsoft.com/office/drawing/2014/main" id="{7C9CD736-FE64-3051-B83D-C42F3F618B8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0260" y="1850400"/>
            <a:ext cx="11171480" cy="4331368"/>
          </a:xfrm>
          <a:prstGeom prst="rect">
            <a:avLst/>
          </a:prstGeom>
        </p:spPr>
      </p:pic>
    </p:spTree>
    <p:extLst>
      <p:ext uri="{BB962C8B-B14F-4D97-AF65-F5344CB8AC3E}">
        <p14:creationId xmlns:p14="http://schemas.microsoft.com/office/powerpoint/2010/main" val="266750819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2.24: Underlying services inflation measures have continued to slow</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Measures of underlying services price inflation</a:t>
            </a:r>
            <a:r>
              <a:rPr lang="en-GB" b="0" baseline="30000" dirty="0">
                <a:latin typeface="Arial" panose="020B0604020202020204" pitchFamily="34" charset="0"/>
                <a:cs typeface="Arial" panose="020B0604020202020204" pitchFamily="34" charset="0"/>
              </a:rPr>
              <a:t>(a)</a:t>
            </a:r>
          </a:p>
        </p:txBody>
      </p:sp>
      <p:pic>
        <p:nvPicPr>
          <p:cNvPr id="4" name="Picture 3" descr="Annual measures of underlying services inflation have trended down since their peaks, but remain elevated.">
            <a:extLst>
              <a:ext uri="{FF2B5EF4-FFF2-40B4-BE49-F238E27FC236}">
                <a16:creationId xmlns:a16="http://schemas.microsoft.com/office/drawing/2014/main" id="{13980654-D0E7-E055-4093-7759CDD7EE6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4886" y="1490400"/>
            <a:ext cx="11262228" cy="4451684"/>
          </a:xfrm>
          <a:prstGeom prst="rect">
            <a:avLst/>
          </a:prstGeom>
        </p:spPr>
      </p:pic>
    </p:spTree>
    <p:extLst>
      <p:ext uri="{BB962C8B-B14F-4D97-AF65-F5344CB8AC3E}">
        <p14:creationId xmlns:p14="http://schemas.microsoft.com/office/powerpoint/2010/main" val="108956885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2.25: The estimated contribution of inflation expectations and past wage and price growth to services inflation is declining but remains elevated</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Contributions to model-implied services inflation relative to 1997–2019 average</a:t>
            </a:r>
            <a:r>
              <a:rPr lang="en-GB" b="0" baseline="30000" dirty="0">
                <a:latin typeface="Arial" panose="020B0604020202020204" pitchFamily="34" charset="0"/>
                <a:cs typeface="Arial" panose="020B0604020202020204" pitchFamily="34" charset="0"/>
              </a:rPr>
              <a:t>(a)</a:t>
            </a:r>
          </a:p>
        </p:txBody>
      </p:sp>
      <p:pic>
        <p:nvPicPr>
          <p:cNvPr id="4" name="Picture 3" descr="Inflation expectations and inertia are estimated to be the main contributors to elevated services inflation.">
            <a:extLst>
              <a:ext uri="{FF2B5EF4-FFF2-40B4-BE49-F238E27FC236}">
                <a16:creationId xmlns:a16="http://schemas.microsoft.com/office/drawing/2014/main" id="{DF0FF935-0971-4F33-57D7-889E4C7190D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04373" y="1850400"/>
            <a:ext cx="10183254" cy="4692314"/>
          </a:xfrm>
          <a:prstGeom prst="rect">
            <a:avLst/>
          </a:prstGeom>
        </p:spPr>
      </p:pic>
    </p:spTree>
    <p:extLst>
      <p:ext uri="{BB962C8B-B14F-4D97-AF65-F5344CB8AC3E}">
        <p14:creationId xmlns:p14="http://schemas.microsoft.com/office/powerpoint/2010/main" val="161196130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2.26: Household inflation expectations have increased</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Measures of household inflation expectations</a:t>
            </a:r>
            <a:r>
              <a:rPr lang="en-GB" b="0" baseline="30000" dirty="0">
                <a:latin typeface="Arial" panose="020B0604020202020204" pitchFamily="34" charset="0"/>
                <a:cs typeface="Arial" panose="020B0604020202020204" pitchFamily="34" charset="0"/>
              </a:rPr>
              <a:t>(a)(b)</a:t>
            </a:r>
          </a:p>
        </p:txBody>
      </p:sp>
      <p:pic>
        <p:nvPicPr>
          <p:cNvPr id="4" name="Picture 3" descr="Households' inflation expectations have risen in recent months to above their historical averages.">
            <a:extLst>
              <a:ext uri="{FF2B5EF4-FFF2-40B4-BE49-F238E27FC236}">
                <a16:creationId xmlns:a16="http://schemas.microsoft.com/office/drawing/2014/main" id="{5285EF90-8734-7CBB-C402-F4F7E6E848B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4131" y="1490400"/>
            <a:ext cx="11183738" cy="4138862"/>
          </a:xfrm>
          <a:prstGeom prst="rect">
            <a:avLst/>
          </a:prstGeom>
        </p:spPr>
      </p:pic>
    </p:spTree>
    <p:extLst>
      <p:ext uri="{BB962C8B-B14F-4D97-AF65-F5344CB8AC3E}">
        <p14:creationId xmlns:p14="http://schemas.microsoft.com/office/powerpoint/2010/main" val="401753619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2.27: Inflation expectations are in line with, or above, what past relationships would suggest</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Citi/YouGov short and medium-term inflation expectations, model-predicted values and confidence intervals</a:t>
            </a:r>
            <a:r>
              <a:rPr lang="en-GB" b="0" baseline="30000" dirty="0">
                <a:latin typeface="Arial" panose="020B0604020202020204" pitchFamily="34" charset="0"/>
                <a:cs typeface="Arial" panose="020B0604020202020204" pitchFamily="34" charset="0"/>
              </a:rPr>
              <a:t>(a)</a:t>
            </a:r>
          </a:p>
        </p:txBody>
      </p:sp>
      <p:pic>
        <p:nvPicPr>
          <p:cNvPr id="4" name="Picture 3" descr="One year inflation expectations are at the upper end of the model-implied range and five-year expectations are above the range predicted by this model.">
            <a:extLst>
              <a:ext uri="{FF2B5EF4-FFF2-40B4-BE49-F238E27FC236}">
                <a16:creationId xmlns:a16="http://schemas.microsoft.com/office/drawing/2014/main" id="{A9C8E0F6-0BCC-F720-0C51-70C135C2F1B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7241" y="2224800"/>
            <a:ext cx="11237518" cy="3705726"/>
          </a:xfrm>
          <a:prstGeom prst="rect">
            <a:avLst/>
          </a:prstGeom>
        </p:spPr>
      </p:pic>
    </p:spTree>
    <p:extLst>
      <p:ext uri="{BB962C8B-B14F-4D97-AF65-F5344CB8AC3E}">
        <p14:creationId xmlns:p14="http://schemas.microsoft.com/office/powerpoint/2010/main" val="333071639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2.28: Businesses’ inflation expectations in the DMP Survey have risen a little in </a:t>
            </a:r>
            <a:r>
              <a:rPr lang="en-GB">
                <a:latin typeface="Arial" panose="020B0604020202020204" pitchFamily="34" charset="0"/>
                <a:cs typeface="Arial" panose="020B0604020202020204" pitchFamily="34" charset="0"/>
              </a:rPr>
              <a:t>recent months</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DMP measures of short-term and medium-term expectations for CPI inflation</a:t>
            </a:r>
            <a:r>
              <a:rPr lang="en-GB" b="0" baseline="30000" dirty="0">
                <a:latin typeface="Arial" panose="020B0604020202020204" pitchFamily="34" charset="0"/>
                <a:cs typeface="Arial" panose="020B0604020202020204" pitchFamily="34" charset="0"/>
              </a:rPr>
              <a:t>(a)</a:t>
            </a:r>
          </a:p>
        </p:txBody>
      </p:sp>
      <p:pic>
        <p:nvPicPr>
          <p:cNvPr id="4" name="Picture 3" descr="Although much lower than their peaks in 2022, DMP firms' expectations for one and three year ahead CPI inflation have risen slightly in over the last year.">
            <a:extLst>
              <a:ext uri="{FF2B5EF4-FFF2-40B4-BE49-F238E27FC236}">
                <a16:creationId xmlns:a16="http://schemas.microsoft.com/office/drawing/2014/main" id="{F2D846A5-FB21-CA5A-1D82-2B6DB981AB9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78299" y="1857600"/>
            <a:ext cx="9635402" cy="4694792"/>
          </a:xfrm>
          <a:prstGeom prst="rect">
            <a:avLst/>
          </a:prstGeom>
        </p:spPr>
      </p:pic>
    </p:spTree>
    <p:extLst>
      <p:ext uri="{BB962C8B-B14F-4D97-AF65-F5344CB8AC3E}">
        <p14:creationId xmlns:p14="http://schemas.microsoft.com/office/powerpoint/2010/main" val="35921153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2.2: Global equity prices fell sharply in response to US tariff announcements, the US dollar has depreciated to below its pre-US election level and 10-year government bond yields are little changed overall since the February Report</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Changes in equity indices, effective exchange rates and 10-year government bond yields since 5 November 2024</a:t>
            </a:r>
            <a:r>
              <a:rPr lang="en-GB" b="0" baseline="30000" dirty="0">
                <a:latin typeface="Arial" panose="020B0604020202020204" pitchFamily="34" charset="0"/>
                <a:cs typeface="Arial" panose="020B0604020202020204" pitchFamily="34" charset="0"/>
              </a:rPr>
              <a:t>(a)</a:t>
            </a:r>
          </a:p>
        </p:txBody>
      </p:sp>
      <p:pic>
        <p:nvPicPr>
          <p:cNvPr id="4" name="Picture 3" descr="Since February equity indices fell notably before recovering somewhat and the dollar has depreciated to below its pre-US election level, while moves in 10-year yields have been quite small overall.">
            <a:extLst>
              <a:ext uri="{FF2B5EF4-FFF2-40B4-BE49-F238E27FC236}">
                <a16:creationId xmlns:a16="http://schemas.microsoft.com/office/drawing/2014/main" id="{16B50EC7-FB1B-77A1-9FDA-983535DA177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89221" y="2950768"/>
            <a:ext cx="8213558" cy="3705930"/>
          </a:xfrm>
          <a:prstGeom prst="rect">
            <a:avLst/>
          </a:prstGeom>
        </p:spPr>
      </p:pic>
    </p:spTree>
    <p:extLst>
      <p:ext uri="{BB962C8B-B14F-4D97-AF65-F5344CB8AC3E}">
        <p14:creationId xmlns:p14="http://schemas.microsoft.com/office/powerpoint/2010/main" val="21050544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E914B63E-4485-B23E-687F-FB16C610F6E1}"/>
              </a:ext>
            </a:extLst>
          </p:cNvPr>
          <p:cNvSpPr txBox="1">
            <a:spLocks/>
          </p:cNvSpPr>
          <p:nvPr/>
        </p:nvSpPr>
        <p:spPr>
          <a:xfrm>
            <a:off x="455296" y="5129261"/>
            <a:ext cx="11279504" cy="623337"/>
          </a:xfrm>
          <a:prstGeom prst="rect">
            <a:avLst/>
          </a:prstGeom>
        </p:spPr>
        <p:txBody>
          <a:bodyPr vert="horz" wrap="square" lIns="0" tIns="0" rIns="0" bIns="0" rtlCol="0" anchor="b">
            <a:noAutofit/>
          </a:bodyPr>
          <a:lstStyle>
            <a:lvl1pPr marL="0" marR="0" indent="0" algn="l" defTabSz="914400" rtl="0" eaLnBrk="1" fontAlgn="auto" latinLnBrk="0" hangingPunct="1">
              <a:lnSpc>
                <a:spcPct val="100000"/>
              </a:lnSpc>
              <a:spcBef>
                <a:spcPts val="0"/>
              </a:spcBef>
              <a:spcAft>
                <a:spcPts val="0"/>
              </a:spcAft>
              <a:buClrTx/>
              <a:buSzTx/>
              <a:buFontTx/>
              <a:buNone/>
              <a:tabLst/>
              <a:defRPr lang="en-GB" sz="4800" b="0" kern="1200" baseline="0" noProof="0">
                <a:solidFill>
                  <a:srgbClr val="12273F"/>
                </a:solidFill>
                <a:latin typeface="Century Gothic" panose="020B0502020202020204" pitchFamily="34" charset="0"/>
                <a:ea typeface="+mj-ea"/>
                <a:cs typeface="+mj-cs"/>
              </a:defRPr>
            </a:lvl1pPr>
          </a:lstStyle>
          <a:p>
            <a:r>
              <a:rPr lang="en-GB" dirty="0"/>
              <a:t>Box C: Implications of developments in global trade policy for the </a:t>
            </a:r>
            <a:br>
              <a:rPr lang="en-GB" dirty="0"/>
            </a:br>
            <a:r>
              <a:rPr lang="en-GB" dirty="0"/>
              <a:t>UK economy</a:t>
            </a:r>
          </a:p>
        </p:txBody>
      </p:sp>
    </p:spTree>
    <p:extLst>
      <p:ext uri="{BB962C8B-B14F-4D97-AF65-F5344CB8AC3E}">
        <p14:creationId xmlns:p14="http://schemas.microsoft.com/office/powerpoint/2010/main" val="413056636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1" y="457199"/>
            <a:ext cx="10664288" cy="1908629"/>
          </a:xfrm>
        </p:spPr>
        <p:txBody>
          <a:bodyPr/>
          <a:lstStyle/>
          <a:p>
            <a:r>
              <a:rPr lang="en-GB" dirty="0">
                <a:latin typeface="Arial" panose="020B0604020202020204" pitchFamily="34" charset="0"/>
                <a:cs typeface="Arial" panose="020B0604020202020204" pitchFamily="34" charset="0"/>
              </a:rPr>
              <a:t>Chart A: Effective US tariff rates have risen significantly under the new US administration</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US effective tariff rates over time and by region</a:t>
            </a:r>
            <a:r>
              <a:rPr lang="en-GB" b="0" baseline="30000" dirty="0">
                <a:latin typeface="Arial" panose="020B0604020202020204" pitchFamily="34" charset="0"/>
                <a:cs typeface="Arial" panose="020B0604020202020204" pitchFamily="34" charset="0"/>
              </a:rPr>
              <a:t>(a)</a:t>
            </a:r>
          </a:p>
        </p:txBody>
      </p:sp>
      <p:pic>
        <p:nvPicPr>
          <p:cNvPr id="4" name="Picture 3" descr="The US effective tariff rate on global goods imports has risen by around 21 percentage points under the new US administration. China has seen the biggest increase in tariffs.">
            <a:extLst>
              <a:ext uri="{FF2B5EF4-FFF2-40B4-BE49-F238E27FC236}">
                <a16:creationId xmlns:a16="http://schemas.microsoft.com/office/drawing/2014/main" id="{7EF1C27F-9262-0C90-A33F-FEBB1E2E6CC7}"/>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473046" y="1754371"/>
            <a:ext cx="11177233" cy="3685846"/>
          </a:xfrm>
          <a:prstGeom prst="rect">
            <a:avLst/>
          </a:prstGeom>
        </p:spPr>
      </p:pic>
    </p:spTree>
    <p:extLst>
      <p:ext uri="{BB962C8B-B14F-4D97-AF65-F5344CB8AC3E}">
        <p14:creationId xmlns:p14="http://schemas.microsoft.com/office/powerpoint/2010/main" val="172234827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397935" cy="1908629"/>
          </a:xfrm>
        </p:spPr>
        <p:txBody>
          <a:bodyPr/>
          <a:lstStyle/>
          <a:p>
            <a:r>
              <a:rPr lang="en-GB" dirty="0">
                <a:latin typeface="Arial" panose="020B0604020202020204" pitchFamily="34" charset="0"/>
                <a:cs typeface="Arial" panose="020B0604020202020204" pitchFamily="34" charset="0"/>
              </a:rPr>
              <a:t>Chart B: Over half of UK firms that export goods to the US are expecting lower sales due to US tariffs, and trade policy uncertainty has continued to rise</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Share of respondents to the April DMP Survey that expect a fall in sales over the next year because of US tariffs; share of articles in selected publications discussing trade policy uncertainty</a:t>
            </a:r>
            <a:r>
              <a:rPr lang="en-GB" b="0" baseline="30000" dirty="0">
                <a:latin typeface="Arial" panose="020B0604020202020204" pitchFamily="34" charset="0"/>
                <a:cs typeface="Arial" panose="020B0604020202020204" pitchFamily="34" charset="0"/>
              </a:rPr>
              <a:t>(a)(b)</a:t>
            </a:r>
          </a:p>
        </p:txBody>
      </p:sp>
      <p:pic>
        <p:nvPicPr>
          <p:cNvPr id="4" name="Picture 3" descr="Trade policy uncertainty has risen further since February, while over half of firms exporting goods to the US expect that sales will be lower due to US tariffs.">
            <a:extLst>
              <a:ext uri="{FF2B5EF4-FFF2-40B4-BE49-F238E27FC236}">
                <a16:creationId xmlns:a16="http://schemas.microsoft.com/office/drawing/2014/main" id="{82A126C7-A6AB-BDA9-B207-A4D066ADCF50}"/>
              </a:ext>
              <a:ext uri="{C183D7F6-B498-43B3-948B-1728B52AA6E4}">
                <adec:decorative xmlns:adec="http://schemas.microsoft.com/office/drawing/2017/decorative" val="0"/>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1246114" y="2505886"/>
            <a:ext cx="9699771" cy="4118202"/>
          </a:xfrm>
          <a:prstGeom prst="rect">
            <a:avLst/>
          </a:prstGeom>
        </p:spPr>
      </p:pic>
    </p:spTree>
    <p:extLst>
      <p:ext uri="{BB962C8B-B14F-4D97-AF65-F5344CB8AC3E}">
        <p14:creationId xmlns:p14="http://schemas.microsoft.com/office/powerpoint/2010/main" val="425960131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0E7CF9C4-CADE-5B69-B62B-E747E9E7E98B}"/>
              </a:ext>
            </a:extLst>
          </p:cNvPr>
          <p:cNvSpPr txBox="1">
            <a:spLocks/>
          </p:cNvSpPr>
          <p:nvPr/>
        </p:nvSpPr>
        <p:spPr>
          <a:xfrm>
            <a:off x="455296" y="4395310"/>
            <a:ext cx="11279504" cy="623337"/>
          </a:xfrm>
          <a:prstGeom prst="rect">
            <a:avLst/>
          </a:prstGeom>
        </p:spPr>
        <p:txBody>
          <a:bodyPr vert="horz" wrap="square" lIns="0" tIns="0" rIns="0" bIns="0" rtlCol="0" anchor="b">
            <a:noAutofit/>
          </a:bodyPr>
          <a:lstStyle>
            <a:lvl1pPr marL="0" marR="0" indent="0" algn="l" defTabSz="914400" rtl="0" eaLnBrk="1" fontAlgn="auto" latinLnBrk="0" hangingPunct="1">
              <a:lnSpc>
                <a:spcPct val="100000"/>
              </a:lnSpc>
              <a:spcBef>
                <a:spcPts val="0"/>
              </a:spcBef>
              <a:spcAft>
                <a:spcPts val="0"/>
              </a:spcAft>
              <a:buClrTx/>
              <a:buSzTx/>
              <a:buFontTx/>
              <a:buNone/>
              <a:tabLst/>
              <a:defRPr lang="en-GB" sz="4800" b="0" kern="1200" baseline="0" noProof="0">
                <a:solidFill>
                  <a:srgbClr val="12273F"/>
                </a:solidFill>
                <a:latin typeface="Century Gothic" panose="020B0502020202020204" pitchFamily="34" charset="0"/>
                <a:ea typeface="+mj-ea"/>
                <a:cs typeface="+mj-cs"/>
              </a:defRPr>
            </a:lvl1pPr>
          </a:lstStyle>
          <a:p>
            <a:r>
              <a:rPr lang="en-GB" dirty="0"/>
              <a:t>Box D: Assessing recent developments in broad money</a:t>
            </a:r>
          </a:p>
        </p:txBody>
      </p:sp>
    </p:spTree>
    <p:extLst>
      <p:ext uri="{BB962C8B-B14F-4D97-AF65-F5344CB8AC3E}">
        <p14:creationId xmlns:p14="http://schemas.microsoft.com/office/powerpoint/2010/main" val="94385065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A: Most measures of broad money growth were weak following the pandemic but have picked up a little more recently</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Growth rates in aggregate and sectoral broad money measures</a:t>
            </a:r>
            <a:r>
              <a:rPr lang="en-GB" b="0" baseline="30000" dirty="0">
                <a:latin typeface="Arial" panose="020B0604020202020204" pitchFamily="34" charset="0"/>
                <a:cs typeface="Arial" panose="020B0604020202020204" pitchFamily="34" charset="0"/>
              </a:rPr>
              <a:t>(a)</a:t>
            </a:r>
          </a:p>
        </p:txBody>
      </p:sp>
      <p:pic>
        <p:nvPicPr>
          <p:cNvPr id="4" name="Picture 3" descr="Most sectoral broad money growth rates have been picking up over recent quarters, and aggregate net lending has also recovered somewhat.">
            <a:extLst>
              <a:ext uri="{FF2B5EF4-FFF2-40B4-BE49-F238E27FC236}">
                <a16:creationId xmlns:a16="http://schemas.microsoft.com/office/drawing/2014/main" id="{7EF1C27F-9262-0C90-A33F-FEBB1E2E6CC7}"/>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468000" y="1800031"/>
            <a:ext cx="11288571" cy="4088774"/>
          </a:xfrm>
          <a:prstGeom prst="rect">
            <a:avLst/>
          </a:prstGeom>
        </p:spPr>
      </p:pic>
    </p:spTree>
    <p:extLst>
      <p:ext uri="{BB962C8B-B14F-4D97-AF65-F5344CB8AC3E}">
        <p14:creationId xmlns:p14="http://schemas.microsoft.com/office/powerpoint/2010/main" val="239623919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B: Following the erosion of the money overhang from the pandemic, the ratio of aggregate broad money to nominal GDP has fallen below its </a:t>
            </a:r>
            <a:br>
              <a:rPr lang="en-GB" dirty="0">
                <a:latin typeface="Arial" panose="020B0604020202020204" pitchFamily="34" charset="0"/>
                <a:cs typeface="Arial" panose="020B0604020202020204" pitchFamily="34" charset="0"/>
              </a:rPr>
            </a:br>
            <a:r>
              <a:rPr lang="en-GB" dirty="0">
                <a:latin typeface="Arial" panose="020B0604020202020204" pitchFamily="34" charset="0"/>
                <a:cs typeface="Arial" panose="020B0604020202020204" pitchFamily="34" charset="0"/>
              </a:rPr>
              <a:t>pre-pandemic trend</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Ratios of aggregate broad money to nominal GDP and household broad money to household gross disposable income</a:t>
            </a:r>
            <a:r>
              <a:rPr lang="en-GB" b="0" baseline="30000" dirty="0">
                <a:latin typeface="Arial" panose="020B0604020202020204" pitchFamily="34" charset="0"/>
                <a:cs typeface="Arial" panose="020B0604020202020204" pitchFamily="34" charset="0"/>
              </a:rPr>
              <a:t>(a)</a:t>
            </a:r>
          </a:p>
        </p:txBody>
      </p:sp>
      <p:pic>
        <p:nvPicPr>
          <p:cNvPr id="4" name="Picture 3" descr="The ratios of aggregate broad money to nominal GDP and household broad money to gross disposable income have fallen below their trend levels.">
            <a:extLst>
              <a:ext uri="{FF2B5EF4-FFF2-40B4-BE49-F238E27FC236}">
                <a16:creationId xmlns:a16="http://schemas.microsoft.com/office/drawing/2014/main" id="{82A126C7-A6AB-BDA9-B207-A4D066ADCF50}"/>
              </a:ext>
              <a:ext uri="{C183D7F6-B498-43B3-948B-1728B52AA6E4}">
                <adec:decorative xmlns:adec="http://schemas.microsoft.com/office/drawing/2017/decorative" val="0"/>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879230" y="2504826"/>
            <a:ext cx="10433539" cy="4127409"/>
          </a:xfrm>
          <a:prstGeom prst="rect">
            <a:avLst/>
          </a:prstGeom>
        </p:spPr>
      </p:pic>
    </p:spTree>
    <p:extLst>
      <p:ext uri="{BB962C8B-B14F-4D97-AF65-F5344CB8AC3E}">
        <p14:creationId xmlns:p14="http://schemas.microsoft.com/office/powerpoint/2010/main" val="11977712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2.3: The market-implied path for US policy rates has shifted notably lower since the February Report, while the UK and euro-area paths have </a:t>
            </a:r>
            <a:br>
              <a:rPr lang="en-GB" dirty="0">
                <a:latin typeface="Arial" panose="020B0604020202020204" pitchFamily="34" charset="0"/>
                <a:cs typeface="Arial" panose="020B0604020202020204" pitchFamily="34" charset="0"/>
              </a:rPr>
            </a:br>
            <a:r>
              <a:rPr lang="en-GB" dirty="0">
                <a:latin typeface="Arial" panose="020B0604020202020204" pitchFamily="34" charset="0"/>
                <a:cs typeface="Arial" panose="020B0604020202020204" pitchFamily="34" charset="0"/>
              </a:rPr>
              <a:t>also fallen</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Policy rates and instantaneous forward curves for the UK, US and euro area</a:t>
            </a:r>
            <a:r>
              <a:rPr lang="en-GB" b="0" baseline="30000" dirty="0">
                <a:latin typeface="Arial" panose="020B0604020202020204" pitchFamily="34" charset="0"/>
                <a:cs typeface="Arial" panose="020B0604020202020204" pitchFamily="34" charset="0"/>
              </a:rPr>
              <a:t>(a)</a:t>
            </a:r>
          </a:p>
        </p:txBody>
      </p:sp>
      <p:pic>
        <p:nvPicPr>
          <p:cNvPr id="4" name="Picture 3" descr="The market-implied path for US policy rates has moved lower by more than the UK curve since the February Report and settles at 3.5% in three years' time.">
            <a:extLst>
              <a:ext uri="{FF2B5EF4-FFF2-40B4-BE49-F238E27FC236}">
                <a16:creationId xmlns:a16="http://schemas.microsoft.com/office/drawing/2014/main" id="{056168D3-F50C-0762-C91E-FACA0362C65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0201" y="2235600"/>
            <a:ext cx="11211598" cy="4066676"/>
          </a:xfrm>
          <a:prstGeom prst="rect">
            <a:avLst/>
          </a:prstGeom>
        </p:spPr>
      </p:pic>
    </p:spTree>
    <p:extLst>
      <p:ext uri="{BB962C8B-B14F-4D97-AF65-F5344CB8AC3E}">
        <p14:creationId xmlns:p14="http://schemas.microsoft.com/office/powerpoint/2010/main" val="2797383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2.4: Natural gas and crude oil futures prices have fallen since the February Report</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UK wholesale natural gas and oil spot and futures prices</a:t>
            </a:r>
            <a:r>
              <a:rPr lang="en-GB" b="0" baseline="30000" dirty="0">
                <a:latin typeface="Arial" panose="020B0604020202020204" pitchFamily="34" charset="0"/>
                <a:cs typeface="Arial" panose="020B0604020202020204" pitchFamily="34" charset="0"/>
              </a:rPr>
              <a:t>(a)</a:t>
            </a:r>
          </a:p>
        </p:txBody>
      </p:sp>
      <p:pic>
        <p:nvPicPr>
          <p:cNvPr id="4" name="Picture 3" descr="Natural gas and Brent crude oil futures prices have fallen from their February 2025 levels, particularly in the near term.">
            <a:extLst>
              <a:ext uri="{FF2B5EF4-FFF2-40B4-BE49-F238E27FC236}">
                <a16:creationId xmlns:a16="http://schemas.microsoft.com/office/drawing/2014/main" id="{8028746C-4333-33E7-E3CC-2F5A5DC1DBD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6919" y="1875600"/>
            <a:ext cx="11178162" cy="4427622"/>
          </a:xfrm>
          <a:prstGeom prst="rect">
            <a:avLst/>
          </a:prstGeom>
        </p:spPr>
      </p:pic>
    </p:spTree>
    <p:extLst>
      <p:ext uri="{BB962C8B-B14F-4D97-AF65-F5344CB8AC3E}">
        <p14:creationId xmlns:p14="http://schemas.microsoft.com/office/powerpoint/2010/main" val="31892514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2.5: Global trade policy developments are projected to weigh on </a:t>
            </a:r>
            <a:br>
              <a:rPr lang="en-GB" dirty="0">
                <a:latin typeface="Arial" panose="020B0604020202020204" pitchFamily="34" charset="0"/>
                <a:cs typeface="Arial" panose="020B0604020202020204" pitchFamily="34" charset="0"/>
              </a:rPr>
            </a:br>
            <a:r>
              <a:rPr lang="en-GB" dirty="0">
                <a:latin typeface="Arial" panose="020B0604020202020204" pitchFamily="34" charset="0"/>
                <a:cs typeface="Arial" panose="020B0604020202020204" pitchFamily="34" charset="0"/>
              </a:rPr>
              <a:t>near-term global activity growth</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Four-quarter UK-weighted world GDP growth with contributions by region</a:t>
            </a:r>
            <a:r>
              <a:rPr lang="en-GB" b="0" baseline="30000" dirty="0">
                <a:latin typeface="Arial" panose="020B0604020202020204" pitchFamily="34" charset="0"/>
                <a:cs typeface="Arial" panose="020B0604020202020204" pitchFamily="34" charset="0"/>
              </a:rPr>
              <a:t>(a)</a:t>
            </a:r>
          </a:p>
        </p:txBody>
      </p:sp>
      <p:pic>
        <p:nvPicPr>
          <p:cNvPr id="4" name="Picture 3" descr="UK-weighted world GDP growth is projected to fall further below its 2010-19 average over coming quarters.">
            <a:extLst>
              <a:ext uri="{FF2B5EF4-FFF2-40B4-BE49-F238E27FC236}">
                <a16:creationId xmlns:a16="http://schemas.microsoft.com/office/drawing/2014/main" id="{7F83E898-9304-0A6D-4445-1E84D606406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01253" y="1868400"/>
            <a:ext cx="8189494" cy="4734230"/>
          </a:xfrm>
          <a:prstGeom prst="rect">
            <a:avLst/>
          </a:prstGeom>
        </p:spPr>
      </p:pic>
    </p:spTree>
    <p:extLst>
      <p:ext uri="{BB962C8B-B14F-4D97-AF65-F5344CB8AC3E}">
        <p14:creationId xmlns:p14="http://schemas.microsoft.com/office/powerpoint/2010/main" val="40065497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2.6: Pass-through of changes in reference rates has been broadly as expected over recent months</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Household and corporate interest rates and their corresponding reference rates</a:t>
            </a:r>
            <a:r>
              <a:rPr lang="en-GB" b="0" baseline="30000" dirty="0">
                <a:latin typeface="Arial" panose="020B0604020202020204" pitchFamily="34" charset="0"/>
                <a:cs typeface="Arial" panose="020B0604020202020204" pitchFamily="34" charset="0"/>
              </a:rPr>
              <a:t>(a)</a:t>
            </a:r>
          </a:p>
        </p:txBody>
      </p:sp>
      <p:pic>
        <p:nvPicPr>
          <p:cNvPr id="4" name="Picture 3" descr="Pass-through of changes in most reference rates to consumer and corporate interest rates has continued as expected for most products since February.">
            <a:extLst>
              <a:ext uri="{FF2B5EF4-FFF2-40B4-BE49-F238E27FC236}">
                <a16:creationId xmlns:a16="http://schemas.microsoft.com/office/drawing/2014/main" id="{32B12F0D-4970-2C6E-E8A8-53FE5361327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4505" y="1857600"/>
            <a:ext cx="10282990" cy="4736780"/>
          </a:xfrm>
          <a:prstGeom prst="rect">
            <a:avLst/>
          </a:prstGeom>
        </p:spPr>
      </p:pic>
    </p:spTree>
    <p:extLst>
      <p:ext uri="{BB962C8B-B14F-4D97-AF65-F5344CB8AC3E}">
        <p14:creationId xmlns:p14="http://schemas.microsoft.com/office/powerpoint/2010/main" val="28966494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2.7: The effective interest rate on the stock of UK mortgages is still rising, but at a slower pace than in recent years</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Contributions to the effective rate on the stock of mortgages and spreads between the effective rate on new and outstanding mortgage lending</a:t>
            </a:r>
            <a:r>
              <a:rPr lang="en-GB" b="0" baseline="30000" dirty="0">
                <a:latin typeface="Arial" panose="020B0604020202020204" pitchFamily="34" charset="0"/>
                <a:cs typeface="Arial" panose="020B0604020202020204" pitchFamily="34" charset="0"/>
              </a:rPr>
              <a:t>(a)</a:t>
            </a:r>
          </a:p>
        </p:txBody>
      </p:sp>
      <p:pic>
        <p:nvPicPr>
          <p:cNvPr id="4" name="Picture 3" descr="The effective rate on the stock of mortgages continues to rise, mainly driven by higher new lending rates on two to five year fixed-rate mortgages.">
            <a:extLst>
              <a:ext uri="{FF2B5EF4-FFF2-40B4-BE49-F238E27FC236}">
                <a16:creationId xmlns:a16="http://schemas.microsoft.com/office/drawing/2014/main" id="{3F120DA0-7446-AA1F-C8C5-DCD33EED966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41884" y="2228400"/>
            <a:ext cx="7708232" cy="4344376"/>
          </a:xfrm>
          <a:prstGeom prst="rect">
            <a:avLst/>
          </a:prstGeom>
        </p:spPr>
      </p:pic>
    </p:spTree>
    <p:extLst>
      <p:ext uri="{BB962C8B-B14F-4D97-AF65-F5344CB8AC3E}">
        <p14:creationId xmlns:p14="http://schemas.microsoft.com/office/powerpoint/2010/main" val="37831603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2.8: Underlying GDP growth has slowed and has been less volatile than growth in headline GDP</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Three-month on three-month growth in GDP and quarterly GDP growth implied by business surveys</a:t>
            </a:r>
            <a:r>
              <a:rPr lang="en-GB" b="0" baseline="30000" dirty="0">
                <a:latin typeface="Arial" panose="020B0604020202020204" pitchFamily="34" charset="0"/>
                <a:cs typeface="Arial" panose="020B0604020202020204" pitchFamily="34" charset="0"/>
              </a:rPr>
              <a:t>(a)</a:t>
            </a:r>
          </a:p>
        </p:txBody>
      </p:sp>
      <p:pic>
        <p:nvPicPr>
          <p:cNvPr id="4" name="Picture 3" descr="GDP growth has been more volatile than suggested by surveys in recent months and underlying growth has slowed over 2024 H2.">
            <a:extLst>
              <a:ext uri="{FF2B5EF4-FFF2-40B4-BE49-F238E27FC236}">
                <a16:creationId xmlns:a16="http://schemas.microsoft.com/office/drawing/2014/main" id="{723094D9-975C-FC1B-98E2-C5BC415AE5A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8396" y="2214000"/>
            <a:ext cx="11215208" cy="4018548"/>
          </a:xfrm>
          <a:prstGeom prst="rect">
            <a:avLst/>
          </a:prstGeom>
        </p:spPr>
      </p:pic>
    </p:spTree>
    <p:extLst>
      <p:ext uri="{BB962C8B-B14F-4D97-AF65-F5344CB8AC3E}">
        <p14:creationId xmlns:p14="http://schemas.microsoft.com/office/powerpoint/2010/main" val="2470251941"/>
      </p:ext>
    </p:extLst>
  </p:cSld>
  <p:clrMapOvr>
    <a:masterClrMapping/>
  </p:clrMapOvr>
</p:sld>
</file>

<file path=ppt/theme/theme1.xml><?xml version="1.0" encoding="utf-8"?>
<a:theme xmlns:a="http://schemas.openxmlformats.org/drawingml/2006/main" name="Bank LINKS Template">
  <a:themeElements>
    <a:clrScheme name="Custom 36">
      <a:dk1>
        <a:srgbClr val="000000"/>
      </a:dk1>
      <a:lt1>
        <a:srgbClr val="FFFFFF"/>
      </a:lt1>
      <a:dk2>
        <a:srgbClr val="12273F"/>
      </a:dk2>
      <a:lt2>
        <a:srgbClr val="C4C9CF"/>
      </a:lt2>
      <a:accent1>
        <a:srgbClr val="3CD7D9"/>
      </a:accent1>
      <a:accent2>
        <a:srgbClr val="FF7300"/>
      </a:accent2>
      <a:accent3>
        <a:srgbClr val="9E71FE"/>
      </a:accent3>
      <a:accent4>
        <a:srgbClr val="D4AF37"/>
      </a:accent4>
      <a:accent5>
        <a:srgbClr val="A5D700"/>
      </a:accent5>
      <a:accent6>
        <a:srgbClr val="FF50C8"/>
      </a:accent6>
      <a:hlink>
        <a:srgbClr val="12273F"/>
      </a:hlink>
      <a:folHlink>
        <a:srgbClr val="12273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OE-Official Template A.pptx" id="{6C723B9E-9DD5-46FA-B786-10E886AA26E0}" vid="{1198EFE4-F1FD-4746-924A-D88A0C6C7D7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BOE-Official Template A</Template>
  <TotalTime>4387</TotalTime>
  <Words>5284</Words>
  <Application>Microsoft Office PowerPoint</Application>
  <PresentationFormat>Widescreen</PresentationFormat>
  <Paragraphs>169</Paragraphs>
  <Slides>35</Slides>
  <Notes>35</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35</vt:i4>
      </vt:variant>
    </vt:vector>
  </HeadingPairs>
  <TitlesOfParts>
    <vt:vector size="39" baseType="lpstr">
      <vt:lpstr>Arial</vt:lpstr>
      <vt:lpstr>Calibri</vt:lpstr>
      <vt:lpstr>Century Gothic</vt:lpstr>
      <vt:lpstr>Bank LINKS Template</vt:lpstr>
      <vt:lpstr>PowerPoint Presentation</vt:lpstr>
      <vt:lpstr>Chart 2.1: In the MPC’s latest projections, headline GDP growth rises in  2025 Q1 while underlying GDP growth remains weak, the unemployment  rate edges higher, and CPI inflation picks up from 2025 Q2 Near-term projections(a)</vt:lpstr>
      <vt:lpstr>Chart 2.2: Global equity prices fell sharply in response to US tariff announcements, the US dollar has depreciated to below its pre-US election level and 10-year government bond yields are little changed overall since the February Report Changes in equity indices, effective exchange rates and 10-year government bond yields since 5 November 2024(a)</vt:lpstr>
      <vt:lpstr>Chart 2.3: The market-implied path for US policy rates has shifted notably lower since the February Report, while the UK and euro-area paths have  also fallen Policy rates and instantaneous forward curves for the UK, US and euro area(a)</vt:lpstr>
      <vt:lpstr>Chart 2.4: Natural gas and crude oil futures prices have fallen since the February Report UK wholesale natural gas and oil spot and futures prices(a)</vt:lpstr>
      <vt:lpstr>Chart 2.5: Global trade policy developments are projected to weigh on  near-term global activity growth Four-quarter UK-weighted world GDP growth with contributions by region(a)</vt:lpstr>
      <vt:lpstr>Chart 2.6: Pass-through of changes in reference rates has been broadly as expected over recent months Household and corporate interest rates and their corresponding reference rates(a)</vt:lpstr>
      <vt:lpstr>Chart 2.7: The effective interest rate on the stock of UK mortgages is still rising, but at a slower pace than in recent years Contributions to the effective rate on the stock of mortgages and spreads between the effective rate on new and outstanding mortgage lending(a)</vt:lpstr>
      <vt:lpstr>Chart 2.8: Underlying GDP growth has slowed and has been less volatile than growth in headline GDP Three-month on three-month growth in GDP and quarterly GDP growth implied by business surveys(a)</vt:lpstr>
      <vt:lpstr>Chart 2.9: Business investment intentions have weakened, consistent with heightened uncertainty Percentage of respondents to the DMP Survey reporting high or very high uncertainty; four-quarter business investment growth and survey indicators of investment intentions(a)</vt:lpstr>
      <vt:lpstr>Chart 2.10: The household saving ratio has risen further Household saving ratio(a)</vt:lpstr>
      <vt:lpstr>Chart 2.11: Survey evidence suggests higher savings have partly reflected households trying to rebuild savings in case of emergencies Households’ stated reasons for saving more than usual over the past year,  NMG survey(a)</vt:lpstr>
      <vt:lpstr>Chart 2.12: Underlying employment growth is judged to have softened Measures of employment growth(a)</vt:lpstr>
      <vt:lpstr>Chart 2.13: The vacancies to unemployment ratio is estimated to be below  its equilibrium, while net additional desired hours have increased Vacancies to unemployment ratio and its estimated equilibrium value and net additional desired hours as a percentage of average weekly hours(a)(b)</vt:lpstr>
      <vt:lpstr>Chart 2.14: Labour productivity growth has been weak Measures of four-quarter labour productivity growth(a)</vt:lpstr>
      <vt:lpstr>Chart 2.15: Measures of capacity utilisation are slightly below historical averages and output gap models signal a modest widening in economic slack Survey indicators of capacity utilisation; model-based estimates of the output gap(a)</vt:lpstr>
      <vt:lpstr>Chart 2.16: Official AWE growth picked up at the end of 2024, but underlying measures have been more stable and point to a slightly lower rate of pay growth  Measures of private sector wage growth(a)(b)</vt:lpstr>
      <vt:lpstr>Chart 2.17: Underlying wage growth is higher than expected based on its key determinants  Contributions to estimated underlying annual private sector regular pay growth(a)</vt:lpstr>
      <vt:lpstr>Chart 2.18: Indicators of pay settlements have moved lower in recent quarters Growth in AWE private sector regular pay and measures of annual pay settlements(a)</vt:lpstr>
      <vt:lpstr>Chart 2.19: CPI inflation was 2.6% in March and is expected to have risen in April Contributions to CPI inflation(a)</vt:lpstr>
      <vt:lpstr>Chart 2.20: CPI inflation is expected to rise from 2025 Q2 onwards Projected contributions to the change in CPI inflation from March 2025(a)</vt:lpstr>
      <vt:lpstr>Chart 2.21: Core goods and food price inflation are projected to remain above their pre-Covid averages and services inflation is expected to stay elevated in coming months Annual inflation rates for components of CPI(a)</vt:lpstr>
      <vt:lpstr>Chart 2.22: Measures of goods input price growth have risen but remain around their historical averages PMI input price balances(a)</vt:lpstr>
      <vt:lpstr>Chart 2.23: Pay growth is increasingly cited as a driver of price increases among manufacturing and retail firms Factors causing price increases, percentage share of firms(a)</vt:lpstr>
      <vt:lpstr>Chart 2.24: Underlying services inflation measures have continued to slow Measures of underlying services price inflation(a)</vt:lpstr>
      <vt:lpstr>Chart 2.25: The estimated contribution of inflation expectations and past wage and price growth to services inflation is declining but remains elevated Contributions to model-implied services inflation relative to 1997–2019 average(a)</vt:lpstr>
      <vt:lpstr>Chart 2.26: Household inflation expectations have increased Measures of household inflation expectations(a)(b)</vt:lpstr>
      <vt:lpstr>Chart 2.27: Inflation expectations are in line with, or above, what past relationships would suggest Citi/YouGov short and medium-term inflation expectations, model-predicted values and confidence intervals(a)</vt:lpstr>
      <vt:lpstr>Chart 2.28: Businesses’ inflation expectations in the DMP Survey have risen a little in recent months DMP measures of short-term and medium-term expectations for CPI inflation(a)</vt:lpstr>
      <vt:lpstr>PowerPoint Presentation</vt:lpstr>
      <vt:lpstr>Chart A: Effective US tariff rates have risen significantly under the new US administration US effective tariff rates over time and by region(a)</vt:lpstr>
      <vt:lpstr>Chart B: Over half of UK firms that export goods to the US are expecting lower sales due to US tariffs, and trade policy uncertainty has continued to rise Share of respondents to the April DMP Survey that expect a fall in sales over the next year because of US tariffs; share of articles in selected publications discussing trade policy uncertainty(a)(b)</vt:lpstr>
      <vt:lpstr>PowerPoint Presentation</vt:lpstr>
      <vt:lpstr>Chart A: Most measures of broad money growth were weak following the pandemic but have picked up a little more recently Growth rates in aggregate and sectoral broad money measures(a)</vt:lpstr>
      <vt:lpstr>Chart B: Following the erosion of the money overhang from the pandemic, the ratio of aggregate broad money to nominal GDP has fallen below its  pre-pandemic trend Ratios of aggregate broad money to nominal GDP and household broad money to household gross disposable income(a)</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Monetary Policy Report May 2025</dc:title>
  <dc:subject>Section 2: Current economic conditions</dc:subject>
  <dc:creator>Bank of England</dc:creator>
  <cp:lastModifiedBy>Chapman, Wayne</cp:lastModifiedBy>
  <cp:revision>386</cp:revision>
  <dcterms:created xsi:type="dcterms:W3CDTF">2022-03-15T15:50:20Z</dcterms:created>
  <dcterms:modified xsi:type="dcterms:W3CDTF">2025-05-07T17:41:32Z</dcterms:modified>
</cp:coreProperties>
</file>