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415" r:id="rId2"/>
    <p:sldId id="623" r:id="rId3"/>
    <p:sldId id="637" r:id="rId4"/>
    <p:sldId id="630" r:id="rId5"/>
    <p:sldId id="631" r:id="rId6"/>
    <p:sldId id="632" r:id="rId7"/>
    <p:sldId id="633" r:id="rId8"/>
    <p:sldId id="634" r:id="rId9"/>
    <p:sldId id="584" r:id="rId10"/>
    <p:sldId id="635" r:id="rId11"/>
    <p:sldId id="63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D3724F-22F7-419B-861D-FE4BD28BCADF}">
          <p14:sldIdLst>
            <p14:sldId id="415"/>
            <p14:sldId id="623"/>
            <p14:sldId id="637"/>
            <p14:sldId id="630"/>
            <p14:sldId id="631"/>
            <p14:sldId id="632"/>
            <p14:sldId id="633"/>
            <p14:sldId id="634"/>
            <p14:sldId id="584"/>
            <p14:sldId id="635"/>
            <p14:sldId id="63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78031" autoAdjust="0"/>
  </p:normalViewPr>
  <p:slideViewPr>
    <p:cSldViewPr snapToGrid="0" showGuides="1">
      <p:cViewPr varScale="1">
        <p:scale>
          <a:sx n="71" d="100"/>
          <a:sy n="71" d="100"/>
        </p:scale>
        <p:origin x="1344" y="288"/>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77BB7-9DD0-3D6F-6667-175ADAE9F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C99A83-1B71-6A19-9603-5D85DCCB90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236FE3-52D2-FAFA-86BD-6E17AB2F4DF8}"/>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(a) Latest data points shown are for 2025 Q3, except for CPI inflation for which latest data points shown are for 2025 Q4. Lines in light purple show the successive Bank forecasts for each variable, including those published alongside the August 2021 Monetary Policy Report up to the November 2025 Monetary Policy Report. Lines in orange show forecasts as at the time of the August 2024 Monetary Policy Report, which is one year prior to the latest available data point. Forecasts shown are for four-quarter growth in GDP and CPI inflation (seasonally adjusted). </a:t>
            </a:r>
          </a:p>
        </p:txBody>
      </p:sp>
      <p:sp>
        <p:nvSpPr>
          <p:cNvPr id="4" name="Slide Number Placeholder 3">
            <a:extLst>
              <a:ext uri="{FF2B5EF4-FFF2-40B4-BE49-F238E27FC236}">
                <a16:creationId xmlns:a16="http://schemas.microsoft.com/office/drawing/2014/main" id="{2324D3C3-7DFF-3222-E507-B09235D69AB5}"/>
              </a:ext>
            </a:extLst>
          </p:cNvPr>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201324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C4368-7F0B-69E9-24EC-2E745A3320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1F8E6C-29E5-FD53-98AF-704DE8F0A4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3EB75E-37BC-3EDD-8120-6A455146240F}"/>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(a) Refer to Chart F.1. Forecasts shown are for four-quarter growth in whole-economy total average weekly earnings and for the level of the unemployment </a:t>
            </a:r>
            <a:r>
              <a:rPr lang="en-GB" sz="1200" kern="1200">
                <a:solidFill>
                  <a:schemeClr val="tx1"/>
                </a:solidFill>
                <a:effectLst/>
                <a:latin typeface="+mn-lt"/>
                <a:ea typeface="+mn-ea"/>
                <a:cs typeface="+mn-cs"/>
              </a:rPr>
              <a:t>rate.</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D325EB57-1254-3AF5-88DC-5134DD82BC3B}"/>
              </a:ext>
            </a:extLst>
          </p:cNvPr>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894908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C564-C13D-BB2B-D3FD-E0523E1FD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3BE72-DBF4-2B81-95D2-93556C2D86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BDC8-1D63-E71E-DCE3-F4D784DD9C43}"/>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central projections in the November 2025 Monetary Policy Report.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numbers shown in this table are conditioned on the assumptions described in the Report’s Projections Databank.</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Four-quarter inflation rate.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Four-quarter growth in real GDP.</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International Labour Organization (ILO) definition of unemployment.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Per cent of potential GDP. A negative figure implies output is below potential and a positive that it is above.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(g) Per cent. The path for Bank Rate implied by forward market interest rates. The curves are based on OIS rates.</a:t>
            </a:r>
          </a:p>
        </p:txBody>
      </p:sp>
      <p:sp>
        <p:nvSpPr>
          <p:cNvPr id="4" name="Slide Number Placeholder 3">
            <a:extLst>
              <a:ext uri="{FF2B5EF4-FFF2-40B4-BE49-F238E27FC236}">
                <a16:creationId xmlns:a16="http://schemas.microsoft.com/office/drawing/2014/main" id="{1E57762C-CD7E-2F8E-AC97-837F4B4DCD7C}"/>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84365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0F32F-7726-56C4-79DD-445A8FD36A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296EE2-8CF2-441A-1324-1B9290206F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F81372-F0B7-BA27-0F26-99F8EEBF0727}"/>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kern="1200" dirty="0">
                <a:solidFill>
                  <a:schemeClr val="tx1"/>
                </a:solidFill>
                <a:effectLst/>
                <a:latin typeface="+mn-lt"/>
                <a:ea typeface="+mn-ea"/>
                <a:cs typeface="+mn-cs"/>
              </a:rPr>
              <a:t>(a) The fan charts depict the probability of various outcomes for GDP growth, the ILO definition of unemployment, and CPI inflation. The uncertainty parameters determining the width of the fan charts have been calibrated to match the historical forecast errors since 2004 and up to 2025 Q2 for each variable at different horizons but exclude errors during the pandemic given its exceptional nature. The fan charts are constructed so that outturns are expected to lie within each pair of lighter areas on 30 occasions, with outturns expected to lie within the fan on 90 out of 100 occasions. On the remaining 10 out of 100 occasions, outturns can fall outside the respective aqua, orange or purple areas of the fan chart, depicted by the grey background. For GDP growth, the distribution reflects uncertainty around past data revisions and future evolution, so that the mature estimate would lie within the darkest central band on only 30 out of 100 occasions. The Committee no longer uses the calibration of the fan chart skew to reflect judgements on the balance of risks to the central projection.</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A9EAE8D-F3FB-F033-861D-C57C05AFAE99}"/>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480231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E3B13-7EBA-ADF4-A10D-6DE14C4335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660E7-AEF3-473E-0527-38517651B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C4BFF0-6221-DF7D-0CB6-C375D64472B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‘Administered prices, NICs, and electric vehicle (EV) mileage charge’ includes the estimated direct effects of changes to Vehicle Excise Duty, bus fares, VAT on school fees, and water charges. The NICs component represents Bank staff’s allowance for the effects of the recent increase in employers NICs on CPI inflation. The EV mileage charge component relates to the mileage-based charge on electric vehicles announced in Budget 2025. The ‘Energy budget measures’ bars represent the estimated direct effects of the energy bills package and the extension of the fuel duty freeze. The ‘Import prices’ bars includes an MPC judgement on the price of tradables (May 2024 Monetary Policy Report) which has little effect on the profile beyond 2026. The ‘Other’ bars represent other deviations of inflation not attributable to the listed influences including the estimated effects of changes to tobacco and vaping products duties.</a:t>
            </a:r>
          </a:p>
        </p:txBody>
      </p:sp>
      <p:sp>
        <p:nvSpPr>
          <p:cNvPr id="4" name="Slide Number Placeholder 3">
            <a:extLst>
              <a:ext uri="{FF2B5EF4-FFF2-40B4-BE49-F238E27FC236}">
                <a16:creationId xmlns:a16="http://schemas.microsoft.com/office/drawing/2014/main" id="{6A4B6D71-D152-BBE9-59F0-064049783DB9}"/>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924853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F9842-0AC8-CCA2-28F5-2E1AE487D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F6823-88D3-1C07-28F3-C1C6299C67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5FEB99-7531-4480-0446-52F549AA27E7}"/>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Citigroup, ONS, YouGov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shaded area represents a range of projections from three statistical models of nominal private sector regular average weekly earnings growth, including a wage equation based on Yellen (2017), a wage equation based on Haldane (2018) and a simple error-correction model based on productivity, inflation expectations and slack in the labour market as embodied in the difference between the actual unemployment rate and the estimated medium-term equilibrium rate. The projections are dynamic, multi-step ahead forecasts beginning at a point within the models’ estimation periods and are sensitive to data revisions, which can lead to changes in the range over the past as well as over the forecast period.</a:t>
            </a:r>
          </a:p>
        </p:txBody>
      </p:sp>
      <p:sp>
        <p:nvSpPr>
          <p:cNvPr id="4" name="Slide Number Placeholder 3">
            <a:extLst>
              <a:ext uri="{FF2B5EF4-FFF2-40B4-BE49-F238E27FC236}">
                <a16:creationId xmlns:a16="http://schemas.microsoft.com/office/drawing/2014/main" id="{7A825A12-70D0-C166-CCDD-F6276126F820}"/>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9281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560BD-9299-B997-CD13-126BDC23FF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65139B-9D29-5D58-EB5A-B39D69E8F4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56AD8-B8B8-E2C5-334F-4E9929DC5D2D}"/>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production function filter is an unobserved components model which integrates a multivariate ﬁlter approach with a Cobb-Douglas production function, following Toth (2021). The output gap filter is a dynamic factor model-based estimate of the common cyclical component of GDP (including select GDP expenditure components), labour market indicators, capacity utilisation, wage growth, and inflation, following </a:t>
            </a:r>
            <a:r>
              <a:rPr lang="en-GB" sz="1800" dirty="0" err="1">
                <a:effectLst/>
                <a:latin typeface="Arial" panose="020B0604020202020204" pitchFamily="34" charset="0"/>
                <a:ea typeface="Calibri" panose="020F0502020204030204" pitchFamily="34" charset="0"/>
                <a:cs typeface="Calibri" panose="020F0502020204030204" pitchFamily="34" charset="0"/>
              </a:rPr>
              <a:t>Jarociński</a:t>
            </a:r>
            <a:r>
              <a:rPr lang="en-GB" sz="1800" dirty="0">
                <a:effectLst/>
                <a:latin typeface="Arial" panose="020B0604020202020204" pitchFamily="34" charset="0"/>
                <a:ea typeface="Calibri" panose="020F0502020204030204" pitchFamily="34" charset="0"/>
                <a:cs typeface="Calibri" panose="020F0502020204030204" pitchFamily="34" charset="0"/>
              </a:rPr>
              <a:t> and Lenza (2018). The dynamic factor model is a data driven model that is less reliant on economic assumptions; it is based on 13 cyclical indicators covering labour market tightness, capacity utilisation, wages and inflation.</a:t>
            </a:r>
          </a:p>
        </p:txBody>
      </p:sp>
      <p:sp>
        <p:nvSpPr>
          <p:cNvPr id="4" name="Slide Number Placeholder 3">
            <a:extLst>
              <a:ext uri="{FF2B5EF4-FFF2-40B4-BE49-F238E27FC236}">
                <a16:creationId xmlns:a16="http://schemas.microsoft.com/office/drawing/2014/main" id="{40B36140-640F-3D3F-4373-50F34F7A37AA}"/>
              </a:ext>
            </a:extLst>
          </p:cNvPr>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650066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5D521-DAC0-36D6-FCDF-B189A31A2D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BBE95C-DF16-8045-4966-4CB71CC40F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B0834F-F7B3-D690-B4ED-1F5C1F92C817}"/>
              </a:ext>
            </a:extLst>
          </p:cNvPr>
          <p:cNvSpPr>
            <a:spLocks noGrp="1"/>
          </p:cNvSpPr>
          <p:nvPr>
            <p:ph type="body" idx="1"/>
          </p:nvPr>
        </p:nvSpPr>
        <p:spPr/>
        <p:txBody>
          <a:bodyPr/>
          <a:lstStyle/>
          <a:p>
            <a:r>
              <a:rPr lang="en-GB" sz="1200" b="0" i="0" kern="1200" dirty="0">
                <a:solidFill>
                  <a:schemeClr val="tx1"/>
                </a:solidFill>
                <a:effectLst/>
                <a:latin typeface="+mn-lt"/>
                <a:ea typeface="+mn-ea"/>
                <a:cs typeface="+mn-cs"/>
              </a:rPr>
              <a:t>Source: Bank of England.</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(a) Annex 2 provides additional detail on the definition of the policy rules shown here and the equivalent paths for the output gap and inflation. These should not be interpreted as a prescription for how policy is likely to evolve.</a:t>
            </a:r>
          </a:p>
        </p:txBody>
      </p:sp>
      <p:sp>
        <p:nvSpPr>
          <p:cNvPr id="4" name="Slide Number Placeholder 3">
            <a:extLst>
              <a:ext uri="{FF2B5EF4-FFF2-40B4-BE49-F238E27FC236}">
                <a16:creationId xmlns:a16="http://schemas.microsoft.com/office/drawing/2014/main" id="{2574C793-8846-2FB2-874A-30CC1FD84220}"/>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991743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F39FA-DDBC-B1CD-9AF0-00E644BAC6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187AEF-5B8C-5A81-7444-1A37640A07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2170D0-C165-AA57-9C3D-3953677F81BB}"/>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Bank of England/Ipsos Inflation Attitudes Survey, Bank of England Market Participants Survey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Bloomberg Finance L.P., Consensus Economics, Davis et al (2024), DMP Survey, ONS, </a:t>
            </a:r>
            <a:r>
              <a:rPr lang="en-GB" sz="1800" dirty="0" err="1">
                <a:effectLst/>
                <a:latin typeface="Arial" panose="020B0604020202020204" pitchFamily="34" charset="0"/>
                <a:ea typeface="Calibri" panose="020F0502020204030204" pitchFamily="34" charset="0"/>
                <a:cs typeface="Calibri" panose="020F0502020204030204" pitchFamily="34" charset="0"/>
              </a:rPr>
              <a:t>TradeWeb</a:t>
            </a:r>
            <a:r>
              <a:rPr lang="en-GB" sz="1800" dirty="0">
                <a:effectLst/>
                <a:latin typeface="Arial" panose="020B0604020202020204" pitchFamily="34" charset="0"/>
                <a:ea typeface="Calibri" panose="020F0502020204030204" pitchFamily="34" charset="0"/>
                <a:cs typeface="Calibri" panose="020F0502020204030204" pitchFamily="34" charset="0"/>
              </a:rPr>
              <a:t> FTSE Gilt Closing Data and Bank </a:t>
            </a:r>
            <a:r>
              <a:rPr lang="en-GB" sz="1800">
                <a:effectLst/>
                <a:latin typeface="Arial" panose="020B0604020202020204" pitchFamily="34" charset="0"/>
                <a:ea typeface="Calibri" panose="020F0502020204030204" pitchFamily="34" charset="0"/>
                <a:cs typeface="Calibri" panose="020F0502020204030204" pitchFamily="34" charset="0"/>
              </a:rPr>
              <a:t>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All measures of the real interest rate gap presented in this chart show the implied degree of monetary policy restrictiveness over a three-year horizon. The macroeconomic models range is produced using estimates from a dynamic semi-structural investment-saving curve model and one of the main models underlying the central projection in this Report (Albuquerque et al (2025)). The </a:t>
            </a:r>
            <a:r>
              <a:rPr lang="en-GB" sz="1800" dirty="0" err="1">
                <a:effectLst/>
                <a:latin typeface="Arial" panose="020B0604020202020204" pitchFamily="34" charset="0"/>
                <a:ea typeface="Calibri" panose="020F0502020204030204" pitchFamily="34" charset="0"/>
                <a:cs typeface="Calibri" panose="020F0502020204030204" pitchFamily="34" charset="0"/>
              </a:rPr>
              <a:t>macrofinancial</a:t>
            </a:r>
            <a:r>
              <a:rPr lang="en-GB" sz="1800" dirty="0">
                <a:effectLst/>
                <a:latin typeface="Arial" panose="020B0604020202020204" pitchFamily="34" charset="0"/>
                <a:ea typeface="Calibri" panose="020F0502020204030204" pitchFamily="34" charset="0"/>
                <a:cs typeface="Calibri" panose="020F0502020204030204" pitchFamily="34" charset="0"/>
              </a:rPr>
              <a:t> model range is estimated using the state-space model from Davis et al (2024), with a 95% confidence interval applied around the central estimates of the neutral rate. The financial markets range uses estimates of the nominal neutral rate derived from five term-premia models: the benchmark and survey models in Malik and Meldrum (2016), </a:t>
            </a:r>
            <a:r>
              <a:rPr lang="en-GB" sz="1800" dirty="0" err="1">
                <a:effectLst/>
                <a:latin typeface="Arial" panose="020B0604020202020204" pitchFamily="34" charset="0"/>
                <a:ea typeface="Calibri" panose="020F0502020204030204" pitchFamily="34" charset="0"/>
                <a:cs typeface="Calibri" panose="020F0502020204030204" pitchFamily="34" charset="0"/>
              </a:rPr>
              <a:t>Vlieghe</a:t>
            </a:r>
            <a:r>
              <a:rPr lang="en-GB" sz="1800" dirty="0">
                <a:effectLst/>
                <a:latin typeface="Arial" panose="020B0604020202020204" pitchFamily="34" charset="0"/>
                <a:ea typeface="Calibri" panose="020F0502020204030204" pitchFamily="34" charset="0"/>
                <a:cs typeface="Calibri" panose="020F0502020204030204" pitchFamily="34" charset="0"/>
              </a:rPr>
              <a:t> (2016), Andreasen and Meldrum (2015) and Meldrum and Roberts-Sklar (2015). These estimates are adjusted by average six-year to 10-year inflation expectations from half-year Consensus surveys to obtain real neutral rate estimates. The real policy rates in the financial markets ranges are calculated as the average instantaneous forward OIS curves over three-year horizons, deflated by annual Consensus survey inflation expectations over this period. These inflation expectations are linearly interpolated over the three-year horizon. The instantaneous forward OIS curves are estimated using the average paths for interest rates in the 15 UK working days to 26 January 2026, on which the baseline projections for the February Report are conditioned. The DMP range is based on the difference between DMP respondents’ nominal one year ahead Bank Rate expectation relative to their three-year ahead Bank Rate expectation (which is assumed to match their perception of the neutral rate), adjusted by their expectation for CPI inflation over the same periods. The range shows the 10th–90th percentile of perceptions and the data were collected between November 2025 and January 2026.</a:t>
            </a:r>
          </a:p>
        </p:txBody>
      </p:sp>
      <p:sp>
        <p:nvSpPr>
          <p:cNvPr id="4" name="Slide Number Placeholder 3">
            <a:extLst>
              <a:ext uri="{FF2B5EF4-FFF2-40B4-BE49-F238E27FC236}">
                <a16:creationId xmlns:a16="http://schemas.microsoft.com/office/drawing/2014/main" id="{7A683FE3-DC01-CAD0-5DC4-6BB4C478E162}"/>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722013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269911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February 2026</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Outlook and risks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5E695-A157-8FF8-B958-2DEDAF50AE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801B82-398D-8D0A-4973-A8B6A6BADD37}"/>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F.1: CPI inflation and GDP growth outturns have tended to exceed forecasts</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Forecasts and outturns for CPI inflation and GDP growth</a:t>
            </a:r>
            <a:r>
              <a:rPr lang="en-GB" b="0" baseline="30000" dirty="0">
                <a:latin typeface="Arial" panose="020B0604020202020204" pitchFamily="34" charset="0"/>
                <a:cs typeface="Arial" panose="020B0604020202020204" pitchFamily="34" charset="0"/>
              </a:rPr>
              <a:t>(a)</a:t>
            </a:r>
          </a:p>
        </p:txBody>
      </p:sp>
      <p:pic>
        <p:nvPicPr>
          <p:cNvPr id="4" name="Picture 3" descr="Inflation outturns have tended to exceed forecasts made since August 2021. GDP growth has also exceeded forecasts more recently.">
            <a:extLst>
              <a:ext uri="{FF2B5EF4-FFF2-40B4-BE49-F238E27FC236}">
                <a16:creationId xmlns:a16="http://schemas.microsoft.com/office/drawing/2014/main" id="{8F524A5F-628B-6374-F18E-F449351BE8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4242" y="1803395"/>
            <a:ext cx="9683516" cy="4724410"/>
          </a:xfrm>
          <a:prstGeom prst="rect">
            <a:avLst/>
          </a:prstGeom>
        </p:spPr>
      </p:pic>
    </p:spTree>
    <p:extLst>
      <p:ext uri="{BB962C8B-B14F-4D97-AF65-F5344CB8AC3E}">
        <p14:creationId xmlns:p14="http://schemas.microsoft.com/office/powerpoint/2010/main" val="1736737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7EDCF-1E0F-A076-004F-BA12EA93CC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7364CA-264B-4E87-8B31-240F5A11C90F}"/>
              </a:ext>
            </a:extLst>
          </p:cNvPr>
          <p:cNvSpPr>
            <a:spLocks noGrp="1"/>
          </p:cNvSpPr>
          <p:nvPr>
            <p:ph type="title"/>
          </p:nvPr>
        </p:nvSpPr>
        <p:spPr>
          <a:xfrm>
            <a:off x="468000" y="457199"/>
            <a:ext cx="11419200" cy="1908629"/>
          </a:xfrm>
        </p:spPr>
        <p:txBody>
          <a:bodyPr/>
          <a:lstStyle/>
          <a:p>
            <a:r>
              <a:rPr lang="en-GB" dirty="0">
                <a:latin typeface="Arial" panose="020B0604020202020204" pitchFamily="34" charset="0"/>
                <a:cs typeface="Arial" panose="020B0604020202020204" pitchFamily="34" charset="0"/>
              </a:rPr>
              <a:t>Chart F.2: Wage growth has tended to be stronger than expected over the past five years, while unemployment has been higher than projected a year ago</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Forecasts and outturns for wage growth and unemployment</a:t>
            </a:r>
            <a:r>
              <a:rPr lang="en-GB" b="0" baseline="30000" dirty="0">
                <a:latin typeface="Arial" panose="020B0604020202020204" pitchFamily="34" charset="0"/>
                <a:cs typeface="Arial" panose="020B0604020202020204" pitchFamily="34" charset="0"/>
              </a:rPr>
              <a:t>(a)</a:t>
            </a:r>
          </a:p>
        </p:txBody>
      </p:sp>
      <p:pic>
        <p:nvPicPr>
          <p:cNvPr id="4" name="Picture 3" descr="Wage growth has consistently turned out higher than forecasts since August 2021. Unemployment has tended to be lower than forecast over this period, but has been higher than projected in August 2024.">
            <a:extLst>
              <a:ext uri="{FF2B5EF4-FFF2-40B4-BE49-F238E27FC236}">
                <a16:creationId xmlns:a16="http://schemas.microsoft.com/office/drawing/2014/main" id="{63EDDCCC-C939-75B0-7753-3F406D582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4242" y="1885691"/>
            <a:ext cx="9683516" cy="4407417"/>
          </a:xfrm>
          <a:prstGeom prst="rect">
            <a:avLst/>
          </a:prstGeom>
        </p:spPr>
      </p:pic>
    </p:spTree>
    <p:extLst>
      <p:ext uri="{BB962C8B-B14F-4D97-AF65-F5344CB8AC3E}">
        <p14:creationId xmlns:p14="http://schemas.microsoft.com/office/powerpoint/2010/main" val="816166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DC77C-2054-ADB2-2BED-19E9358541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6C4FA0-6930-44AB-93FE-F4467EF73A20}"/>
              </a:ext>
            </a:extLst>
          </p:cNvPr>
          <p:cNvSpPr>
            <a:spLocks noGrp="1"/>
          </p:cNvSpPr>
          <p:nvPr>
            <p:ph type="title"/>
          </p:nvPr>
        </p:nvSpPr>
        <p:spPr>
          <a:xfrm>
            <a:off x="468002" y="457199"/>
            <a:ext cx="11215998" cy="711201"/>
          </a:xfrm>
        </p:spPr>
        <p:txBody>
          <a:bodyPr/>
          <a:lstStyle/>
          <a:p>
            <a:r>
              <a:rPr lang="en-GB" dirty="0">
                <a:latin typeface="Arial" panose="020B0604020202020204" pitchFamily="34" charset="0"/>
                <a:cs typeface="Arial" panose="020B0604020202020204" pitchFamily="34" charset="0"/>
              </a:rPr>
              <a:t>Table 3.A: Forecast summary</a:t>
            </a:r>
            <a:r>
              <a:rPr lang="en-GB" baseline="30000" dirty="0">
                <a:latin typeface="Arial" panose="020B0604020202020204" pitchFamily="34" charset="0"/>
                <a:cs typeface="Arial" panose="020B0604020202020204" pitchFamily="34" charset="0"/>
              </a:rPr>
              <a:t>(a)(b)</a:t>
            </a:r>
            <a:endParaRPr lang="en-GB" b="0" baseline="30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D869665-B1B3-0D99-4659-D4FE3FBF90D7}"/>
              </a:ext>
            </a:extLst>
          </p:cNvPr>
          <p:cNvPicPr>
            <a:picLocks noChangeAspect="1"/>
          </p:cNvPicPr>
          <p:nvPr/>
        </p:nvPicPr>
        <p:blipFill>
          <a:blip r:embed="rId3"/>
          <a:stretch>
            <a:fillRect/>
          </a:stretch>
        </p:blipFill>
        <p:spPr>
          <a:xfrm>
            <a:off x="482600" y="1306799"/>
            <a:ext cx="11226800" cy="4244402"/>
          </a:xfrm>
          <a:prstGeom prst="rect">
            <a:avLst/>
          </a:prstGeom>
        </p:spPr>
      </p:pic>
    </p:spTree>
    <p:extLst>
      <p:ext uri="{BB962C8B-B14F-4D97-AF65-F5344CB8AC3E}">
        <p14:creationId xmlns:p14="http://schemas.microsoft.com/office/powerpoint/2010/main" val="1032067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250B9-C441-B342-D6AF-00B8DBCE8B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9F8F59-6DFB-5EF9-489C-0EE16BF4B9D6}"/>
              </a:ext>
            </a:extLst>
          </p:cNvPr>
          <p:cNvSpPr>
            <a:spLocks noGrp="1"/>
          </p:cNvSpPr>
          <p:nvPr>
            <p:ph type="title"/>
          </p:nvPr>
        </p:nvSpPr>
        <p:spPr>
          <a:xfrm>
            <a:off x="468002" y="457199"/>
            <a:ext cx="5169005" cy="2495551"/>
          </a:xfrm>
        </p:spPr>
        <p:txBody>
          <a:bodyPr/>
          <a:lstStyle/>
          <a:p>
            <a:r>
              <a:rPr lang="en-GB" dirty="0">
                <a:latin typeface="Arial" panose="020B0604020202020204" pitchFamily="34" charset="0"/>
                <a:cs typeface="Arial" panose="020B0604020202020204" pitchFamily="34" charset="0"/>
              </a:rPr>
              <a:t>Chart 3.1: CPI inflation is expected to return to the 2% target this year and remain around that rate in the medium term. GDP growth is projected to rise modestly in the medium term, while the unemployment rate is expected to peak later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CPI inflation, GDP growth and the unemployment rate</a:t>
            </a:r>
            <a:r>
              <a:rPr lang="en-GB" b="0" baseline="30000" dirty="0">
                <a:latin typeface="Arial" panose="020B0604020202020204" pitchFamily="34" charset="0"/>
                <a:cs typeface="Arial" panose="020B0604020202020204" pitchFamily="34" charset="0"/>
              </a:rPr>
              <a:t>(a)</a:t>
            </a:r>
          </a:p>
        </p:txBody>
      </p:sp>
      <p:pic>
        <p:nvPicPr>
          <p:cNvPr id="4" name="Picture 3" descr="Inflation is expected to return to target in 2026. Four-quarter GDP growth is expected to rise towards 2% by the end of the forecast. Unemployment is projected to peak this year before declining slightly thereafter.">
            <a:extLst>
              <a:ext uri="{FF2B5EF4-FFF2-40B4-BE49-F238E27FC236}">
                <a16:creationId xmlns:a16="http://schemas.microsoft.com/office/drawing/2014/main" id="{ADC77E8E-4841-DAE8-4446-9A44F80EAC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1" y="431800"/>
            <a:ext cx="5540510" cy="6226312"/>
          </a:xfrm>
          <a:prstGeom prst="rect">
            <a:avLst/>
          </a:prstGeom>
        </p:spPr>
      </p:pic>
    </p:spTree>
    <p:extLst>
      <p:ext uri="{BB962C8B-B14F-4D97-AF65-F5344CB8AC3E}">
        <p14:creationId xmlns:p14="http://schemas.microsoft.com/office/powerpoint/2010/main" val="802264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4A6A0-91F5-DF03-6754-F92F837E7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30E157-E029-4E95-DAC1-4074675D3B9E}"/>
              </a:ext>
            </a:extLst>
          </p:cNvPr>
          <p:cNvSpPr>
            <a:spLocks noGrp="1"/>
          </p:cNvSpPr>
          <p:nvPr>
            <p:ph type="title"/>
          </p:nvPr>
        </p:nvSpPr>
        <p:spPr>
          <a:xfrm>
            <a:off x="468000" y="457199"/>
            <a:ext cx="11288571" cy="1181101"/>
          </a:xfrm>
        </p:spPr>
        <p:txBody>
          <a:bodyPr/>
          <a:lstStyle/>
          <a:p>
            <a:r>
              <a:rPr lang="en-GB" dirty="0">
                <a:latin typeface="Arial" panose="020B0604020202020204" pitchFamily="34" charset="0"/>
                <a:cs typeface="Arial" panose="020B0604020202020204" pitchFamily="34" charset="0"/>
              </a:rPr>
              <a:t>Chart 3.2: Inflation is expected to slow sharply in 2026 Q2 and to be close to the target over the remainder of the forecast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Percentage point deviation from the 2% inflation target</a:t>
            </a:r>
            <a:r>
              <a:rPr lang="en-GB" b="0" baseline="30000" dirty="0">
                <a:latin typeface="Arial" panose="020B0604020202020204" pitchFamily="34" charset="0"/>
                <a:cs typeface="Arial" panose="020B0604020202020204" pitchFamily="34" charset="0"/>
              </a:rPr>
              <a:t>(a)</a:t>
            </a:r>
          </a:p>
        </p:txBody>
      </p:sp>
      <p:pic>
        <p:nvPicPr>
          <p:cNvPr id="4" name="Picture 3" descr="Inflation is projected to slow sharply in 2026 Q2 and then remain close to the 2% target over the forecast.">
            <a:extLst>
              <a:ext uri="{FF2B5EF4-FFF2-40B4-BE49-F238E27FC236}">
                <a16:creationId xmlns:a16="http://schemas.microsoft.com/office/drawing/2014/main" id="{BF5C96C3-22D8-8CFF-7B7C-2153145E12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24340" y="1733550"/>
            <a:ext cx="9343320" cy="4787900"/>
          </a:xfrm>
          <a:prstGeom prst="rect">
            <a:avLst/>
          </a:prstGeom>
        </p:spPr>
      </p:pic>
    </p:spTree>
    <p:extLst>
      <p:ext uri="{BB962C8B-B14F-4D97-AF65-F5344CB8AC3E}">
        <p14:creationId xmlns:p14="http://schemas.microsoft.com/office/powerpoint/2010/main" val="3729941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355CE-0092-6AC4-5ECE-517C638154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64F2C1-7BFB-A945-DC40-6D451BAF687C}"/>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3.3: Wage growth continues to moderate over the forecast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Projections for private sector regular average weekly earnings four-quarter growth</a:t>
            </a:r>
            <a:r>
              <a:rPr lang="en-GB" b="0" baseline="30000" dirty="0">
                <a:latin typeface="Arial" panose="020B0604020202020204" pitchFamily="34" charset="0"/>
                <a:cs typeface="Arial" panose="020B0604020202020204" pitchFamily="34" charset="0"/>
              </a:rPr>
              <a:t>(a)</a:t>
            </a:r>
          </a:p>
        </p:txBody>
      </p:sp>
      <p:pic>
        <p:nvPicPr>
          <p:cNvPr id="4" name="Picture 3" descr="Wage growth is expected to moderate further this year, and be broadly in line with fundamentals in the latter half of the forecast.">
            <a:extLst>
              <a:ext uri="{FF2B5EF4-FFF2-40B4-BE49-F238E27FC236}">
                <a16:creationId xmlns:a16="http://schemas.microsoft.com/office/drawing/2014/main" id="{370E6724-06D0-2DA0-CDF3-76F78F5437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863339"/>
            <a:ext cx="9680468" cy="4553721"/>
          </a:xfrm>
          <a:prstGeom prst="rect">
            <a:avLst/>
          </a:prstGeom>
        </p:spPr>
      </p:pic>
    </p:spTree>
    <p:extLst>
      <p:ext uri="{BB962C8B-B14F-4D97-AF65-F5344CB8AC3E}">
        <p14:creationId xmlns:p14="http://schemas.microsoft.com/office/powerpoint/2010/main" val="2640558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E5CA6-F8C6-2730-39A3-27A753728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F78F16-95C5-2BEF-C90E-E9C927F62475}"/>
              </a:ext>
            </a:extLst>
          </p:cNvPr>
          <p:cNvSpPr>
            <a:spLocks noGrp="1"/>
          </p:cNvSpPr>
          <p:nvPr>
            <p:ph type="title"/>
          </p:nvPr>
        </p:nvSpPr>
        <p:spPr>
          <a:xfrm>
            <a:off x="468000" y="457199"/>
            <a:ext cx="11470000" cy="1908629"/>
          </a:xfrm>
        </p:spPr>
        <p:txBody>
          <a:bodyPr/>
          <a:lstStyle/>
          <a:p>
            <a:r>
              <a:rPr lang="en-GB" dirty="0">
                <a:latin typeface="Arial" panose="020B0604020202020204" pitchFamily="34" charset="0"/>
                <a:cs typeface="Arial" panose="020B0604020202020204" pitchFamily="34" charset="0"/>
              </a:rPr>
              <a:t>Chart 3.4: The range of output gap estimates is consistent with differences in the inflation outlook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Output gap estimates, per cent of potential GDP (left panel) and estimated sensitivity of future inflation to a persistent change in the output gap level (right panel)</a:t>
            </a:r>
            <a:r>
              <a:rPr lang="en-GB" b="0" baseline="30000" dirty="0">
                <a:latin typeface="Arial" panose="020B0604020202020204" pitchFamily="34" charset="0"/>
                <a:cs typeface="Arial" panose="020B0604020202020204" pitchFamily="34" charset="0"/>
              </a:rPr>
              <a:t>(a)</a:t>
            </a:r>
          </a:p>
        </p:txBody>
      </p:sp>
      <p:pic>
        <p:nvPicPr>
          <p:cNvPr id="4" name="Picture 3" descr="Estimates of the output gap have fallen over the past two years. Inflation projections are higher when there is less spare capacity and vice versa.">
            <a:extLst>
              <a:ext uri="{FF2B5EF4-FFF2-40B4-BE49-F238E27FC236}">
                <a16:creationId xmlns:a16="http://schemas.microsoft.com/office/drawing/2014/main" id="{590CBA71-31A2-1231-8A89-3BAA6C6C34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9600" y="2164139"/>
            <a:ext cx="8432800" cy="4323968"/>
          </a:xfrm>
          <a:prstGeom prst="rect">
            <a:avLst/>
          </a:prstGeom>
        </p:spPr>
      </p:pic>
    </p:spTree>
    <p:extLst>
      <p:ext uri="{BB962C8B-B14F-4D97-AF65-F5344CB8AC3E}">
        <p14:creationId xmlns:p14="http://schemas.microsoft.com/office/powerpoint/2010/main" val="660854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7B51C-40E9-55D8-3687-21A22009DF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3B8173-5C5C-A29E-74A5-25E07B29D2CE}"/>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3.5: A greater degree of spare capacity would imply a lower path for Bank Rate, while a smaller degree of spare capacity would imply a slightly higher path for Bank Rate, based on mechanical policy rules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Bank Rate levels implied by select monetary policy rules under the central projection and assuming alternative paths for the output gap</a:t>
            </a:r>
            <a:r>
              <a:rPr lang="en-GB" b="0" baseline="30000" dirty="0">
                <a:latin typeface="Arial" panose="020B0604020202020204" pitchFamily="34" charset="0"/>
                <a:cs typeface="Arial" panose="020B0604020202020204" pitchFamily="34" charset="0"/>
              </a:rPr>
              <a:t>(a)</a:t>
            </a:r>
          </a:p>
        </p:txBody>
      </p:sp>
      <p:pic>
        <p:nvPicPr>
          <p:cNvPr id="4" name="Picture 3" descr="The forward-looking first-difference rule generally suggests the highest level of Bank Rate while the contemporaneous Taylor-type rule suggests the lowest.">
            <a:extLst>
              <a:ext uri="{FF2B5EF4-FFF2-40B4-BE49-F238E27FC236}">
                <a16:creationId xmlns:a16="http://schemas.microsoft.com/office/drawing/2014/main" id="{5F58DB6F-2178-681E-8762-A6E07FE452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4177" y="2438400"/>
            <a:ext cx="7443647" cy="4114520"/>
          </a:xfrm>
          <a:prstGeom prst="rect">
            <a:avLst/>
          </a:prstGeom>
        </p:spPr>
      </p:pic>
    </p:spTree>
    <p:extLst>
      <p:ext uri="{BB962C8B-B14F-4D97-AF65-F5344CB8AC3E}">
        <p14:creationId xmlns:p14="http://schemas.microsoft.com/office/powerpoint/2010/main" val="1247659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F11C7-D93D-8DD6-4BBE-366F741F13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4F32CE-5372-2674-839C-B4D3038E6F3D}"/>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3.6: Models generally suggest that the current stance of monetary policy remains restrictive, although this is uncertain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real interest rate gaps in February 2026</a:t>
            </a:r>
            <a:r>
              <a:rPr lang="en-GB" b="0" baseline="30000" dirty="0">
                <a:latin typeface="Arial" panose="020B0604020202020204" pitchFamily="34" charset="0"/>
                <a:cs typeface="Arial" panose="020B0604020202020204" pitchFamily="34" charset="0"/>
              </a:rPr>
              <a:t>(a)</a:t>
            </a:r>
          </a:p>
        </p:txBody>
      </p:sp>
      <p:pic>
        <p:nvPicPr>
          <p:cNvPr id="4" name="Picture 3" descr="The real-rate gap is positive according to some approaches but could be negative according to others. ">
            <a:extLst>
              <a:ext uri="{FF2B5EF4-FFF2-40B4-BE49-F238E27FC236}">
                <a16:creationId xmlns:a16="http://schemas.microsoft.com/office/drawing/2014/main" id="{F34AC611-1EA9-7028-F84C-85A2A691EA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404360"/>
            <a:ext cx="9677420" cy="4081280"/>
          </a:xfrm>
          <a:prstGeom prst="rect">
            <a:avLst/>
          </a:prstGeom>
        </p:spPr>
      </p:pic>
    </p:spTree>
    <p:extLst>
      <p:ext uri="{BB962C8B-B14F-4D97-AF65-F5344CB8AC3E}">
        <p14:creationId xmlns:p14="http://schemas.microsoft.com/office/powerpoint/2010/main" val="1321828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F: Insights from the Forecast Evaluation Report</a:t>
            </a:r>
          </a:p>
        </p:txBody>
      </p:sp>
    </p:spTree>
    <p:extLst>
      <p:ext uri="{BB962C8B-B14F-4D97-AF65-F5344CB8AC3E}">
        <p14:creationId xmlns:p14="http://schemas.microsoft.com/office/powerpoint/2010/main" val="413056636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4708</TotalTime>
  <Words>1706</Words>
  <Application>Microsoft Office PowerPoint</Application>
  <PresentationFormat>Widescreen</PresentationFormat>
  <Paragraphs>52</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Century Gothic</vt:lpstr>
      <vt:lpstr>Bank LINKS Template</vt:lpstr>
      <vt:lpstr>Monetary Policy Report February 2026 Outlook and risks</vt:lpstr>
      <vt:lpstr>Table 3.A: Forecast summary(a)(b)</vt:lpstr>
      <vt:lpstr>Chart 3.1: CPI inflation is expected to return to the 2% target this year and remain around that rate in the medium term. GDP growth is projected to rise modestly in the medium term, while the unemployment rate is expected to peak later this year Annual CPI inflation, GDP growth and the unemployment rate(a)</vt:lpstr>
      <vt:lpstr>Chart 3.2: Inflation is expected to slow sharply in 2026 Q2 and to be close to the target over the remainder of the forecast Percentage point deviation from the 2% inflation target(a)</vt:lpstr>
      <vt:lpstr>Chart 3.3: Wage growth continues to moderate over the forecast Projections for private sector regular average weekly earnings four-quarter growth(a)</vt:lpstr>
      <vt:lpstr>Chart 3.4: The range of output gap estimates is consistent with differences in the inflation outlook Output gap estimates, per cent of potential GDP (left panel) and estimated sensitivity of future inflation to a persistent change in the output gap level (right panel)(a)</vt:lpstr>
      <vt:lpstr>Chart 3.5: A greater degree of spare capacity would imply a lower path for Bank Rate, while a smaller degree of spare capacity would imply a slightly higher path for Bank Rate, based on mechanical policy rules Bank Rate levels implied by select monetary policy rules under the central projection and assuming alternative paths for the output gap(a)</vt:lpstr>
      <vt:lpstr>Chart 3.6: Models generally suggest that the current stance of monetary policy remains restrictive, although this is uncertain Average real interest rate gaps in February 2026(a)</vt:lpstr>
      <vt:lpstr>PowerPoint Presentation</vt:lpstr>
      <vt:lpstr>Chart F.1: CPI inflation and GDP growth outturns have tended to exceed forecasts Forecasts and outturns for CPI inflation and GDP growth(a)</vt:lpstr>
      <vt:lpstr>Chart F.2: Wage growth has tended to be stronger than expected over the past five years, while unemployment has been higher than projected a year ago Forecasts and outturns for wage growth and unemployment(a)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Section 3: Outlook and risks</dc:subject>
  <dc:creator>Bank of England</dc:creator>
  <cp:lastModifiedBy>Chapman, Wayne</cp:lastModifiedBy>
  <cp:revision>432</cp:revision>
  <dcterms:created xsi:type="dcterms:W3CDTF">2022-03-15T15:50:20Z</dcterms:created>
  <dcterms:modified xsi:type="dcterms:W3CDTF">2026-02-04T16:09:51Z</dcterms:modified>
</cp:coreProperties>
</file>