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9" r:id="rId1"/>
  </p:sldMasterIdLst>
  <p:notesMasterIdLst>
    <p:notesMasterId r:id="rId6"/>
  </p:notesMasterIdLst>
  <p:sldIdLst>
    <p:sldId id="415" r:id="rId2"/>
    <p:sldId id="623" r:id="rId3"/>
    <p:sldId id="624" r:id="rId4"/>
    <p:sldId id="625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EBD3724F-22F7-419B-861D-FE4BD28BCADF}">
          <p14:sldIdLst>
            <p14:sldId id="415"/>
            <p14:sldId id="623"/>
            <p14:sldId id="624"/>
            <p14:sldId id="625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4C9CF"/>
    <a:srgbClr val="E7E9EC"/>
    <a:srgbClr val="12273F"/>
    <a:srgbClr val="77E3E4"/>
    <a:srgbClr val="FE015B"/>
    <a:srgbClr val="3CD7D9"/>
    <a:srgbClr val="FF7300"/>
    <a:srgbClr val="9E71FE"/>
    <a:srgbClr val="D4AF37"/>
    <a:srgbClr val="A5D7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06" autoAdjust="0"/>
    <p:restoredTop sz="78031" autoAdjust="0"/>
  </p:normalViewPr>
  <p:slideViewPr>
    <p:cSldViewPr snapToGrid="0" showGuides="1">
      <p:cViewPr varScale="1">
        <p:scale>
          <a:sx n="71" d="100"/>
          <a:sy n="71" d="100"/>
        </p:scale>
        <p:origin x="1344" y="288"/>
      </p:cViewPr>
      <p:guideLst/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110" d="100"/>
        <a:sy n="110" d="100"/>
      </p:scale>
      <p:origin x="0" y="-234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40E002-B88B-4BB0-BA5A-919501F4FBF2}" type="datetimeFigureOut">
              <a:rPr lang="en-GB" smtClean="0"/>
              <a:t>04/02/2026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5E53B0-EFB7-4B0E-B012-E676534541B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0667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5E53B0-EFB7-4B0E-B012-E676534541B5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2102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A2C564-C13D-BB2B-D3FD-E0523E1FD4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303BE72-DBF4-2B81-95D2-93556C2D862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A3ABDC8-1D63-E71E-DCE3-F4D784DD9C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25000"/>
              </a:lnSpc>
              <a:spcAft>
                <a:spcPts val="1200"/>
              </a:spcAft>
            </a:pP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(a) Figures show annual growth rates (excluding ‘Excess supply/</a:t>
            </a:r>
            <a:r>
              <a:rPr lang="en-GB" sz="18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Excess demand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’) and are chained volume measures. Figures in parentheses show the corresponding projections from the November 2025 Monetary Policy Report.</a:t>
            </a:r>
          </a:p>
          <a:p>
            <a:pPr>
              <a:lnSpc>
                <a:spcPct val="125000"/>
              </a:lnSpc>
              <a:spcAft>
                <a:spcPts val="1200"/>
              </a:spcAft>
            </a:pP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(b) Constructed using real GDP growth rates of 188 countries weighted according to their shares in UK exports.</a:t>
            </a:r>
          </a:p>
          <a:p>
            <a:pPr>
              <a:lnSpc>
                <a:spcPct val="125000"/>
              </a:lnSpc>
              <a:spcAft>
                <a:spcPts val="1200"/>
              </a:spcAft>
            </a:pP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(c) Based on ONS series ABMI.</a:t>
            </a:r>
          </a:p>
          <a:p>
            <a:pPr>
              <a:lnSpc>
                <a:spcPct val="125000"/>
              </a:lnSpc>
              <a:spcAft>
                <a:spcPts val="1200"/>
              </a:spcAft>
            </a:pP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(d) Includes non-profit institutions serving households. Based on ONS series ABJR+HAYO.</a:t>
            </a:r>
          </a:p>
          <a:p>
            <a:pPr>
              <a:lnSpc>
                <a:spcPct val="125000"/>
              </a:lnSpc>
              <a:spcAft>
                <a:spcPts val="1200"/>
              </a:spcAft>
            </a:pP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(e) Wages and salaries plus mixed income and general government benefits less income taxes and employees’ National Insurance contributions, deflated by the consumer expenditure deflator. Based on ONS series [ROYJ+ROYH-(RPHS+AIIV-CUCT)+GZVX]/[(ABJQ+HAYE)/(ABJR+HAYO)].</a:t>
            </a:r>
          </a:p>
          <a:p>
            <a:pPr>
              <a:lnSpc>
                <a:spcPct val="125000"/>
              </a:lnSpc>
              <a:spcAft>
                <a:spcPts val="1200"/>
              </a:spcAft>
            </a:pP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(f) Percentage of total available household resources. Based on ONS series NRJS.</a:t>
            </a:r>
          </a:p>
          <a:p>
            <a:pPr>
              <a:lnSpc>
                <a:spcPct val="125000"/>
              </a:lnSpc>
              <a:spcAft>
                <a:spcPts val="1200"/>
              </a:spcAft>
            </a:pP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(g) Based on ONS series GAN8.</a:t>
            </a:r>
          </a:p>
          <a:p>
            <a:pPr>
              <a:lnSpc>
                <a:spcPct val="125000"/>
              </a:lnSpc>
              <a:spcAft>
                <a:spcPts val="1200"/>
              </a:spcAft>
            </a:pP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(h) Whole-economy measure. Includes new dwellings, improvements and spending on services associated with the sale and purchase of property. Based on ONS series DFEG+L635+L637.</a:t>
            </a:r>
          </a:p>
          <a:p>
            <a:pPr>
              <a:lnSpc>
                <a:spcPct val="125000"/>
              </a:lnSpc>
              <a:spcAft>
                <a:spcPts val="1200"/>
              </a:spcAft>
            </a:pP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en-GB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 Based on ONS series NMRY+G93X.</a:t>
            </a:r>
          </a:p>
          <a:p>
            <a:pPr>
              <a:lnSpc>
                <a:spcPct val="125000"/>
              </a:lnSpc>
              <a:spcAft>
                <a:spcPts val="1200"/>
              </a:spcAft>
            </a:pP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(j) The historical data exclude the impact of missing trader intra‑community (MTIC) fraud. Since 1998 based on ONS series IKBK-OFNN/(BOKH/BQKO).</a:t>
            </a:r>
          </a:p>
          <a:p>
            <a:pPr>
              <a:lnSpc>
                <a:spcPct val="125000"/>
              </a:lnSpc>
              <a:spcAft>
                <a:spcPts val="1200"/>
              </a:spcAft>
            </a:pP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(k) The historical data exclude the impact of MTIC fraud. Since 1998 based on ONS series IKBL-OFNN/(BOKH/BQKO).</a:t>
            </a:r>
          </a:p>
          <a:p>
            <a:pPr>
              <a:lnSpc>
                <a:spcPct val="125000"/>
              </a:lnSpc>
              <a:spcAft>
                <a:spcPts val="1200"/>
              </a:spcAft>
            </a:pP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(l) Annual average level. Per cent of potential GDP. A negative figure implies output is below potential and a positive figure that it is above.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57762C-CD7E-2F8E-AC97-837F4B4DCD7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5E53B0-EFB7-4B0E-B012-E676534541B5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36516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496053-7092-3FB7-B933-01A19D5D3C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CBC9DA8-239A-DFA5-0BF0-1249D9848CF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7ABC577-E71A-05D8-5BE3-321DEB8245A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(a) Four-quarter growth in Q4 (except for Energy prices – direct contribution to CPI inflation). Figures in parentheses show the corresponding projections from the November 2025 Monetary Policy Report.</a:t>
            </a:r>
          </a:p>
          <a:p>
            <a:r>
              <a:rPr lang="en-GB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(b) Private sector average weekly earnings excluding bonuses and arrears of pay. Based on ONS series KAJ2.</a:t>
            </a:r>
          </a:p>
          <a:p>
            <a:r>
              <a:rPr lang="en-GB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(c) Private sector wage costs divided by private sector output at constant prices. Private sector wage costs are AWE (excluding bonuses) multiplied by private sector employment.</a:t>
            </a:r>
          </a:p>
          <a:p>
            <a:r>
              <a:rPr lang="en-GB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(d) Excludes fuel and the impact of MTIC fraud.</a:t>
            </a:r>
          </a:p>
          <a:p>
            <a:r>
              <a:rPr lang="en-GB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(e) Based on ONS series D7BT.</a:t>
            </a:r>
          </a:p>
          <a:p>
            <a:r>
              <a:rPr lang="en-GB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(f) Contribution of fuels and lubricants and gas and electricity prices to four-quarter CPI inflation.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676BF8-6667-7FB3-1A9E-51330CCC74F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5E53B0-EFB7-4B0E-B012-E676534541B5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63204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B45788-5200-FA3E-2246-1F81A20CD0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A024AF6-94DC-E23D-D04B-8B137E55D99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09659CE-5915-BBD7-D2C5-0CDCBA7B9E7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(a) Figures in parentheses show the corresponding projections from the November 2025 Monetary Policy Report.</a:t>
            </a:r>
          </a:p>
          <a:p>
            <a:r>
              <a:rPr lang="en-GB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(b) Annual average level. Real GDP divided by total 16+ employment. Based on ONS series ABMI/MGRZ.</a:t>
            </a:r>
          </a:p>
          <a:p>
            <a:r>
              <a:rPr lang="en-GB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(c) Annual average growth rate. Based on ONS series MGRZ.</a:t>
            </a:r>
          </a:p>
          <a:p>
            <a:r>
              <a:rPr lang="en-GB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(d) Annual average growth rate. LFS household population, all aged 16 and over.</a:t>
            </a:r>
          </a:p>
          <a:p>
            <a:r>
              <a:rPr lang="en-GB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(e) Annual average level. ILO definition of labour force participation as a percentage of the 16+ population. Based on ONS series MGWG.</a:t>
            </a:r>
          </a:p>
          <a:p>
            <a:r>
              <a:rPr lang="en-GB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(f) Annual average level. ILO definition of unemployment rate. Based on ONS series MGSX.</a:t>
            </a:r>
          </a:p>
          <a:p>
            <a:r>
              <a:rPr lang="en-GB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(g) Annual average level.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3A14F08-F126-6F25-C218-E826196E41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5E53B0-EFB7-4B0E-B012-E676534541B5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28765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57" r="9040"/>
          <a:stretch/>
        </p:blipFill>
        <p:spPr>
          <a:xfrm>
            <a:off x="7623174" y="0"/>
            <a:ext cx="4559808" cy="6861600"/>
          </a:xfrm>
          <a:prstGeom prst="rect">
            <a:avLst/>
          </a:prstGeom>
        </p:spPr>
      </p:pic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3309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468000" y="1752600"/>
            <a:ext cx="11268643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71147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t" anchorCtr="0"/>
          <a:lstStyle>
            <a:lvl1pPr>
              <a:defRPr sz="24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780373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and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468000" y="1752600"/>
            <a:ext cx="11277600" cy="462915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155041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62461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 userDrawn="1"/>
        </p:nvGrpSpPr>
        <p:grpSpPr>
          <a:xfrm>
            <a:off x="455296" y="16"/>
            <a:ext cx="11279504" cy="2741596"/>
            <a:chOff x="455296" y="0"/>
            <a:chExt cx="11279504" cy="289560"/>
          </a:xfrm>
        </p:grpSpPr>
        <p:sp>
          <p:nvSpPr>
            <p:cNvPr id="45" name="Rectangle 44"/>
            <p:cNvSpPr/>
            <p:nvPr/>
          </p:nvSpPr>
          <p:spPr>
            <a:xfrm>
              <a:off x="455296" y="0"/>
              <a:ext cx="6508722" cy="28956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6" name="Rectangle 45"/>
            <p:cNvSpPr/>
            <p:nvPr/>
          </p:nvSpPr>
          <p:spPr>
            <a:xfrm>
              <a:off x="6964018" y="0"/>
              <a:ext cx="2855754" cy="289560"/>
            </a:xfrm>
            <a:prstGeom prst="rect">
              <a:avLst/>
            </a:prstGeom>
            <a:solidFill>
              <a:srgbClr val="3CD7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7" name="Rectangle 46"/>
            <p:cNvSpPr/>
            <p:nvPr userDrawn="1"/>
          </p:nvSpPr>
          <p:spPr>
            <a:xfrm>
              <a:off x="9819772" y="0"/>
              <a:ext cx="1915028" cy="289560"/>
            </a:xfrm>
            <a:prstGeom prst="rect">
              <a:avLst/>
            </a:prstGeom>
            <a:solidFill>
              <a:srgbClr val="77E3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 userDrawn="1">
            <p:ph type="title"/>
          </p:nvPr>
        </p:nvSpPr>
        <p:spPr>
          <a:xfrm>
            <a:off x="455296" y="2741612"/>
            <a:ext cx="11279504" cy="1538287"/>
          </a:xfrm>
        </p:spPr>
        <p:txBody>
          <a:bodyPr anchor="b"/>
          <a:lstStyle>
            <a:lvl1pPr>
              <a:defRPr sz="4800" b="0"/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 userDrawn="1">
            <p:ph type="body" idx="1"/>
          </p:nvPr>
        </p:nvSpPr>
        <p:spPr>
          <a:xfrm>
            <a:off x="457200" y="4381500"/>
            <a:ext cx="11277600" cy="11938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>
              <a:buNone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/>
          <a:p>
            <a:r>
              <a:rPr lang="en-GB"/>
              <a:t>Insert document classification (edit via 'Header &amp; Footer')</a:t>
            </a:r>
          </a:p>
        </p:txBody>
      </p:sp>
      <p:sp>
        <p:nvSpPr>
          <p:cNvPr id="6" name="Slide Number Placeholder 5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253471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93" b="9264"/>
          <a:stretch/>
        </p:blipFill>
        <p:spPr>
          <a:xfrm>
            <a:off x="0" y="-27214"/>
            <a:ext cx="12192000" cy="687977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7500" y="1441671"/>
            <a:ext cx="3942000" cy="394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00405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68000" y="457200"/>
            <a:ext cx="11277600" cy="912814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83971"/>
            <a:ext cx="2593975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51175" y="6383971"/>
            <a:ext cx="6096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68000" y="6383971"/>
            <a:ext cx="1060450" cy="36957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0B34E4B-25F1-4D72-B319-B9B5A0ABC919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0" name="Rectangle 39"/>
          <p:cNvSpPr/>
          <p:nvPr/>
        </p:nvSpPr>
        <p:spPr>
          <a:xfrm>
            <a:off x="455296" y="0"/>
            <a:ext cx="6508722" cy="2895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Rectangle 40"/>
          <p:cNvSpPr/>
          <p:nvPr/>
        </p:nvSpPr>
        <p:spPr>
          <a:xfrm>
            <a:off x="6964018" y="0"/>
            <a:ext cx="2858162" cy="2895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Rectangle 41"/>
          <p:cNvSpPr/>
          <p:nvPr userDrawn="1"/>
        </p:nvSpPr>
        <p:spPr>
          <a:xfrm>
            <a:off x="9822180" y="0"/>
            <a:ext cx="1912620" cy="289560"/>
          </a:xfrm>
          <a:prstGeom prst="rect">
            <a:avLst/>
          </a:prstGeom>
          <a:solidFill>
            <a:srgbClr val="77E3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000" y="1752599"/>
            <a:ext cx="11277600" cy="462708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480643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16" r:id="rId2"/>
    <p:sldLayoutId id="2147483748" r:id="rId3"/>
    <p:sldLayoutId id="2147483721" r:id="rId4"/>
    <p:sldLayoutId id="2147483747" r:id="rId5"/>
    <p:sldLayoutId id="2147483731" r:id="rId6"/>
    <p:sldLayoutId id="2147483739" r:id="rId7"/>
  </p:sldLayoutIdLst>
  <p:hf sldNum="0" hdr="0" dt="0"/>
  <p:txStyles>
    <p:titleStyle>
      <a:lvl1pPr marL="0" marR="0" indent="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lang="en-GB" sz="2800" b="1" kern="1200" baseline="0" noProof="0" dirty="0">
          <a:solidFill>
            <a:srgbClr val="12273F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288000" marR="0" indent="-28800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600"/>
        </a:spcAft>
        <a:buClrTx/>
        <a:buSzTx/>
        <a:buFont typeface="Arial" panose="020B0604020202020204" pitchFamily="34" charset="0"/>
        <a:buChar char="•"/>
        <a:tabLst/>
        <a:defRPr sz="2400" kern="12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576000" indent="-288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864000" indent="-288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Tx/>
        <a:buNone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6pPr>
      <a:lvl7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800" kern="1200">
          <a:solidFill>
            <a:schemeClr val="accent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7pPr>
      <a:lvl8pPr marL="0" indent="0" algn="ctr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594">
          <p15:clr>
            <a:srgbClr val="F26B43"/>
          </p15:clr>
        </p15:guide>
        <p15:guide id="2" pos="3840">
          <p15:clr>
            <a:srgbClr val="F26B43"/>
          </p15:clr>
        </p15:guide>
        <p15:guide id="3" orient="horz" pos="863">
          <p15:clr>
            <a:srgbClr val="F26B43"/>
          </p15:clr>
        </p15:guide>
        <p15:guide id="4" orient="horz" pos="1727">
          <p15:clr>
            <a:srgbClr val="F26B43"/>
          </p15:clr>
        </p15:guide>
        <p15:guide id="5" orient="horz" pos="3456">
          <p15:clr>
            <a:srgbClr val="F26B43"/>
          </p15:clr>
        </p15:guide>
        <p15:guide id="6" pos="4802">
          <p15:clr>
            <a:srgbClr val="F26B43"/>
          </p15:clr>
        </p15:guide>
        <p15:guide id="7" pos="5762">
          <p15:clr>
            <a:srgbClr val="F26B43"/>
          </p15:clr>
        </p15:guide>
        <p15:guide id="8" pos="6720">
          <p15:clr>
            <a:srgbClr val="F26B43"/>
          </p15:clr>
        </p15:guide>
        <p15:guide id="9" pos="7392">
          <p15:clr>
            <a:srgbClr val="F26B43"/>
          </p15:clr>
        </p15:guide>
        <p15:guide id="10" orient="horz" pos="288">
          <p15:clr>
            <a:srgbClr val="F26B43"/>
          </p15:clr>
        </p15:guide>
        <p15:guide id="11" orient="horz" pos="4020">
          <p15:clr>
            <a:srgbClr val="F26B43"/>
          </p15:clr>
        </p15:guide>
        <p15:guide id="12" pos="2880">
          <p15:clr>
            <a:srgbClr val="F26B43"/>
          </p15:clr>
        </p15:guide>
        <p15:guide id="13" pos="1922">
          <p15:clr>
            <a:srgbClr val="F26B43"/>
          </p15:clr>
        </p15:guide>
        <p15:guide id="14" pos="960">
          <p15:clr>
            <a:srgbClr val="F26B43"/>
          </p15:clr>
        </p15:guide>
        <p15:guide id="15" pos="288">
          <p15:clr>
            <a:srgbClr val="F26B43"/>
          </p15:clr>
        </p15:guide>
        <p15:guide id="16" pos="6560">
          <p15:clr>
            <a:srgbClr val="F26B43"/>
          </p15:clr>
        </p15:guide>
        <p15:guide id="18" orient="horz" pos="110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57200" y="1752600"/>
            <a:ext cx="7253111" cy="3735388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45720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srgbClr val="E7E6E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Arial" panose="020B0604020202020204" pitchFamily="34" charset="0"/>
              </a:rPr>
              <a:t>Monetary Policy Report</a:t>
            </a:r>
            <a:b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srgbClr val="E7E6E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srgbClr val="E7E6E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Arial" panose="020B0604020202020204" pitchFamily="34" charset="0"/>
              </a:rPr>
              <a:t>February 2026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srgbClr val="E7E6E6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Arial" panose="020B0604020202020204" pitchFamily="34" charset="0"/>
              </a:rPr>
              <a:t>Annex 1: Central projection tables</a:t>
            </a: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srgbClr val="E7E6E6"/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68867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0DC77C-2054-ADB2-2BED-19E9358541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6C4FA0-6930-44AB-93FE-F4467EF73A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002" y="457199"/>
            <a:ext cx="11215998" cy="711201"/>
          </a:xfrm>
        </p:spPr>
        <p:txBody>
          <a:bodyPr/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Table A1.A: GDP</a:t>
            </a:r>
            <a:r>
              <a:rPr lang="en-GB" baseline="30000" dirty="0">
                <a:latin typeface="Arial" panose="020B0604020202020204" pitchFamily="34" charset="0"/>
                <a:cs typeface="Arial" panose="020B0604020202020204" pitchFamily="34" charset="0"/>
              </a:rPr>
              <a:t>(a)</a:t>
            </a:r>
            <a:endParaRPr lang="en-GB" b="0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BF0182E-7E85-9B99-54A2-B3DA581F7E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0090" y="1080000"/>
            <a:ext cx="6711820" cy="5486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20673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F27950-51E4-DF65-CA0C-D1999C46CC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AFD799-33BA-A94D-F597-5DB4D58E55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002" y="457199"/>
            <a:ext cx="11215998" cy="711201"/>
          </a:xfrm>
        </p:spPr>
        <p:txBody>
          <a:bodyPr/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Table A1.B: Wages and prices</a:t>
            </a:r>
            <a:r>
              <a:rPr lang="en-GB" baseline="30000" dirty="0">
                <a:latin typeface="Arial" panose="020B0604020202020204" pitchFamily="34" charset="0"/>
                <a:cs typeface="Arial" panose="020B0604020202020204" pitchFamily="34" charset="0"/>
              </a:rPr>
              <a:t>(a)</a:t>
            </a:r>
            <a:endParaRPr lang="en-GB" b="0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FAF1387-1A36-BFD4-A71A-F4EF0BB58B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0262" y="1080000"/>
            <a:ext cx="10171476" cy="5346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0425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6D535D-B108-03B9-62A2-28FC1C4264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7415D8-044D-60D8-481B-4AD7F81F33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002" y="457199"/>
            <a:ext cx="11215998" cy="711201"/>
          </a:xfrm>
        </p:spPr>
        <p:txBody>
          <a:bodyPr/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Table A1.C: The labour market</a:t>
            </a:r>
            <a:r>
              <a:rPr lang="en-GB" baseline="30000" dirty="0">
                <a:latin typeface="Arial" panose="020B0604020202020204" pitchFamily="34" charset="0"/>
                <a:cs typeface="Arial" panose="020B0604020202020204" pitchFamily="34" charset="0"/>
              </a:rPr>
              <a:t>(a)</a:t>
            </a:r>
            <a:endParaRPr lang="en-GB" b="0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F20804B-B9DF-8FA5-D8EF-1528DB3508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0178" y="1080000"/>
            <a:ext cx="9911644" cy="5441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750309"/>
      </p:ext>
    </p:extLst>
  </p:cSld>
  <p:clrMapOvr>
    <a:masterClrMapping/>
  </p:clrMapOvr>
</p:sld>
</file>

<file path=ppt/theme/theme1.xml><?xml version="1.0" encoding="utf-8"?>
<a:theme xmlns:a="http://schemas.openxmlformats.org/drawingml/2006/main" name="Bank LINKS Template">
  <a:themeElements>
    <a:clrScheme name="Custom 36">
      <a:dk1>
        <a:srgbClr val="000000"/>
      </a:dk1>
      <a:lt1>
        <a:srgbClr val="FFFFFF"/>
      </a:lt1>
      <a:dk2>
        <a:srgbClr val="12273F"/>
      </a:dk2>
      <a:lt2>
        <a:srgbClr val="C4C9CF"/>
      </a:lt2>
      <a:accent1>
        <a:srgbClr val="3CD7D9"/>
      </a:accent1>
      <a:accent2>
        <a:srgbClr val="FF7300"/>
      </a:accent2>
      <a:accent3>
        <a:srgbClr val="9E71FE"/>
      </a:accent3>
      <a:accent4>
        <a:srgbClr val="D4AF37"/>
      </a:accent4>
      <a:accent5>
        <a:srgbClr val="A5D700"/>
      </a:accent5>
      <a:accent6>
        <a:srgbClr val="FF50C8"/>
      </a:accent6>
      <a:hlink>
        <a:srgbClr val="12273F"/>
      </a:hlink>
      <a:folHlink>
        <a:srgbClr val="12273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OE-Official Template A.pptx" id="{6C723B9E-9DD5-46FA-B786-10E886AA26E0}" vid="{1198EFE4-F1FD-4746-924A-D88A0C6C7D7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BOE-Official Template A</Template>
  <TotalTime>4754</TotalTime>
  <Words>596</Words>
  <Application>Microsoft Office PowerPoint</Application>
  <PresentationFormat>Widescreen</PresentationFormat>
  <Paragraphs>34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Century Gothic</vt:lpstr>
      <vt:lpstr>Bank LINKS Template</vt:lpstr>
      <vt:lpstr>Monetary Policy Report February 2026 Annex 1: Central projection tables</vt:lpstr>
      <vt:lpstr>Table A1.A: GDP(a)</vt:lpstr>
      <vt:lpstr>Table A1.B: Wages and prices(a)</vt:lpstr>
      <vt:lpstr>Table A1.C: The labour market(a)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Monetary Policy Report February 2026</dc:title>
  <dc:subject>Annex 1: Central projection tables</dc:subject>
  <dc:creator>Bank of England</dc:creator>
  <cp:lastModifiedBy>Chapman, Wayne</cp:lastModifiedBy>
  <cp:revision>438</cp:revision>
  <dcterms:created xsi:type="dcterms:W3CDTF">2022-03-15T15:50:20Z</dcterms:created>
  <dcterms:modified xsi:type="dcterms:W3CDTF">2026-02-04T13:51:23Z</dcterms:modified>
</cp:coreProperties>
</file>