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9"/>
  </p:notesMasterIdLst>
  <p:sldIdLst>
    <p:sldId id="415" r:id="rId2"/>
    <p:sldId id="608" r:id="rId3"/>
    <p:sldId id="589" r:id="rId4"/>
    <p:sldId id="590" r:id="rId5"/>
    <p:sldId id="592" r:id="rId6"/>
    <p:sldId id="593" r:id="rId7"/>
    <p:sldId id="594" r:id="rId8"/>
    <p:sldId id="595" r:id="rId9"/>
    <p:sldId id="596" r:id="rId10"/>
    <p:sldId id="610" r:id="rId11"/>
    <p:sldId id="615" r:id="rId12"/>
    <p:sldId id="599" r:id="rId13"/>
    <p:sldId id="611" r:id="rId14"/>
    <p:sldId id="612" r:id="rId15"/>
    <p:sldId id="602" r:id="rId16"/>
    <p:sldId id="613" r:id="rId17"/>
    <p:sldId id="61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B0FF33-BE9D-4392-B817-64B48C0F0B5E}" v="2" dt="2026-02-04T14:18:19.3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80052" autoAdjust="0"/>
  </p:normalViewPr>
  <p:slideViewPr>
    <p:cSldViewPr snapToGrid="0" showGuides="1">
      <p:cViewPr varScale="1">
        <p:scale>
          <a:sx n="59" d="100"/>
          <a:sy n="59" d="100"/>
        </p:scale>
        <p:origin x="1584" y="257"/>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cks, Andrew" userId="140e1286-afe8-404f-ab04-14f89f6c6f90" providerId="ADAL" clId="{F02D6FDE-18F4-46B9-B631-196E0164BD0F}"/>
    <pc:docChg chg="custSel addSld delSld modSld">
      <pc:chgData name="Hicks, Andrew" userId="140e1286-afe8-404f-ab04-14f89f6c6f90" providerId="ADAL" clId="{F02D6FDE-18F4-46B9-B631-196E0164BD0F}" dt="2026-02-04T14:23:53.561" v="80" actId="20577"/>
      <pc:docMkLst>
        <pc:docMk/>
      </pc:docMkLst>
      <pc:sldChg chg="modNotesTx">
        <pc:chgData name="Hicks, Andrew" userId="140e1286-afe8-404f-ab04-14f89f6c6f90" providerId="ADAL" clId="{F02D6FDE-18F4-46B9-B631-196E0164BD0F}" dt="2026-02-04T14:23:40.119" v="79" actId="6549"/>
        <pc:sldMkLst>
          <pc:docMk/>
          <pc:sldMk cId="1354459452" sldId="593"/>
        </pc:sldMkLst>
      </pc:sldChg>
      <pc:sldChg chg="modNotesTx">
        <pc:chgData name="Hicks, Andrew" userId="140e1286-afe8-404f-ab04-14f89f6c6f90" providerId="ADAL" clId="{F02D6FDE-18F4-46B9-B631-196E0164BD0F}" dt="2026-02-04T14:23:53.561" v="80" actId="20577"/>
        <pc:sldMkLst>
          <pc:docMk/>
          <pc:sldMk cId="2232145468" sldId="595"/>
        </pc:sldMkLst>
      </pc:sldChg>
      <pc:sldChg chg="del">
        <pc:chgData name="Hicks, Andrew" userId="140e1286-afe8-404f-ab04-14f89f6c6f90" providerId="ADAL" clId="{F02D6FDE-18F4-46B9-B631-196E0164BD0F}" dt="2026-02-04T14:02:03.056" v="22" actId="2696"/>
        <pc:sldMkLst>
          <pc:docMk/>
          <pc:sldMk cId="2128731361" sldId="607"/>
        </pc:sldMkLst>
      </pc:sldChg>
      <pc:sldChg chg="del">
        <pc:chgData name="Hicks, Andrew" userId="140e1286-afe8-404f-ab04-14f89f6c6f90" providerId="ADAL" clId="{F02D6FDE-18F4-46B9-B631-196E0164BD0F}" dt="2026-02-04T14:02:05.731" v="23" actId="2696"/>
        <pc:sldMkLst>
          <pc:docMk/>
          <pc:sldMk cId="3224881919" sldId="609"/>
        </pc:sldMkLst>
      </pc:sldChg>
      <pc:sldChg chg="modSp mod">
        <pc:chgData name="Hicks, Andrew" userId="140e1286-afe8-404f-ab04-14f89f6c6f90" providerId="ADAL" clId="{F02D6FDE-18F4-46B9-B631-196E0164BD0F}" dt="2026-02-04T14:05:41.916" v="63" actId="12788"/>
        <pc:sldMkLst>
          <pc:docMk/>
          <pc:sldMk cId="447727455" sldId="610"/>
        </pc:sldMkLst>
        <pc:picChg chg="mod">
          <ac:chgData name="Hicks, Andrew" userId="140e1286-afe8-404f-ab04-14f89f6c6f90" providerId="ADAL" clId="{F02D6FDE-18F4-46B9-B631-196E0164BD0F}" dt="2026-02-04T14:05:41.916" v="63" actId="12788"/>
          <ac:picMkLst>
            <pc:docMk/>
            <pc:sldMk cId="447727455" sldId="610"/>
            <ac:picMk id="7" creationId="{10383E4D-F813-54C6-D83B-95F6E9E76266}"/>
          </ac:picMkLst>
        </pc:picChg>
      </pc:sldChg>
      <pc:sldChg chg="modSp mod">
        <pc:chgData name="Hicks, Andrew" userId="140e1286-afe8-404f-ab04-14f89f6c6f90" providerId="ADAL" clId="{F02D6FDE-18F4-46B9-B631-196E0164BD0F}" dt="2026-02-04T14:05:20.420" v="59" actId="1035"/>
        <pc:sldMkLst>
          <pc:docMk/>
          <pc:sldMk cId="1210927666" sldId="611"/>
        </pc:sldMkLst>
        <pc:picChg chg="mod">
          <ac:chgData name="Hicks, Andrew" userId="140e1286-afe8-404f-ab04-14f89f6c6f90" providerId="ADAL" clId="{F02D6FDE-18F4-46B9-B631-196E0164BD0F}" dt="2026-02-04T14:05:20.420" v="59" actId="1035"/>
          <ac:picMkLst>
            <pc:docMk/>
            <pc:sldMk cId="1210927666" sldId="611"/>
            <ac:picMk id="4" creationId="{02252013-476B-1EA1-CB5F-128271F1D61F}"/>
          </ac:picMkLst>
        </pc:picChg>
      </pc:sldChg>
      <pc:sldChg chg="modSp mod">
        <pc:chgData name="Hicks, Andrew" userId="140e1286-afe8-404f-ab04-14f89f6c6f90" providerId="ADAL" clId="{F02D6FDE-18F4-46B9-B631-196E0164BD0F}" dt="2026-02-04T14:05:05.699" v="38" actId="1036"/>
        <pc:sldMkLst>
          <pc:docMk/>
          <pc:sldMk cId="4002635566" sldId="612"/>
        </pc:sldMkLst>
        <pc:picChg chg="mod">
          <ac:chgData name="Hicks, Andrew" userId="140e1286-afe8-404f-ab04-14f89f6c6f90" providerId="ADAL" clId="{F02D6FDE-18F4-46B9-B631-196E0164BD0F}" dt="2026-02-04T14:05:05.699" v="38" actId="1036"/>
          <ac:picMkLst>
            <pc:docMk/>
            <pc:sldMk cId="4002635566" sldId="612"/>
            <ac:picMk id="4" creationId="{036018D8-B6A4-A743-2129-6DC8B2E8393C}"/>
          </ac:picMkLst>
        </pc:picChg>
      </pc:sldChg>
      <pc:sldChg chg="modSp mod">
        <pc:chgData name="Hicks, Andrew" userId="140e1286-afe8-404f-ab04-14f89f6c6f90" providerId="ADAL" clId="{F02D6FDE-18F4-46B9-B631-196E0164BD0F}" dt="2026-02-04T14:04:48.970" v="25" actId="12788"/>
        <pc:sldMkLst>
          <pc:docMk/>
          <pc:sldMk cId="2607568834" sldId="613"/>
        </pc:sldMkLst>
        <pc:picChg chg="mod">
          <ac:chgData name="Hicks, Andrew" userId="140e1286-afe8-404f-ab04-14f89f6c6f90" providerId="ADAL" clId="{F02D6FDE-18F4-46B9-B631-196E0164BD0F}" dt="2026-02-04T14:04:48.970" v="25" actId="12788"/>
          <ac:picMkLst>
            <pc:docMk/>
            <pc:sldMk cId="2607568834" sldId="613"/>
            <ac:picMk id="5" creationId="{7F0E0460-9BBA-4FF5-4F14-FEEF6EF61395}"/>
          </ac:picMkLst>
        </pc:picChg>
      </pc:sldChg>
      <pc:sldChg chg="modSp mod">
        <pc:chgData name="Hicks, Andrew" userId="140e1286-afe8-404f-ab04-14f89f6c6f90" providerId="ADAL" clId="{F02D6FDE-18F4-46B9-B631-196E0164BD0F}" dt="2026-02-04T14:04:43.751" v="24" actId="12788"/>
        <pc:sldMkLst>
          <pc:docMk/>
          <pc:sldMk cId="2330058185" sldId="614"/>
        </pc:sldMkLst>
        <pc:spChg chg="mod">
          <ac:chgData name="Hicks, Andrew" userId="140e1286-afe8-404f-ab04-14f89f6c6f90" providerId="ADAL" clId="{F02D6FDE-18F4-46B9-B631-196E0164BD0F}" dt="2026-02-04T13:58:23.920" v="17" actId="14100"/>
          <ac:spMkLst>
            <pc:docMk/>
            <pc:sldMk cId="2330058185" sldId="614"/>
            <ac:spMk id="2" creationId="{0DA3F515-5D5A-221A-9C09-B2F7E2B351D4}"/>
          </ac:spMkLst>
        </pc:spChg>
        <pc:picChg chg="mod">
          <ac:chgData name="Hicks, Andrew" userId="140e1286-afe8-404f-ab04-14f89f6c6f90" providerId="ADAL" clId="{F02D6FDE-18F4-46B9-B631-196E0164BD0F}" dt="2026-02-04T14:04:43.751" v="24" actId="12788"/>
          <ac:picMkLst>
            <pc:docMk/>
            <pc:sldMk cId="2330058185" sldId="614"/>
            <ac:picMk id="4" creationId="{4B329879-3416-6016-27D9-ADCDB8AE91AA}"/>
          </ac:picMkLst>
        </pc:picChg>
      </pc:sldChg>
      <pc:sldChg chg="addSp delSp modSp add mod modNotesTx">
        <pc:chgData name="Hicks, Andrew" userId="140e1286-afe8-404f-ab04-14f89f6c6f90" providerId="ADAL" clId="{F02D6FDE-18F4-46B9-B631-196E0164BD0F}" dt="2026-02-04T14:18:35.522" v="78" actId="12788"/>
        <pc:sldMkLst>
          <pc:docMk/>
          <pc:sldMk cId="4204062882" sldId="615"/>
        </pc:sldMkLst>
        <pc:spChg chg="mod">
          <ac:chgData name="Hicks, Andrew" userId="140e1286-afe8-404f-ab04-14f89f6c6f90" providerId="ADAL" clId="{F02D6FDE-18F4-46B9-B631-196E0164BD0F}" dt="2026-02-04T14:17:49.924" v="73" actId="14100"/>
          <ac:spMkLst>
            <pc:docMk/>
            <pc:sldMk cId="4204062882" sldId="615"/>
            <ac:spMk id="2" creationId="{2BB92140-3DF3-8006-9654-6DF7828F9F5D}"/>
          </ac:spMkLst>
        </pc:spChg>
        <pc:picChg chg="add mod">
          <ac:chgData name="Hicks, Andrew" userId="140e1286-afe8-404f-ab04-14f89f6c6f90" providerId="ADAL" clId="{F02D6FDE-18F4-46B9-B631-196E0164BD0F}" dt="2026-02-04T14:18:35.522" v="78" actId="12788"/>
          <ac:picMkLst>
            <pc:docMk/>
            <pc:sldMk cId="4204062882" sldId="615"/>
            <ac:picMk id="4" creationId="{CAFD7935-68A2-2281-3292-A9906C542826}"/>
          </ac:picMkLst>
        </pc:picChg>
        <pc:picChg chg="del">
          <ac:chgData name="Hicks, Andrew" userId="140e1286-afe8-404f-ab04-14f89f6c6f90" providerId="ADAL" clId="{F02D6FDE-18F4-46B9-B631-196E0164BD0F}" dt="2026-02-04T14:17:08.630" v="65" actId="478"/>
          <ac:picMkLst>
            <pc:docMk/>
            <pc:sldMk cId="4204062882" sldId="615"/>
            <ac:picMk id="7" creationId="{BDDB57B3-817D-FB85-40C0-C1DF7F01741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9EF8C-8C05-1419-CB8A-063D1FC72E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FF51CD-A064-9FFF-EBEA-985B0926A5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C9AE4E-2726-1132-FE19-A50988AEF50F}"/>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measures of productivity shown are based on output per hour worked. The adjustments in the orange line are based on the indicator-based models from Charts 1.9 and 1.13 for underlying GDP and underlying employment, respectively. Hours worked are further adjusted for estimates of possible biases in LFS data that are used in official productivity measures, associated with the decline and subsequent recovery in response rates across different survey waves in recent years. The estimate of potential productivity growth is consistent with the central projection for potential output growth and is informed by a range of measures, such as filter models and an indicator that further adjusts the orange line for a measure of capacity utilisation constructed with a range of cyclical data across industries. The final data points are for 2025 Q3.</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The decomposition of potential productivity growth is based on a growth-accounting framework using a constant returns to scale Cobb-Douglas production function, with the elasticity of output with respect to capital set to one third. The contribution from total factor productivity is a residual.</a:t>
            </a:r>
          </a:p>
        </p:txBody>
      </p:sp>
      <p:sp>
        <p:nvSpPr>
          <p:cNvPr id="4" name="Slide Number Placeholder 3">
            <a:extLst>
              <a:ext uri="{FF2B5EF4-FFF2-40B4-BE49-F238E27FC236}">
                <a16:creationId xmlns:a16="http://schemas.microsoft.com/office/drawing/2014/main" id="{B14FC7A1-27CD-0434-946C-923A3F771177}"/>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055855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6105E-50D7-911A-C957-A48AF7A99B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0E3FFC-04BD-85CA-68AA-CC99B0CF94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9C1691-728B-FB36-2378-20D93554D3F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data are percentage growth rates. The data for period averages are compound annual averages from the first year to the last year in the range.</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The data are percentage point contributions to potential output growth. The data for period averages are compound annual averages from the first year to the last year in the range. The contributions may not sum to potential output growth due to rounding.</a:t>
            </a:r>
          </a:p>
        </p:txBody>
      </p:sp>
      <p:sp>
        <p:nvSpPr>
          <p:cNvPr id="4" name="Slide Number Placeholder 3">
            <a:extLst>
              <a:ext uri="{FF2B5EF4-FFF2-40B4-BE49-F238E27FC236}">
                <a16:creationId xmlns:a16="http://schemas.microsoft.com/office/drawing/2014/main" id="{8FDF35F3-72F9-D94E-EADC-A0D5DF0A5F4C}"/>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703365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2A460-86A0-BFD6-2DBB-69157482A0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B6C790-717E-D1A1-B59E-49473DB725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006F1-D55B-9C90-B852-6687F34612E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Office for Budget Responsibility (OBR),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orange bars in the left panel capture the estimated impact of the reduction in costs levied on household electricity and gas from April 2026. The purple bars capture the estimated impacts of the measures taken to stagger and delay the reversal of the temporary 5p cut to fuel duty until September 2026, and to cancel this year’s uprating of fuel duty by RPI. Bank staff have estimated the CPI impact of these measures over 2026 and 2027 and have used OBR estimates over the remainder of the forecast period. OBR estimates have been used over the entire forecast period for the other measures on the chart.</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The estimated impacts of Budget 2025 measures on the level of real GDP are based on the OBR’s costings and Bank staff’s fiscal multiplier estimates. The estimates for 2029–30 onwards fall beyond the MPC’s forecast period.</a:t>
            </a:r>
          </a:p>
        </p:txBody>
      </p:sp>
      <p:sp>
        <p:nvSpPr>
          <p:cNvPr id="4" name="Slide Number Placeholder 3">
            <a:extLst>
              <a:ext uri="{FF2B5EF4-FFF2-40B4-BE49-F238E27FC236}">
                <a16:creationId xmlns:a16="http://schemas.microsoft.com/office/drawing/2014/main" id="{C742AAD6-2451-A1A5-9C60-C19787EA584B}"/>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2596238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C0670-A74D-000D-7748-0C65DC43CE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0695F-17B2-814D-9A0A-1CB624C922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EA417C-E805-AC07-F531-7EA742426CB7}"/>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OBR,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estimates are based on the OBR’s November 2025 forecast. Other government spending includes OBR forecasts for government investment (capital departmental expenditure limit) and government consumption (resource departmental expenditure limit). Other taxes include OBR forecasts for VAT, corporation tax and property taxes. Negative values indicate a fall in expected public sector net borrowing. The estimates for 2029–30 onwards fall beyond the MPC’s forecast period.</a:t>
            </a: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After each fiscal event, Bank staff estimate the effects of discretionary policy changes on the level of real GDP by applying separate demand multipliers to changes in tax and different types of spending from their implementation dates. These effects are then converted into changes in the output gap by using an impulse response function that accounts for endogenous supply effects from changes in demand, for example through capital deepening. In the peach line, the tax multiplier is assumed to be double that in the central projection. The azure line assumes that discretionary changes in taxes have effects prior to their implementation. To illustrate those effects, in the azure line Bank staff assume that 20% of the impact of a change in taxes occurs up to four years prior to implementation and builds to its maximum estimated impact in the year of implementation. In the red line, tax increases are expected to take longer to impact demand but are scaled to have the same peak effect as in the central projection. The estimates for 2029–30 onwards fall beyond the MPC’s forecast period.</a:t>
            </a:r>
          </a:p>
        </p:txBody>
      </p:sp>
      <p:sp>
        <p:nvSpPr>
          <p:cNvPr id="4" name="Slide Number Placeholder 3">
            <a:extLst>
              <a:ext uri="{FF2B5EF4-FFF2-40B4-BE49-F238E27FC236}">
                <a16:creationId xmlns:a16="http://schemas.microsoft.com/office/drawing/2014/main" id="{44CD7D43-4012-3566-FDC4-71A03AFA58CD}"/>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871174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5E795-3093-9007-EB96-8FCBED65E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A80279-2A3F-5FE8-5E30-C477B3026D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38A29-DD52-D697-C5E5-5D809623A2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3077808-A3A1-A9EC-481C-906478397C4D}"/>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1274549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FE988-82B8-B0DD-8F20-81084C9B5D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C71D32-0833-C7E5-BCCF-5AC0FF0F2A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9CDD56-89E9-56D1-872E-AB3F0AD6F439}"/>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Braun et al (2025),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analysis is based on quarterly ONS consumer trends data at the COICOP class level and quarterly ONS industry level investment data. The dashed lines show a hypothetical trend based on 2010–19 average growth rates. The latest data are for 2025 Q3 for consumption and 2025 Q2 for investment.</a:t>
            </a:r>
          </a:p>
        </p:txBody>
      </p:sp>
      <p:sp>
        <p:nvSpPr>
          <p:cNvPr id="4" name="Slide Number Placeholder 3">
            <a:extLst>
              <a:ext uri="{FF2B5EF4-FFF2-40B4-BE49-F238E27FC236}">
                <a16:creationId xmlns:a16="http://schemas.microsoft.com/office/drawing/2014/main" id="{8F84DC58-C052-140C-9C7F-A29B6AFAA316}"/>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2307363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D4111-BB4D-C0C6-2EC1-9B9620511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1940B-7B7F-21E7-DE62-724D2D6F1C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4BECFE-94F1-4D41-3F0E-A5F8483D752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Braun et al (2025),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Individual CPI components, at COICOP-4 (class) level, are split into more and less interest rate-sensitive components, broadly following Arnaut and Bengali (2024) and </a:t>
            </a:r>
            <a:r>
              <a:rPr lang="en-GB" sz="1800" dirty="0" err="1">
                <a:effectLst/>
                <a:latin typeface="Arial" panose="020B0604020202020204" pitchFamily="34" charset="0"/>
                <a:ea typeface="Calibri" panose="020F0502020204030204" pitchFamily="34" charset="0"/>
                <a:cs typeface="Calibri" panose="020F0502020204030204" pitchFamily="34" charset="0"/>
              </a:rPr>
              <a:t>Allayioti</a:t>
            </a:r>
            <a:r>
              <a:rPr lang="en-GB" sz="1800" dirty="0">
                <a:effectLst/>
                <a:latin typeface="Arial" panose="020B0604020202020204" pitchFamily="34" charset="0"/>
                <a:ea typeface="Calibri" panose="020F0502020204030204" pitchFamily="34" charset="0"/>
                <a:cs typeface="Calibri" panose="020F0502020204030204" pitchFamily="34" charset="0"/>
              </a:rPr>
              <a:t> et al (2024). The dashed lines show the average contributions to core inflation over 2012–19. The latest data are for December 2025. The chart excludes components with a large share of administered and regulated prices.</a:t>
            </a:r>
          </a:p>
        </p:txBody>
      </p:sp>
      <p:sp>
        <p:nvSpPr>
          <p:cNvPr id="4" name="Slide Number Placeholder 3">
            <a:extLst>
              <a:ext uri="{FF2B5EF4-FFF2-40B4-BE49-F238E27FC236}">
                <a16:creationId xmlns:a16="http://schemas.microsoft.com/office/drawing/2014/main" id="{1497BFDA-E6B8-2425-07CC-A80EB3F99E8C}"/>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2825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Import intensity data are not readily available on a historical basis, but a simple calculation based on the import share of GDP suggests that the import share was probably lower in the past. The import share of GDP has risen from around 20% in 1998 to around 24% in 2025. This analysis does not assume that the law of one price holds, so other than import prices, no other foreign price directly influences domestic prices. For simplicity, in the long run, capital costs are assumed to grow in line with labour costs, therefore the labour share of income and margins are assumed to be stable over time. Labour productivity refers to measured productivity per worker and is discussed in more detail in Box C. Other factors such as taxes may also be important, but in the long run, these are assumed to be immaterial.</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FDCFF-F6E9-9D64-2C8D-ADA01B4BA8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FCD06D-24CE-A217-C438-D898735E2A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429EF-4368-C1A7-1E9D-D02307FE6B90}"/>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a kernel density of around 280 reduced‑form estimates derived from regressions linking labour costs to CPI inflation excluding energy and to CPI services. Each estimate corresponds to the implied wage growth consistent with 2% inflation, conditional on import price growth of 1%. The various specifications result from modelling both CPI excluding energy and CPI services using different measures of labour costs, such as AWE pay growth and unit labour costs, as well as a mixture of autoregressive distributed lag and error correction models. The models are mostly estimated over 1988–2025.</a:t>
            </a:r>
          </a:p>
        </p:txBody>
      </p:sp>
      <p:sp>
        <p:nvSpPr>
          <p:cNvPr id="4" name="Slide Number Placeholder 3">
            <a:extLst>
              <a:ext uri="{FF2B5EF4-FFF2-40B4-BE49-F238E27FC236}">
                <a16:creationId xmlns:a16="http://schemas.microsoft.com/office/drawing/2014/main" id="{2E913DF3-15F3-8D67-E249-878C7F146B63}"/>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262088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ASHE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This work was undertaken in the ONS Secure Research Service using data from ONS and other owners and does not imply the endorsement of the ONS or other data owners. The clusters are identified using an unsupervised machine-learning algorithm (K-means clustering), which groups the firm-level observations to minimise the differences within the clusters and maximise the differences between clusters. The chart shows the percentage of workers in each cluster by sector.</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AE6FB-4CA2-49CF-27CB-F56770009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8505C-07F2-D9B1-B44E-BC01D640DE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7C18E-AA4A-ACB2-447E-04CC8ED02BC6}"/>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ASHE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This work was undertaken in the ONS Secure Research Service using data from ONS and other owners and does not imply the endorsement of the ONS or other data owners.</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55E05B4-8E5F-486E-FDB7-1C554318253D}"/>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221545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8BB4F-E775-91D3-D2C8-244EC6E45E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4F17F3-ED0C-5871-37B1-FB227BF0EE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EAB0A-ED0F-7CE0-74EA-88E08BCE2A9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ASHE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This work was undertaken in the ONS Secure Research Service using data from ONS and other owners and does not imply the endorsement of the ONS or other data owners. The chart shows median annual growth of regular pay for workers in each cluster. The final data points are for April 2025.</a:t>
            </a:r>
          </a:p>
        </p:txBody>
      </p:sp>
      <p:sp>
        <p:nvSpPr>
          <p:cNvPr id="4" name="Slide Number Placeholder 3">
            <a:extLst>
              <a:ext uri="{FF2B5EF4-FFF2-40B4-BE49-F238E27FC236}">
                <a16:creationId xmlns:a16="http://schemas.microsoft.com/office/drawing/2014/main" id="{8960C05E-BFAD-FD53-3989-32EB124D6487}"/>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736705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269911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February 2026</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Topical policy issues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3C788-4929-2AD5-C05B-30A3F3F9F6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45FDD6-CAFB-9B17-5D58-F96DF6500D55}"/>
              </a:ext>
            </a:extLst>
          </p:cNvPr>
          <p:cNvSpPr>
            <a:spLocks noGrp="1"/>
          </p:cNvSpPr>
          <p:nvPr>
            <p:ph type="title"/>
          </p:nvPr>
        </p:nvSpPr>
        <p:spPr>
          <a:xfrm>
            <a:off x="468001" y="457199"/>
            <a:ext cx="11242672" cy="2051539"/>
          </a:xfrm>
        </p:spPr>
        <p:txBody>
          <a:bodyPr/>
          <a:lstStyle/>
          <a:p>
            <a:r>
              <a:rPr lang="en-GB" dirty="0">
                <a:latin typeface="Arial" panose="020B0604020202020204" pitchFamily="34" charset="0"/>
                <a:cs typeface="Arial" panose="020B0604020202020204" pitchFamily="34" charset="0"/>
              </a:rPr>
              <a:t>Chart C.1: Part of the weakness in measured productivity growth appears to have been cyclical; potential productivity growth is expected to pick up towards 1% per year over the forecast period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productivity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projected contributions to potential productivity growth</a:t>
            </a:r>
            <a:r>
              <a:rPr lang="en-GB" b="0" baseline="30000" dirty="0">
                <a:latin typeface="Arial" panose="020B0604020202020204" pitchFamily="34" charset="0"/>
                <a:cs typeface="Arial" panose="020B0604020202020204" pitchFamily="34" charset="0"/>
              </a:rPr>
              <a:t>(b)</a:t>
            </a:r>
            <a:br>
              <a:rPr lang="en-GB" b="0" dirty="0">
                <a:latin typeface="Arial" panose="020B0604020202020204" pitchFamily="34" charset="0"/>
                <a:cs typeface="Arial" panose="020B0604020202020204" pitchFamily="34" charset="0"/>
              </a:rPr>
            </a:br>
            <a:endParaRPr lang="en-GB" b="0" baseline="30000" dirty="0">
              <a:latin typeface="Arial" panose="020B0604020202020204" pitchFamily="34" charset="0"/>
              <a:cs typeface="Arial" panose="020B0604020202020204" pitchFamily="34" charset="0"/>
            </a:endParaRPr>
          </a:p>
        </p:txBody>
      </p:sp>
      <p:pic>
        <p:nvPicPr>
          <p:cNvPr id="7" name="Picture 6" descr="Potential productivity growth is estimated to have been stronger than measured productivity growth over recent years and is expected to pick up to a little below 1% over the forecast period.">
            <a:extLst>
              <a:ext uri="{FF2B5EF4-FFF2-40B4-BE49-F238E27FC236}">
                <a16:creationId xmlns:a16="http://schemas.microsoft.com/office/drawing/2014/main" id="{10383E4D-F813-54C6-D83B-95F6E9E762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1484" y="2452117"/>
            <a:ext cx="8129033" cy="4119563"/>
          </a:xfrm>
          <a:prstGeom prst="rect">
            <a:avLst/>
          </a:prstGeom>
        </p:spPr>
      </p:pic>
    </p:spTree>
    <p:extLst>
      <p:ext uri="{BB962C8B-B14F-4D97-AF65-F5344CB8AC3E}">
        <p14:creationId xmlns:p14="http://schemas.microsoft.com/office/powerpoint/2010/main" val="447727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3B476-ADC5-40F8-5439-5830B6AC09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B92140-3DF3-8006-9654-6DF7828F9F5D}"/>
              </a:ext>
            </a:extLst>
          </p:cNvPr>
          <p:cNvSpPr>
            <a:spLocks noGrp="1"/>
          </p:cNvSpPr>
          <p:nvPr>
            <p:ph type="title"/>
          </p:nvPr>
        </p:nvSpPr>
        <p:spPr>
          <a:xfrm>
            <a:off x="468001" y="457200"/>
            <a:ext cx="11242672" cy="1404026"/>
          </a:xfrm>
        </p:spPr>
        <p:txBody>
          <a:bodyPr/>
          <a:lstStyle/>
          <a:p>
            <a:r>
              <a:rPr lang="en-GB" dirty="0">
                <a:latin typeface="Arial" panose="020B0604020202020204" pitchFamily="34" charset="0"/>
                <a:cs typeface="Arial" panose="020B0604020202020204" pitchFamily="34" charset="0"/>
              </a:rPr>
              <a:t>Table C.A: Potential output is expected to grow at a little below its assumed long-run trend rate of 1.5% per year on average over the forecast period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to potential output growth</a:t>
            </a:r>
            <a:endParaRPr lang="en-GB" b="0" baseline="30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AFD7935-68A2-2281-3292-A9906C54282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07768" y="1673216"/>
            <a:ext cx="9576465" cy="4948078"/>
          </a:xfrm>
          <a:prstGeom prst="rect">
            <a:avLst/>
          </a:prstGeom>
        </p:spPr>
      </p:pic>
    </p:spTree>
    <p:extLst>
      <p:ext uri="{BB962C8B-B14F-4D97-AF65-F5344CB8AC3E}">
        <p14:creationId xmlns:p14="http://schemas.microsoft.com/office/powerpoint/2010/main" val="4204062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D: Budget 2025 and the impact of fiscal policy on the economy</a:t>
            </a:r>
          </a:p>
        </p:txBody>
      </p:sp>
    </p:spTree>
    <p:extLst>
      <p:ext uri="{BB962C8B-B14F-4D97-AF65-F5344CB8AC3E}">
        <p14:creationId xmlns:p14="http://schemas.microsoft.com/office/powerpoint/2010/main" val="2592005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C913C-E8D1-A090-9756-3BE50E5A16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13753C-3731-397B-2173-1878D334381C}"/>
              </a:ext>
            </a:extLst>
          </p:cNvPr>
          <p:cNvSpPr>
            <a:spLocks noGrp="1"/>
          </p:cNvSpPr>
          <p:nvPr>
            <p:ph type="title"/>
          </p:nvPr>
        </p:nvSpPr>
        <p:spPr>
          <a:xfrm>
            <a:off x="468001" y="457199"/>
            <a:ext cx="11242672" cy="1946190"/>
          </a:xfrm>
        </p:spPr>
        <p:txBody>
          <a:bodyPr/>
          <a:lstStyle/>
          <a:p>
            <a:r>
              <a:rPr lang="en-GB" dirty="0">
                <a:latin typeface="Arial" panose="020B0604020202020204" pitchFamily="34" charset="0"/>
                <a:cs typeface="Arial" panose="020B0604020202020204" pitchFamily="34" charset="0"/>
              </a:rPr>
              <a:t>Chart D.1: The policies announced in Budget 2025 are expected to weigh directly on inflation in the near term and are slightly expansionary over the MPC’s forecast period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marginal impacts of Budget 2025 on projections for CPI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the level of real GDP</a:t>
            </a:r>
            <a:r>
              <a:rPr lang="en-GB" b="0" baseline="30000" dirty="0">
                <a:latin typeface="Arial" panose="020B0604020202020204" pitchFamily="34" charset="0"/>
                <a:cs typeface="Arial" panose="020B0604020202020204" pitchFamily="34" charset="0"/>
              </a:rPr>
              <a:t>(b)</a:t>
            </a:r>
          </a:p>
        </p:txBody>
      </p:sp>
      <p:pic>
        <p:nvPicPr>
          <p:cNvPr id="4" name="Picture 3" descr="Autumn Budget 2025 measures are expected to weigh on inflation in the near term before pushing up a little from 2027 Q2, and to boost the level of real GDP slightly over the MPC’s forecast period.">
            <a:extLst>
              <a:ext uri="{FF2B5EF4-FFF2-40B4-BE49-F238E27FC236}">
                <a16:creationId xmlns:a16="http://schemas.microsoft.com/office/drawing/2014/main" id="{02252013-476B-1EA1-CB5F-128271F1D6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1484" y="2401245"/>
            <a:ext cx="8129033" cy="4250140"/>
          </a:xfrm>
          <a:prstGeom prst="rect">
            <a:avLst/>
          </a:prstGeom>
        </p:spPr>
      </p:pic>
    </p:spTree>
    <p:extLst>
      <p:ext uri="{BB962C8B-B14F-4D97-AF65-F5344CB8AC3E}">
        <p14:creationId xmlns:p14="http://schemas.microsoft.com/office/powerpoint/2010/main" val="1210927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AFA66-F1C6-A408-AB3C-3DD9F5D116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7CDD5-D924-8ABC-51D5-D4A8D835EDCB}"/>
              </a:ext>
            </a:extLst>
          </p:cNvPr>
          <p:cNvSpPr>
            <a:spLocks noGrp="1"/>
          </p:cNvSpPr>
          <p:nvPr>
            <p:ph type="title"/>
          </p:nvPr>
        </p:nvSpPr>
        <p:spPr>
          <a:xfrm>
            <a:off x="468001" y="457199"/>
            <a:ext cx="11242672" cy="2130358"/>
          </a:xfrm>
        </p:spPr>
        <p:txBody>
          <a:bodyPr/>
          <a:lstStyle/>
          <a:p>
            <a:r>
              <a:rPr lang="en-GB" dirty="0">
                <a:latin typeface="Arial" panose="020B0604020202020204" pitchFamily="34" charset="0"/>
                <a:cs typeface="Arial" panose="020B0604020202020204" pitchFamily="34" charset="0"/>
              </a:rPr>
              <a:t>Chart D.2: Tax receipts are expected to increase significantly over coming years, reducing public sector net borrowing and weighing on the output gap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OBR projections for cumulative changes in public sector net borrowing as a percentage of real GDP since 2024–25</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estimates of the contribution of the fiscal stance to the level of the output gap</a:t>
            </a:r>
            <a:r>
              <a:rPr lang="en-GB" b="0" baseline="30000" dirty="0">
                <a:latin typeface="Arial" panose="020B0604020202020204" pitchFamily="34" charset="0"/>
                <a:cs typeface="Arial" panose="020B0604020202020204" pitchFamily="34" charset="0"/>
              </a:rPr>
              <a:t>(b)</a:t>
            </a:r>
          </a:p>
        </p:txBody>
      </p:sp>
      <p:pic>
        <p:nvPicPr>
          <p:cNvPr id="4" name="Picture 3" descr="Higher taxes are expected to reduce public sector net borrowing over coming years. This is expected to weigh on the output gap but there are uncertainties around the central projection.">
            <a:extLst>
              <a:ext uri="{FF2B5EF4-FFF2-40B4-BE49-F238E27FC236}">
                <a16:creationId xmlns:a16="http://schemas.microsoft.com/office/drawing/2014/main" id="{036018D8-B6A4-A743-2129-6DC8B2E839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1484" y="2359827"/>
            <a:ext cx="8129033" cy="4247579"/>
          </a:xfrm>
          <a:prstGeom prst="rect">
            <a:avLst/>
          </a:prstGeom>
        </p:spPr>
      </p:pic>
    </p:spTree>
    <p:extLst>
      <p:ext uri="{BB962C8B-B14F-4D97-AF65-F5344CB8AC3E}">
        <p14:creationId xmlns:p14="http://schemas.microsoft.com/office/powerpoint/2010/main" val="4002635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560EF-3836-7116-1C03-18E65267757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E5200E5-906E-14FA-4EF7-E5C156BE9F9E}"/>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E: Monitoring the transmission </a:t>
            </a:r>
            <a:br>
              <a:rPr lang="en-GB" dirty="0"/>
            </a:br>
            <a:r>
              <a:rPr lang="en-GB" dirty="0"/>
              <a:t>of monetary policy with interest </a:t>
            </a:r>
            <a:br>
              <a:rPr lang="en-GB" dirty="0"/>
            </a:br>
            <a:r>
              <a:rPr lang="en-GB" dirty="0"/>
              <a:t>rate-sensitive indicators</a:t>
            </a:r>
          </a:p>
        </p:txBody>
      </p:sp>
    </p:spTree>
    <p:extLst>
      <p:ext uri="{BB962C8B-B14F-4D97-AF65-F5344CB8AC3E}">
        <p14:creationId xmlns:p14="http://schemas.microsoft.com/office/powerpoint/2010/main" val="14420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231D-D831-1412-073C-9242B770C8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0653DD-88E5-F6A4-BF11-1B01FEACFC85}"/>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E.1: High interest rates still appear to be weighing on more interest rate-sensitive parts of consumption and investment</a:t>
            </a:r>
            <a:br>
              <a:rPr lang="en-GB" dirty="0">
                <a:latin typeface="Arial" panose="020B0604020202020204" pitchFamily="34" charset="0"/>
                <a:cs typeface="Arial" panose="020B0604020202020204" pitchFamily="34" charset="0"/>
              </a:rPr>
            </a:br>
            <a:r>
              <a:rPr lang="en-GB" b="0" dirty="0" err="1">
                <a:latin typeface="Arial" panose="020B0604020202020204" pitchFamily="34" charset="0"/>
                <a:cs typeface="Arial" panose="020B0604020202020204" pitchFamily="34" charset="0"/>
              </a:rPr>
              <a:t>Investment</a:t>
            </a:r>
            <a:r>
              <a:rPr lang="en-GB" b="0" dirty="0">
                <a:latin typeface="Arial" panose="020B0604020202020204" pitchFamily="34" charset="0"/>
                <a:cs typeface="Arial" panose="020B0604020202020204" pitchFamily="34" charset="0"/>
              </a:rPr>
              <a:t> and consumption components that are more and less sensitive to interest rates</a:t>
            </a:r>
            <a:r>
              <a:rPr lang="en-GB" b="0" baseline="30000" dirty="0">
                <a:latin typeface="Arial" panose="020B0604020202020204" pitchFamily="34" charset="0"/>
                <a:cs typeface="Arial" panose="020B0604020202020204" pitchFamily="34" charset="0"/>
              </a:rPr>
              <a:t>(a)</a:t>
            </a:r>
          </a:p>
        </p:txBody>
      </p:sp>
      <p:pic>
        <p:nvPicPr>
          <p:cNvPr id="5" name="Picture 4" descr="More sensitive consumption has been week relative to its pre-Covid trend. More sensitive investment has been weak in recent years but has recently started to recover.">
            <a:extLst>
              <a:ext uri="{FF2B5EF4-FFF2-40B4-BE49-F238E27FC236}">
                <a16:creationId xmlns:a16="http://schemas.microsoft.com/office/drawing/2014/main" id="{7F0E0460-9BBA-4FF5-4F14-FEEF6EF613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84" y="2248837"/>
            <a:ext cx="11244232" cy="3782312"/>
          </a:xfrm>
          <a:prstGeom prst="rect">
            <a:avLst/>
          </a:prstGeom>
        </p:spPr>
      </p:pic>
    </p:spTree>
    <p:extLst>
      <p:ext uri="{BB962C8B-B14F-4D97-AF65-F5344CB8AC3E}">
        <p14:creationId xmlns:p14="http://schemas.microsoft.com/office/powerpoint/2010/main" val="2607568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171C-3A54-318A-73B4-CF09E702B5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A3F515-5D5A-221A-9C09-B2F7E2B351D4}"/>
              </a:ext>
            </a:extLst>
          </p:cNvPr>
          <p:cNvSpPr>
            <a:spLocks noGrp="1"/>
          </p:cNvSpPr>
          <p:nvPr>
            <p:ph type="title"/>
          </p:nvPr>
        </p:nvSpPr>
        <p:spPr>
          <a:xfrm>
            <a:off x="468001" y="457199"/>
            <a:ext cx="11242672" cy="1799618"/>
          </a:xfrm>
        </p:spPr>
        <p:txBody>
          <a:bodyPr/>
          <a:lstStyle/>
          <a:p>
            <a:r>
              <a:rPr lang="en-GB" dirty="0">
                <a:latin typeface="Arial" panose="020B0604020202020204" pitchFamily="34" charset="0"/>
                <a:cs typeface="Arial" panose="020B0604020202020204" pitchFamily="34" charset="0"/>
              </a:rPr>
              <a:t>Chart E.2: Inflation for CPI items that are sensitive to monetary policy has fallen and is close to its pre-Covid average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core inflation from more and less interest rate-sensitive CPI components</a:t>
            </a:r>
            <a:r>
              <a:rPr lang="en-GB" b="0" baseline="30000" dirty="0">
                <a:latin typeface="Arial" panose="020B0604020202020204" pitchFamily="34" charset="0"/>
                <a:cs typeface="Arial" panose="020B0604020202020204" pitchFamily="34" charset="0"/>
              </a:rPr>
              <a:t>(a)</a:t>
            </a:r>
          </a:p>
        </p:txBody>
      </p:sp>
      <p:pic>
        <p:nvPicPr>
          <p:cNvPr id="4" name="Picture 3" descr="The contribution from less sensitive CPI components has fallen close to its historical average, while the contribution from more sensitive CPI components remains elevated.">
            <a:extLst>
              <a:ext uri="{FF2B5EF4-FFF2-40B4-BE49-F238E27FC236}">
                <a16:creationId xmlns:a16="http://schemas.microsoft.com/office/drawing/2014/main" id="{4B329879-3416-6016-27D9-ADCDB8AE91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97" y="2061158"/>
            <a:ext cx="11225807" cy="4497394"/>
          </a:xfrm>
          <a:prstGeom prst="rect">
            <a:avLst/>
          </a:prstGeom>
        </p:spPr>
      </p:pic>
    </p:spTree>
    <p:extLst>
      <p:ext uri="{BB962C8B-B14F-4D97-AF65-F5344CB8AC3E}">
        <p14:creationId xmlns:p14="http://schemas.microsoft.com/office/powerpoint/2010/main" val="2330058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A: Estimates of ‘target-consistent’ wage growth</a:t>
            </a:r>
          </a:p>
        </p:txBody>
      </p:sp>
    </p:spTree>
    <p:extLst>
      <p:ext uri="{BB962C8B-B14F-4D97-AF65-F5344CB8AC3E}">
        <p14:creationId xmlns:p14="http://schemas.microsoft.com/office/powerpoint/2010/main" val="1044065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Table A.A: Key assumptions underpinning the baseline estimate of target-consistent wage growth</a:t>
            </a:r>
            <a:r>
              <a:rPr lang="en-GB" b="0" baseline="30000" dirty="0">
                <a:latin typeface="Arial" panose="020B0604020202020204" pitchFamily="34" charset="0"/>
                <a:cs typeface="Arial" panose="020B0604020202020204" pitchFamily="34" charset="0"/>
              </a:rPr>
              <a:t>(a)</a:t>
            </a:r>
          </a:p>
        </p:txBody>
      </p:sp>
      <p:pic>
        <p:nvPicPr>
          <p:cNvPr id="4" name="Picture 3">
            <a:extLst>
              <a:ext uri="{FF2B5EF4-FFF2-40B4-BE49-F238E27FC236}">
                <a16:creationId xmlns:a16="http://schemas.microsoft.com/office/drawing/2014/main" id="{BD25AAC4-B439-1E1F-E99A-4C729F2BDA5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02" y="1621972"/>
            <a:ext cx="10994656" cy="3382971"/>
          </a:xfrm>
          <a:prstGeom prst="rect">
            <a:avLst/>
          </a:prstGeom>
        </p:spPr>
      </p:pic>
    </p:spTree>
    <p:extLst>
      <p:ext uri="{BB962C8B-B14F-4D97-AF65-F5344CB8AC3E}">
        <p14:creationId xmlns:p14="http://schemas.microsoft.com/office/powerpoint/2010/main" val="1722348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EEA38-8BBB-AA1E-4258-4BE02D4905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67E21-2717-D3A8-B97E-5EB2146BAC4A}"/>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A.1: There is a large degree of uncertainty around empirical estimates of target-consistent wage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Fitted kernel density</a:t>
            </a:r>
            <a:r>
              <a:rPr lang="en-GB" b="0" baseline="30000" dirty="0">
                <a:latin typeface="Arial" panose="020B0604020202020204" pitchFamily="34" charset="0"/>
                <a:cs typeface="Arial" panose="020B0604020202020204" pitchFamily="34" charset="0"/>
              </a:rPr>
              <a:t>(a)</a:t>
            </a:r>
          </a:p>
        </p:txBody>
      </p:sp>
      <p:pic>
        <p:nvPicPr>
          <p:cNvPr id="4" name="Picture 3" descr="Model estimates suggest target consistent wage growth is around 2.9%–3.4% but with large uncertainty around it.">
            <a:extLst>
              <a:ext uri="{FF2B5EF4-FFF2-40B4-BE49-F238E27FC236}">
                <a16:creationId xmlns:a16="http://schemas.microsoft.com/office/drawing/2014/main" id="{C2939145-2E8A-1488-918E-C684F4775C9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8001" y="1852245"/>
            <a:ext cx="11130383" cy="4003431"/>
          </a:xfrm>
          <a:prstGeom prst="rect">
            <a:avLst/>
          </a:prstGeom>
        </p:spPr>
      </p:pic>
    </p:spTree>
    <p:extLst>
      <p:ext uri="{BB962C8B-B14F-4D97-AF65-F5344CB8AC3E}">
        <p14:creationId xmlns:p14="http://schemas.microsoft.com/office/powerpoint/2010/main" val="169177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B: Heterogeneity in wage-setting behaviour among UK firms</a:t>
            </a:r>
          </a:p>
        </p:txBody>
      </p:sp>
    </p:spTree>
    <p:extLst>
      <p:ext uri="{BB962C8B-B14F-4D97-AF65-F5344CB8AC3E}">
        <p14:creationId xmlns:p14="http://schemas.microsoft.com/office/powerpoint/2010/main" val="2149467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B.1: The identified wage-setting clusters cut across different sectors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Prevalence of wage-setting clusters across sectors</a:t>
            </a:r>
            <a:r>
              <a:rPr lang="en-GB" b="0" baseline="30000" dirty="0">
                <a:latin typeface="Arial" panose="020B0604020202020204" pitchFamily="34" charset="0"/>
                <a:cs typeface="Arial" panose="020B0604020202020204" pitchFamily="34" charset="0"/>
              </a:rPr>
              <a:t>(a)</a:t>
            </a:r>
          </a:p>
        </p:txBody>
      </p:sp>
      <p:pic>
        <p:nvPicPr>
          <p:cNvPr id="4" name="Picture 3" descr="Firms in different clusters differ along key characteristics. For example, reputational firms tend to have higher wage growth and wage dispersion than firms in other clusters. Some clusters are more present in some industries than in others.">
            <a:extLst>
              <a:ext uri="{FF2B5EF4-FFF2-40B4-BE49-F238E27FC236}">
                <a16:creationId xmlns:a16="http://schemas.microsoft.com/office/drawing/2014/main" id="{736B438D-46D5-475E-258A-C153DE5C20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8002" y="1370013"/>
            <a:ext cx="6609173" cy="5248031"/>
          </a:xfrm>
          <a:prstGeom prst="rect">
            <a:avLst/>
          </a:prstGeom>
        </p:spPr>
      </p:pic>
    </p:spTree>
    <p:extLst>
      <p:ext uri="{BB962C8B-B14F-4D97-AF65-F5344CB8AC3E}">
        <p14:creationId xmlns:p14="http://schemas.microsoft.com/office/powerpoint/2010/main" val="1354459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BCB7B-3EBB-A2C1-94CA-9EF0ADB3C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F058E1-F45E-964B-5558-C677BAB97FF3}"/>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B.2: The relative sizes of the four wage-setting clusters have remained broadly stable over the past 20 years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Proportions of workers in different wage-setting clusters</a:t>
            </a:r>
            <a:r>
              <a:rPr lang="en-GB" b="0" baseline="30000" dirty="0">
                <a:latin typeface="Arial" panose="020B0604020202020204" pitchFamily="34" charset="0"/>
                <a:cs typeface="Arial" panose="020B0604020202020204" pitchFamily="34" charset="0"/>
              </a:rPr>
              <a:t>(a)</a:t>
            </a:r>
          </a:p>
        </p:txBody>
      </p:sp>
      <p:pic>
        <p:nvPicPr>
          <p:cNvPr id="12" name="Picture 11" descr="Pay growth has fallen back across all four clusters, but is still elevated among cost minimisers and bargaining firms.">
            <a:extLst>
              <a:ext uri="{FF2B5EF4-FFF2-40B4-BE49-F238E27FC236}">
                <a16:creationId xmlns:a16="http://schemas.microsoft.com/office/drawing/2014/main" id="{9266CC9B-315A-2E51-7282-74A96C389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1" y="1671917"/>
            <a:ext cx="11266799" cy="4892116"/>
          </a:xfrm>
          <a:prstGeom prst="rect">
            <a:avLst/>
          </a:prstGeom>
        </p:spPr>
      </p:pic>
    </p:spTree>
    <p:extLst>
      <p:ext uri="{BB962C8B-B14F-4D97-AF65-F5344CB8AC3E}">
        <p14:creationId xmlns:p14="http://schemas.microsoft.com/office/powerpoint/2010/main" val="102116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3B061-6ECC-E6A5-15D4-A059EE589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D567C6-39C6-5BA0-DEC9-B3046F3A926A}"/>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B.3</a:t>
            </a:r>
            <a:r>
              <a:rPr lang="en-GB">
                <a:latin typeface="Arial" panose="020B0604020202020204" pitchFamily="34" charset="0"/>
                <a:cs typeface="Arial" panose="020B0604020202020204" pitchFamily="34" charset="0"/>
              </a:rPr>
              <a:t>: Wage </a:t>
            </a:r>
            <a:r>
              <a:rPr lang="en-GB" dirty="0">
                <a:latin typeface="Arial" panose="020B0604020202020204" pitchFamily="34" charset="0"/>
                <a:cs typeface="Arial" panose="020B0604020202020204" pitchFamily="34" charset="0"/>
              </a:rPr>
              <a:t>growth has fallen back more slowly in the bargaining and cost minimising clusters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Median annual pay growth across wage-setting clusters</a:t>
            </a:r>
            <a:r>
              <a:rPr lang="en-GB" b="0" baseline="30000" dirty="0">
                <a:latin typeface="Arial" panose="020B0604020202020204" pitchFamily="34" charset="0"/>
                <a:cs typeface="Arial" panose="020B0604020202020204" pitchFamily="34" charset="0"/>
              </a:rPr>
              <a:t>(a)</a:t>
            </a:r>
          </a:p>
        </p:txBody>
      </p:sp>
      <p:pic>
        <p:nvPicPr>
          <p:cNvPr id="4" name="Picture 3" descr="The size of the different wage-setting clusters has not changed significantly over the periods 2004–09, 2010–19 and 2021–25.">
            <a:extLst>
              <a:ext uri="{FF2B5EF4-FFF2-40B4-BE49-F238E27FC236}">
                <a16:creationId xmlns:a16="http://schemas.microsoft.com/office/drawing/2014/main" id="{A816E8CB-11F6-5A9B-C853-C314D3952C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1" y="2153799"/>
            <a:ext cx="11314723" cy="3731185"/>
          </a:xfrm>
          <a:prstGeom prst="rect">
            <a:avLst/>
          </a:prstGeom>
        </p:spPr>
      </p:pic>
    </p:spTree>
    <p:extLst>
      <p:ext uri="{BB962C8B-B14F-4D97-AF65-F5344CB8AC3E}">
        <p14:creationId xmlns:p14="http://schemas.microsoft.com/office/powerpoint/2010/main" val="2232145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C: The outlook for productivity growth</a:t>
            </a:r>
          </a:p>
        </p:txBody>
      </p:sp>
    </p:spTree>
    <p:extLst>
      <p:ext uri="{BB962C8B-B14F-4D97-AF65-F5344CB8AC3E}">
        <p14:creationId xmlns:p14="http://schemas.microsoft.com/office/powerpoint/2010/main" val="113554346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4734</TotalTime>
  <Words>1886</Words>
  <Application>Microsoft Office PowerPoint</Application>
  <PresentationFormat>Widescreen</PresentationFormat>
  <Paragraphs>63</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Century Gothic</vt:lpstr>
      <vt:lpstr>Bank LINKS Template</vt:lpstr>
      <vt:lpstr>Monetary Policy Report February 2026 Topical policy issues</vt:lpstr>
      <vt:lpstr>PowerPoint Presentation</vt:lpstr>
      <vt:lpstr>Table A.A: Key assumptions underpinning the baseline estimate of target-consistent wage growth(a)</vt:lpstr>
      <vt:lpstr>Chart A.1: There is a large degree of uncertainty around empirical estimates of target-consistent wage growth Fitted kernel density(a)</vt:lpstr>
      <vt:lpstr>PowerPoint Presentation</vt:lpstr>
      <vt:lpstr>Chart B.1: The identified wage-setting clusters cut across different sectors Prevalence of wage-setting clusters across sectors(a)</vt:lpstr>
      <vt:lpstr>Chart B.2: The relative sizes of the four wage-setting clusters have remained broadly stable over the past 20 years Proportions of workers in different wage-setting clusters(a)</vt:lpstr>
      <vt:lpstr>Chart B.3: Wage growth has fallen back more slowly in the bargaining and cost minimising clusters Median annual pay growth across wage-setting clusters(a)</vt:lpstr>
      <vt:lpstr>PowerPoint Presentation</vt:lpstr>
      <vt:lpstr>Chart C.1: Part of the weakness in measured productivity growth appears to have been cyclical; potential productivity growth is expected to pick up towards 1% per year over the forecast period Measures of annual productivity growth(a) and projected contributions to potential productivity growth(b) </vt:lpstr>
      <vt:lpstr>Table C.A: Potential output is expected to grow at a little below its assumed long-run trend rate of 1.5% per year on average over the forecast period Estimated contributions to potential output growth</vt:lpstr>
      <vt:lpstr>PowerPoint Presentation</vt:lpstr>
      <vt:lpstr>Chart D.1: The policies announced in Budget 2025 are expected to weigh directly on inflation in the near term and are slightly expansionary over the MPC’s forecast period Estimated marginal impacts of Budget 2025 on projections for CPI inflation(a) and the level of real GDP(b)</vt:lpstr>
      <vt:lpstr>Chart D.2: Tax receipts are expected to increase significantly over coming years, reducing public sector net borrowing and weighing on the output gap OBR projections for cumulative changes in public sector net borrowing as a percentage of real GDP since 2024–25(a) and estimates of the contribution of the fiscal stance to the level of the output gap(b)</vt:lpstr>
      <vt:lpstr>PowerPoint Presentation</vt:lpstr>
      <vt:lpstr>Chart E.1: High interest rates still appear to be weighing on more interest rate-sensitive parts of consumption and investment Investment and consumption components that are more and less sensitive to interest rates(a)</vt:lpstr>
      <vt:lpstr>Chart E.2: Inflation for CPI items that are sensitive to monetary policy has fallen and is close to its pre-Covid average Contributions to core inflation from more and less interest rate-sensitive CPI components(a)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2: Topical policy issues</dc:subject>
  <dc:creator>Bank of England</dc:creator>
  <cp:lastModifiedBy>Hicks, Andrew</cp:lastModifiedBy>
  <cp:revision>427</cp:revision>
  <dcterms:created xsi:type="dcterms:W3CDTF">2022-03-15T15:50:20Z</dcterms:created>
  <dcterms:modified xsi:type="dcterms:W3CDTF">2026-02-04T16:02:47Z</dcterms:modified>
</cp:coreProperties>
</file>