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1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0"/>
  </p:notesMasterIdLst>
  <p:sldIdLst>
    <p:sldId id="415" r:id="rId2"/>
    <p:sldId id="636" r:id="rId3"/>
    <p:sldId id="637" r:id="rId4"/>
    <p:sldId id="638" r:id="rId5"/>
    <p:sldId id="639" r:id="rId6"/>
    <p:sldId id="640" r:id="rId7"/>
    <p:sldId id="641" r:id="rId8"/>
    <p:sldId id="642" r:id="rId9"/>
    <p:sldId id="643" r:id="rId10"/>
    <p:sldId id="627" r:id="rId11"/>
    <p:sldId id="628" r:id="rId12"/>
    <p:sldId id="629" r:id="rId13"/>
    <p:sldId id="630" r:id="rId14"/>
    <p:sldId id="631" r:id="rId15"/>
    <p:sldId id="632" r:id="rId16"/>
    <p:sldId id="633" r:id="rId17"/>
    <p:sldId id="634" r:id="rId18"/>
    <p:sldId id="63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78031" autoAdjust="0"/>
  </p:normalViewPr>
  <p:slideViewPr>
    <p:cSldViewPr snapToGrid="0" showGuides="1">
      <p:cViewPr varScale="1">
        <p:scale>
          <a:sx n="38" d="100"/>
          <a:sy n="38" d="100"/>
        </p:scale>
        <p:origin x="1350" y="270"/>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Bank of England Agents, BCC, CBI, Lloyds Business Barometer, ONS, S&amp;P Global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The final data point for quarterly headline GDP growth is for 2025 Q3. The diamonds for 2025 Q4 and 2026 Q1 show Bank staff projections. Underlying GDP growth estimates are from a survey indicator model based on a Staggered-Combination MIDAS approach (Moreira (2025)). The orange diamonds to 2025 Q3 show in-sample fitted values of the survey indicator model, and diamonds for 2025 Q4 and 2026 Q1 show out-of-sample projections. The orange swathe shows the interquartile range of estimates from individual survey indicators in the model and values have been interpolated between quarters. </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600167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9E482-187D-F157-252D-40D9771680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9992B-6C01-5CEC-3D8B-429149B589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3ED989-7CCE-202B-E403-DFCA01DCB238}"/>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Public sector output includes public administration and defence, education, and human health and social work activities. Market sector output is total GDP excluding public-sector output. The final data points are for November 2025. </a:t>
            </a:r>
          </a:p>
        </p:txBody>
      </p:sp>
      <p:sp>
        <p:nvSpPr>
          <p:cNvPr id="4" name="Slide Number Placeholder 3">
            <a:extLst>
              <a:ext uri="{FF2B5EF4-FFF2-40B4-BE49-F238E27FC236}">
                <a16:creationId xmlns:a16="http://schemas.microsoft.com/office/drawing/2014/main" id="{4140F7B8-E661-F8D3-2166-A4E1D52A4E39}"/>
              </a:ext>
            </a:extLst>
          </p:cNvPr>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2974144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C5BC5-0D19-3880-F3DB-E2A0812DF1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3806D-8D2A-5B5E-C292-3CF99C88E4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AAC42C-F25C-1B01-FF05-257AE849CEC1}"/>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Saving as a percentage of total available household resources. The ONS series is NRJS. The final data point shown is for 2025 Q3. </a:t>
            </a:r>
          </a:p>
        </p:txBody>
      </p:sp>
      <p:sp>
        <p:nvSpPr>
          <p:cNvPr id="4" name="Slide Number Placeholder 3">
            <a:extLst>
              <a:ext uri="{FF2B5EF4-FFF2-40B4-BE49-F238E27FC236}">
                <a16:creationId xmlns:a16="http://schemas.microsoft.com/office/drawing/2014/main" id="{8F3FD7C0-D914-C496-02DF-D5F0838406D2}"/>
              </a:ext>
            </a:extLst>
          </p:cNvPr>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795879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4587D-69E0-778F-08EA-DAE3F6D39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E054E2-276A-EC15-D5C9-26253FD089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9D9C48-3412-88BF-2689-97B2243EF74B}"/>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Bank of England Agents, BCC, CBI,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Survey measures are scaled to match the mean and variance of four-quarter business investment growth since 2000. Measures of the Bank’s Agents (split by manufacturing and services), the BCC (non-services and services) and the CBI (manufacturing, distribution, financial services and business/consumer/professional services) are weighted together using shares in real business investment. The Agents’ measure shows companies’ intended changes in investment over the next 12 months, with the latest available observation for each quarter shown. The BCC measure is the net percentage balance of respondents reporting that they have increased planned investment in plant and machinery and the data are not seasonally adjusted. The CBI measure is the net percentage balance of respondents reporting that they have increased planned investment in plant and machinery for the next 12 months. The final data are for 2025 Q3. </a:t>
            </a:r>
          </a:p>
        </p:txBody>
      </p:sp>
      <p:sp>
        <p:nvSpPr>
          <p:cNvPr id="4" name="Slide Number Placeholder 3">
            <a:extLst>
              <a:ext uri="{FF2B5EF4-FFF2-40B4-BE49-F238E27FC236}">
                <a16:creationId xmlns:a16="http://schemas.microsoft.com/office/drawing/2014/main" id="{5D236B3D-9FAC-3DDF-7627-2F043E36EC11}"/>
              </a:ext>
            </a:extLst>
          </p:cNvPr>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526170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9D7C3-5750-3790-759A-681C3A4677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122B8-4AFA-85D7-D07F-DB6577DF5A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D5C93-F31B-E61C-8392-432BCE0CD7DA}"/>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Bank of England Agents, DMP Survey, HMRC, KPMG/REC UK Report on Jobs, Lloyds Business Barometer, ONS, S&amp;P Global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Bank staff’s indicator-based measure of underlying employment growth is constructed using a dynamic factor model following the approach of </a:t>
            </a:r>
            <a:r>
              <a:rPr lang="en-GB" sz="1200" kern="1200" dirty="0" err="1">
                <a:solidFill>
                  <a:schemeClr val="tx1"/>
                </a:solidFill>
                <a:effectLst/>
                <a:latin typeface="+mn-lt"/>
                <a:ea typeface="+mn-ea"/>
                <a:cs typeface="+mn-cs"/>
              </a:rPr>
              <a:t>Doz</a:t>
            </a:r>
            <a:r>
              <a:rPr lang="en-GB" sz="1200" kern="1200" dirty="0">
                <a:solidFill>
                  <a:schemeClr val="tx1"/>
                </a:solidFill>
                <a:effectLst/>
                <a:latin typeface="+mn-lt"/>
                <a:ea typeface="+mn-ea"/>
                <a:cs typeface="+mn-cs"/>
              </a:rPr>
              <a:t> et al (2011). The model extracts a common component from monthly survey indicators, capturing </a:t>
            </a:r>
            <a:r>
              <a:rPr lang="en-GB" sz="1200" kern="1200" dirty="0" err="1">
                <a:solidFill>
                  <a:schemeClr val="tx1"/>
                </a:solidFill>
                <a:effectLst/>
                <a:latin typeface="+mn-lt"/>
                <a:ea typeface="+mn-ea"/>
                <a:cs typeface="+mn-cs"/>
              </a:rPr>
              <a:t>comovements</a:t>
            </a:r>
            <a:r>
              <a:rPr lang="en-GB" sz="1200" kern="1200" dirty="0">
                <a:solidFill>
                  <a:schemeClr val="tx1"/>
                </a:solidFill>
                <a:effectLst/>
                <a:latin typeface="+mn-lt"/>
                <a:ea typeface="+mn-ea"/>
                <a:cs typeface="+mn-cs"/>
              </a:rPr>
              <a:t> across series. The common component is scaled to align with LFS employment growth between 2000–19. The shaded area represents the 95% confidence interval. The latest data are for January 2026 for the estimate of underlying employment based on survey data and for the three months to November 2025 for the LFS.</a:t>
            </a:r>
          </a:p>
          <a:p>
            <a:r>
              <a:rPr lang="en-GB" sz="1200" kern="1200" dirty="0">
                <a:solidFill>
                  <a:schemeClr val="tx1"/>
                </a:solidFill>
                <a:effectLst/>
                <a:latin typeface="+mn-lt"/>
                <a:ea typeface="+mn-ea"/>
                <a:cs typeface="+mn-cs"/>
              </a:rPr>
              <a:t>(b) The latest data are for the three months to November 2025. The diamonds show Bank staff projections for the three months to December 2025 and March 2026 respectively. Although LFS unemployment data have been reinstated by the ONS, they are badged as official statistics in development and the LFS continues to suffer from low response rates, which can introduce volatility and potentially non-response bias (Box D of the May 2024 Monetary Policy Report).</a:t>
            </a:r>
          </a:p>
        </p:txBody>
      </p:sp>
      <p:sp>
        <p:nvSpPr>
          <p:cNvPr id="4" name="Slide Number Placeholder 3">
            <a:extLst>
              <a:ext uri="{FF2B5EF4-FFF2-40B4-BE49-F238E27FC236}">
                <a16:creationId xmlns:a16="http://schemas.microsoft.com/office/drawing/2014/main" id="{3283DFB3-9956-DB5E-2644-1952DA2B29B8}"/>
              </a:ext>
            </a:extLst>
          </p:cNvPr>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1277512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0C003-638A-57CF-5A08-FB7231CF61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40252D-3681-5F28-AD2C-99F3468301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AB6738-5156-B051-42F8-A2CD8554FD26}"/>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Advertising association/World Advertising Research Centre Expenditure Report,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The orange line is the ratio of the redundancy level for the given quarter to the seasonally adjusted number of employees in the previous quarter, multiplied by 1,000. Latest redundancies data are for the three months to November 2025. The aqua line is the number of net additional desired hours that the currently employed report they would like to work, on average, per week, expressed as a share of average weekly hours. Latest data are to 2025 Q3.</a:t>
            </a:r>
          </a:p>
        </p:txBody>
      </p:sp>
      <p:sp>
        <p:nvSpPr>
          <p:cNvPr id="4" name="Slide Number Placeholder 3">
            <a:extLst>
              <a:ext uri="{FF2B5EF4-FFF2-40B4-BE49-F238E27FC236}">
                <a16:creationId xmlns:a16="http://schemas.microsoft.com/office/drawing/2014/main" id="{27E4A1B9-922D-E308-B9E8-EF3CD5D50CAE}"/>
              </a:ext>
            </a:extLst>
          </p:cNvPr>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2156910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E3092-464E-BBE0-CCC3-A4427C189C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65DBCE-097F-BC35-4D7D-31005CE71B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56EC12-9073-5AC2-1A93-65433127F3B1}"/>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LSEG Workspace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The diamonds show Bank staff projections for UK-weighted world quarterly GDP growth, and for quarterly GDP growth in China, the US and the euro area. The projections are for 2025 Q4 to 2026 Q2 for all of the areas. The preliminary flash estimate for 2025 Q4 euro-area GDP was published after the cut-off for incorporation into the forecast so the data point for that quarter is a projection. UK-weighted world GDP growth is constructed using real GDP growth rates of 188 countries weighted according to their shares in UK exports.</a:t>
            </a:r>
          </a:p>
        </p:txBody>
      </p:sp>
      <p:sp>
        <p:nvSpPr>
          <p:cNvPr id="4" name="Slide Number Placeholder 3">
            <a:extLst>
              <a:ext uri="{FF2B5EF4-FFF2-40B4-BE49-F238E27FC236}">
                <a16:creationId xmlns:a16="http://schemas.microsoft.com/office/drawing/2014/main" id="{B86DD316-4124-BAA7-48C1-EFEB24EDC1A7}"/>
              </a:ext>
            </a:extLst>
          </p:cNvPr>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3412466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518C7-022E-2709-D884-34036C6CBF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F5CD39-3DDF-0CF8-0437-77A3F7220E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C7C794-D22B-D2EC-2661-87443241B2F8}"/>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and Bank calculations.</a:t>
            </a:r>
            <a:br>
              <a:rPr lang="en-GB" sz="1200" kern="1200" dirty="0">
                <a:solidFill>
                  <a:schemeClr val="tx1"/>
                </a:solidFill>
                <a:effectLst/>
                <a:latin typeface="+mn-lt"/>
                <a:ea typeface="+mn-ea"/>
                <a:cs typeface="+mn-cs"/>
              </a:rPr>
            </a:b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All data are as of 26 January 2026. The February 2026 curves are estimated based on the 15 UK working days to 26 January 2026. The November 2025 curves are estimated based on the 15 UK working days to 28 October 2025. The federal funds rate is the upper bound of the announced target range. The market-implied path for US policy rates is the expected effective federal funds rate. The ECB deposit rate is based on the date from which changes in policy rates are effective. The final data points are forward rates for March 2029.</a:t>
            </a:r>
          </a:p>
        </p:txBody>
      </p:sp>
      <p:sp>
        <p:nvSpPr>
          <p:cNvPr id="4" name="Slide Number Placeholder 3">
            <a:extLst>
              <a:ext uri="{FF2B5EF4-FFF2-40B4-BE49-F238E27FC236}">
                <a16:creationId xmlns:a16="http://schemas.microsoft.com/office/drawing/2014/main" id="{0FD136B1-8F37-8BE2-46BD-2B720A821E23}"/>
              </a:ext>
            </a:extLst>
          </p:cNvPr>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1111268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AB4C9-EF5C-E6AF-9C11-61385189A4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D40445-2C5E-5183-EF6B-9E581D1485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38A8BB-0267-7120-55A9-69B536E22D43}"/>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Bank of England, Bloomberg Finance L.P.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Household loan and deposit rates are based on average quoted rates and business loan rates are based on average effective rates on new lending. The Bank’s quoted rates series are weighted monthly average rates advertised by all UK banks and building societies with products meeting the specific criteria. Introduction of new Quoted Rates data provides more information. The 75% and 90% LTV mortgage rates are for two-year fixed-rate products. The reference rate for these and fixed-rate savings bonds is the two-year OIS rate. The reference rate for £10,000 personal loan rates is the five-year OIS rate but this is not shown. The two-year OIS rate shows monthly averages, while Bank Rate shows month-end numbers. The provisional January 2026 data are shown as diamonds. For quoted rate series and the two-year OIS rate, these are based on average values to 26 January 2026. The provisional data point for Bank Rate is the rate as of 26 January 2026. The final business loan rate data are for December 2025.</a:t>
            </a:r>
          </a:p>
        </p:txBody>
      </p:sp>
      <p:sp>
        <p:nvSpPr>
          <p:cNvPr id="4" name="Slide Number Placeholder 3">
            <a:extLst>
              <a:ext uri="{FF2B5EF4-FFF2-40B4-BE49-F238E27FC236}">
                <a16:creationId xmlns:a16="http://schemas.microsoft.com/office/drawing/2014/main" id="{5516ACB4-8441-8B03-3FF0-1DD40B84F3A1}"/>
              </a:ext>
            </a:extLst>
          </p:cNvPr>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1198950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A4BD5-B42B-7A54-7984-A0C89940BE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EDCE17-0AB7-E927-02E7-ECCFEE249B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00CD86-417B-E0C1-4798-968DA19AB920}"/>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Department for Energy Security and Net Zero (DESNZ),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Figures in parentheses are CPI basket weights in 2025, which do not sum to 100% due to rounding. Data are shown to December 2025. Component-level Bank staff projections are shown from January 2026 to June 2026. The projection also accounts for expected changes in CPI weights in 2026. The food component is defined as food and non-alcoholic beverages. Fuels and lubricants estimates use DESNZ petrol price data for January 2026 and are then projected based on the sterling oil futures curve.</a:t>
            </a:r>
          </a:p>
        </p:txBody>
      </p:sp>
      <p:sp>
        <p:nvSpPr>
          <p:cNvPr id="4" name="Slide Number Placeholder 3">
            <a:extLst>
              <a:ext uri="{FF2B5EF4-FFF2-40B4-BE49-F238E27FC236}">
                <a16:creationId xmlns:a16="http://schemas.microsoft.com/office/drawing/2014/main" id="{1AD7C2E3-F930-097F-3763-2A74B8857E1E}"/>
              </a:ext>
            </a:extLst>
          </p:cNvPr>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4167676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288DD-C3E9-F4D5-A50B-1E5FB9EDE7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1AAF21-D394-D701-CE90-475F508DCE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BF6CBE-C147-6005-3E8E-35C7D7460A61}"/>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Bank staff’s short-term inflation forecast only extends for six months. For that reason the Q2 ‘Non-energy’ bar represents the difference between the February Report short-term forecast shown in Chart 1.1 and the November Report medium-term </a:t>
            </a:r>
            <a:r>
              <a:rPr lang="en-GB" sz="1200" kern="1200">
                <a:solidFill>
                  <a:schemeClr val="tx1"/>
                </a:solidFill>
                <a:effectLst/>
                <a:latin typeface="+mn-lt"/>
                <a:ea typeface="+mn-ea"/>
                <a:cs typeface="+mn-cs"/>
              </a:rPr>
              <a:t>central projection, excluding the effects of energy. </a:t>
            </a:r>
            <a:r>
              <a:rPr lang="en-GB" sz="1200" kern="1200" dirty="0">
                <a:solidFill>
                  <a:schemeClr val="tx1"/>
                </a:solidFill>
                <a:effectLst/>
                <a:latin typeface="+mn-lt"/>
                <a:ea typeface="+mn-ea"/>
                <a:cs typeface="+mn-cs"/>
              </a:rPr>
              <a:t>The ‘Energy due to Budget’ bars represent the estimated impact of the energy bills package and the extension of the fuel duty cut. The ‘Non-Budget energy’ bar represents expected falls in utility price inflation due to non-Budget related factors such as falls in wholesale gas prices.</a:t>
            </a:r>
          </a:p>
        </p:txBody>
      </p:sp>
      <p:sp>
        <p:nvSpPr>
          <p:cNvPr id="4" name="Slide Number Placeholder 3">
            <a:extLst>
              <a:ext uri="{FF2B5EF4-FFF2-40B4-BE49-F238E27FC236}">
                <a16:creationId xmlns:a16="http://schemas.microsoft.com/office/drawing/2014/main" id="{D79CBEBD-7F0D-42C0-AE12-BE8AD5CA47FD}"/>
              </a:ext>
            </a:extLst>
          </p:cNvPr>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3793106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BFC27-C60A-C4AB-A787-44476CC3C2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13E9F-E4C7-0E0F-63E2-F7F819E993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C59143-220A-A5F0-C021-37241AF0F04C}"/>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These data exclude major VAT changes in 2008–11 and 2020–22, the Eat Out to Help Out scheme and the Energy Price Guarantee effective 2022–24. The diamond includes the impact of the energy bills package announced in Budget 2025 which is worth a little over 0.2 percentage points. Around 12% of the basket is estimated to be associated with AR&amp;T changes. Given the variability of the contribution of AR&amp;T over the past, the long-term average might not be a good guide to future trends. The latest data are for December 2025 and the diamond is for 2026 Q4.</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AB3AD79-104F-AC78-C6D2-893CEE583B63}"/>
              </a:ext>
            </a:extLst>
          </p:cNvPr>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2840438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64D55-757A-DF4C-37FE-FA409D841E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F8ED5D-18FA-7E0A-DCF1-0065148324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CBA9BC-E55F-4FE9-22E0-EDFEC8852293}"/>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Barclays, Citi/YouGov, ONS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Wage equation based on Yellen (2017). Short-term inflation expectations are based on the Barclays Basix Index and the YouGov/Citigroup one-year ahead measure of household inflation expectations. Slack is based on the MPC’s estimate of the unemployment gap. Productivity growth is based on market sector productivity growth per head. Values may not sum due to rounding. The unexplained component is the residual. The final data point is 2025 Q3 and the estimate for 2025 Q4 is a staff projection.</a:t>
            </a:r>
          </a:p>
        </p:txBody>
      </p:sp>
      <p:sp>
        <p:nvSpPr>
          <p:cNvPr id="4" name="Slide Number Placeholder 3">
            <a:extLst>
              <a:ext uri="{FF2B5EF4-FFF2-40B4-BE49-F238E27FC236}">
                <a16:creationId xmlns:a16="http://schemas.microsoft.com/office/drawing/2014/main" id="{10B6778B-C84D-A805-FC05-8EACF008D654}"/>
              </a:ext>
            </a:extLst>
          </p:cNvPr>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1591674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B21B3-8A75-6DA8-79D3-2C4362FF6F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51D46F-7FE7-D3B5-D2B9-874CC5D661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61F4EC-36D9-B41C-70AA-1C8B3D5B89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Bank of England Agents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Kernel density estimates of the distribution of one year ahead expected pay settlements from the Agents’ pay survey. Curves are smoothed representations of the underlying survey responses. Each line shows the distribution of responses for the year indicated. Dashed lines represent the median survey expectations for each year. The latest data are the 2026 expected pay settlements. </a:t>
            </a:r>
          </a:p>
        </p:txBody>
      </p:sp>
      <p:sp>
        <p:nvSpPr>
          <p:cNvPr id="4" name="Slide Number Placeholder 3">
            <a:extLst>
              <a:ext uri="{FF2B5EF4-FFF2-40B4-BE49-F238E27FC236}">
                <a16:creationId xmlns:a16="http://schemas.microsoft.com/office/drawing/2014/main" id="{BC5D1773-4A7E-9AC8-8D8C-5498169ECE7A}"/>
              </a:ext>
            </a:extLst>
          </p:cNvPr>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760629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BD62F-9B1C-4E54-562B-F237D71773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9E9702-55B2-38C9-A2C2-89675CD940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E0A426-06A4-B656-A00E-78651B48375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Bank of England Agents, </a:t>
            </a:r>
            <a:r>
              <a:rPr lang="en-GB" sz="1200" kern="1200" dirty="0" err="1">
                <a:solidFill>
                  <a:schemeClr val="tx1"/>
                </a:solidFill>
                <a:effectLst/>
                <a:latin typeface="+mn-lt"/>
                <a:ea typeface="+mn-ea"/>
                <a:cs typeface="+mn-cs"/>
              </a:rPr>
              <a:t>Brightmine</a:t>
            </a:r>
            <a:r>
              <a:rPr lang="en-GB" sz="1200" kern="1200" dirty="0">
                <a:solidFill>
                  <a:schemeClr val="tx1"/>
                </a:solidFill>
                <a:effectLst/>
                <a:latin typeface="+mn-lt"/>
                <a:ea typeface="+mn-ea"/>
                <a:cs typeface="+mn-cs"/>
              </a:rPr>
              <a:t>, CIPD, DMP Survey, Incomes Data Research, Labour Research Department, ONS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AWE private sector regular pay shows the ONS measure of private sector regular AWE growth (three-month average on same three-month average a year ago). The DMP expected pay series is a three-month average, measuring pay growth for the year ahead. It measures total wage growth per worker. The other measures capture basic pay settlements which may differ from AWE growth due to pay drift. The latest AWE data are for the three months to November, while the aqua diamonds are quarterly projections for 2025 Q4–2026 Q2. The DMP expected pay growth is for the three months to December. The Agents’ pay survey diamond shows respondents’ expected average pay settlements in 2026, weighted by employment and sector. The Bank of England settlements database is a 12-month average to December 2025. The </a:t>
            </a:r>
            <a:r>
              <a:rPr lang="en-GB" sz="1200" kern="1200" dirty="0" err="1">
                <a:solidFill>
                  <a:schemeClr val="tx1"/>
                </a:solidFill>
                <a:effectLst/>
                <a:latin typeface="+mn-lt"/>
                <a:ea typeface="+mn-ea"/>
                <a:cs typeface="+mn-cs"/>
              </a:rPr>
              <a:t>Brightmine</a:t>
            </a:r>
            <a:r>
              <a:rPr lang="en-GB" sz="1200" kern="1200" dirty="0">
                <a:solidFill>
                  <a:schemeClr val="tx1"/>
                </a:solidFill>
                <a:effectLst/>
                <a:latin typeface="+mn-lt"/>
                <a:ea typeface="+mn-ea"/>
                <a:cs typeface="+mn-cs"/>
              </a:rPr>
              <a:t> and CIPD data are three-month averages to December 2025.</a:t>
            </a:r>
          </a:p>
        </p:txBody>
      </p:sp>
      <p:sp>
        <p:nvSpPr>
          <p:cNvPr id="4" name="Slide Number Placeholder 3">
            <a:extLst>
              <a:ext uri="{FF2B5EF4-FFF2-40B4-BE49-F238E27FC236}">
                <a16:creationId xmlns:a16="http://schemas.microsoft.com/office/drawing/2014/main" id="{0CB30DB6-3D13-EDBD-380B-CEA634343AA3}"/>
              </a:ext>
            </a:extLst>
          </p:cNvPr>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632330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625B87-3551-842B-354C-407722A1D6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35E196-38AC-8A59-724E-5BB5850DFE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365861-62AE-D83A-32BB-1C721C6F04F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ONS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Measures shown are three-month averages of seasonally adjusted monthly annualised inflation. The low-variance measure is calculated by weighting each component of services inflation by the inverse variance of the change in 12-month inflation of that component from 12 months previously. The maximum adjusted weight is capped at twice its original value. Details of the components that have been included/excluded from the Services excluding indexed and volatile components, rents and foreign holidays measure are included in the accompanying spreadsheet published online. The trimmed-mean measure excludes the 10% largest and 10% smallest price changes. The latest data points are for December 2025. </a:t>
            </a:r>
          </a:p>
        </p:txBody>
      </p:sp>
      <p:sp>
        <p:nvSpPr>
          <p:cNvPr id="4" name="Slide Number Placeholder 3">
            <a:extLst>
              <a:ext uri="{FF2B5EF4-FFF2-40B4-BE49-F238E27FC236}">
                <a16:creationId xmlns:a16="http://schemas.microsoft.com/office/drawing/2014/main" id="{F29D5F15-AE12-57AC-0E6E-4793EC262E45}"/>
              </a:ext>
            </a:extLst>
          </p:cNvPr>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4721017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316D-73EA-44A8-E3BD-B141F01D25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7CF970-6629-0594-A0E7-9D295D0A40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620EFB-0AC2-B2C1-F6C6-1AE5E17304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Citigroup, DMP Survey, YouGov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Data shown are from the Citi/YouGov survey and are based on responses to the questions: ‘How do you expect consumer prices of goods and services will develop in the next 12 months?’, and ‘And what do you think will happen to the prices of goods and services, on average, over the longer term – say five to ten years?’. Dashed lines represent the series averages over 2010–19. The latest data points are for January 2026.</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Data shown are from the DMP Survey and are based on three-month averages of responses to the question: ‘What do you think the annual CPI inflation rate will be in the UK, one year from now and three years from now?’. The latest data points are for January 2026. The DMP Survey data have a short back-run, so no historical averages are shown. </a:t>
            </a:r>
          </a:p>
        </p:txBody>
      </p:sp>
      <p:sp>
        <p:nvSpPr>
          <p:cNvPr id="4" name="Slide Number Placeholder 3">
            <a:extLst>
              <a:ext uri="{FF2B5EF4-FFF2-40B4-BE49-F238E27FC236}">
                <a16:creationId xmlns:a16="http://schemas.microsoft.com/office/drawing/2014/main" id="{1B513458-0243-FA84-C397-A96EF59760A0}"/>
              </a:ext>
            </a:extLst>
          </p:cNvPr>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1056541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B14E6C-F38A-4A32-9688-F256F2109FE4}"/>
              </a:ext>
            </a:extLst>
          </p:cNvPr>
          <p:cNvSpPr>
            <a:spLocks noGrp="1"/>
          </p:cNvSpPr>
          <p:nvPr>
            <p:ph type="body" sz="quarter" idx="16"/>
          </p:nvPr>
        </p:nvSpPr>
        <p:spPr/>
        <p:txBody>
          <a:bodyPr/>
          <a:lstStyle/>
          <a:p>
            <a:r>
              <a:rPr lang="en-GB" dirty="0"/>
              <a:t>Monetary Policy Report</a:t>
            </a:r>
            <a:br>
              <a:rPr lang="en-GB" dirty="0"/>
            </a:br>
            <a:r>
              <a:rPr lang="en-GB" dirty="0"/>
              <a:t>February 2026</a:t>
            </a:r>
          </a:p>
          <a:p>
            <a:r>
              <a:rPr lang="en-GB" dirty="0"/>
              <a:t>Current economic conditions</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627D0-8959-6880-B703-9C888F67D0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A13D08-A2F3-0002-B765-47D7332CBF05}"/>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1.9: Underlying GDP growth remains subdued, but is expected to pick up slightly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Quarterly growth in headline GDP and underlying growth implied by business surveys</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Headline and underlying GDP growth are expected to pick up slightly in the near term.">
            <a:extLst>
              <a:ext uri="{FF2B5EF4-FFF2-40B4-BE49-F238E27FC236}">
                <a16:creationId xmlns:a16="http://schemas.microsoft.com/office/drawing/2014/main" id="{780BA6D7-E85F-A0AA-B613-70ED5775DD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2125975"/>
            <a:ext cx="11199744" cy="4353495"/>
          </a:xfrm>
          <a:prstGeom prst="rect">
            <a:avLst/>
          </a:prstGeom>
        </p:spPr>
      </p:pic>
    </p:spTree>
    <p:extLst>
      <p:ext uri="{BB962C8B-B14F-4D97-AF65-F5344CB8AC3E}">
        <p14:creationId xmlns:p14="http://schemas.microsoft.com/office/powerpoint/2010/main" val="13922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A4A1E-95D3-5560-74DB-A47D60A3ED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40AB65-9750-5544-78B3-6F3DD318D07F}"/>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1.10: Weakness in market sector output growth has been offset by strong growth in public sector output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Changes in sectoral GDP since December 2023</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Rising public sector output has offset weak growth in market sector output.">
            <a:extLst>
              <a:ext uri="{FF2B5EF4-FFF2-40B4-BE49-F238E27FC236}">
                <a16:creationId xmlns:a16="http://schemas.microsoft.com/office/drawing/2014/main" id="{5A518CA7-4F17-D4A2-A703-CA0C07B96E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934079"/>
            <a:ext cx="11266800" cy="4379760"/>
          </a:xfrm>
          <a:prstGeom prst="rect">
            <a:avLst/>
          </a:prstGeom>
        </p:spPr>
      </p:pic>
    </p:spTree>
    <p:extLst>
      <p:ext uri="{BB962C8B-B14F-4D97-AF65-F5344CB8AC3E}">
        <p14:creationId xmlns:p14="http://schemas.microsoft.com/office/powerpoint/2010/main" val="2506082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381A9-349A-5371-606A-8B139BA5FC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74D9B2-9336-3ACD-D102-21F8997E710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1.11: Despite a small decline in 2025 Q3, the household saving ratio remains elevated relative to past averages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saving ratio</a:t>
            </a:r>
            <a:r>
              <a:rPr lang="en-GB" b="0" baseline="30000" dirty="0">
                <a:latin typeface="Arial" panose="020B0604020202020204" pitchFamily="34" charset="0"/>
                <a:cs typeface="Arial" panose="020B0604020202020204" pitchFamily="34" charset="0"/>
              </a:rPr>
              <a:t>(a)</a:t>
            </a:r>
            <a:endParaRPr lang="en-GB" dirty="0"/>
          </a:p>
        </p:txBody>
      </p:sp>
      <p:pic>
        <p:nvPicPr>
          <p:cNvPr id="5" name="Picture 4" descr="The household saving ratio reached its lowest point in a year, however, this series is subject to revisions.">
            <a:extLst>
              <a:ext uri="{FF2B5EF4-FFF2-40B4-BE49-F238E27FC236}">
                <a16:creationId xmlns:a16="http://schemas.microsoft.com/office/drawing/2014/main" id="{2C161929-31ED-AF5C-2F6C-1140C36323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3023" y="2156974"/>
            <a:ext cx="11271777" cy="3713473"/>
          </a:xfrm>
          <a:prstGeom prst="rect">
            <a:avLst/>
          </a:prstGeom>
        </p:spPr>
      </p:pic>
    </p:spTree>
    <p:extLst>
      <p:ext uri="{BB962C8B-B14F-4D97-AF65-F5344CB8AC3E}">
        <p14:creationId xmlns:p14="http://schemas.microsoft.com/office/powerpoint/2010/main" val="1099558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0FCDE-F1C0-F488-ABB9-5037FC5CB5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697531-EE65-718A-5685-A8323D6461F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1.12: Business investment growth has been reasonably robust, although investment intentions surveys point to weakness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business investment growth and range of survey indicators of investment intentions</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Business investment growth was stronger than what business surveys of investment intentions suggested throughout 2025. ">
            <a:extLst>
              <a:ext uri="{FF2B5EF4-FFF2-40B4-BE49-F238E27FC236}">
                <a16:creationId xmlns:a16="http://schemas.microsoft.com/office/drawing/2014/main" id="{A9C562B8-668C-7B5D-70FC-8988E5D902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722" y="2171823"/>
            <a:ext cx="10908155" cy="4329561"/>
          </a:xfrm>
          <a:prstGeom prst="rect">
            <a:avLst/>
          </a:prstGeom>
        </p:spPr>
      </p:pic>
    </p:spTree>
    <p:extLst>
      <p:ext uri="{BB962C8B-B14F-4D97-AF65-F5344CB8AC3E}">
        <p14:creationId xmlns:p14="http://schemas.microsoft.com/office/powerpoint/2010/main" val="3227879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B629A-7288-7509-9739-621B1C3532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E2CE2B-508C-18A8-11F6-0B87EED401CE}"/>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1.13: Underlying employment has been flat and unemployment continues to rise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underlying and LFS employment growth; unemployment rate and near-term projections</a:t>
            </a:r>
            <a:r>
              <a:rPr lang="en-GB" b="0" baseline="30000" dirty="0">
                <a:latin typeface="Arial" panose="020B0604020202020204" pitchFamily="34" charset="0"/>
                <a:cs typeface="Arial" panose="020B0604020202020204" pitchFamily="34" charset="0"/>
              </a:rPr>
              <a:t>(a)(b)</a:t>
            </a:r>
            <a:endParaRPr lang="en-GB" dirty="0"/>
          </a:p>
        </p:txBody>
      </p:sp>
      <p:pic>
        <p:nvPicPr>
          <p:cNvPr id="5" name="Picture 4" descr="Underlying employment growth has been flat and unemployment is projected to pick up a bit further in the near term.">
            <a:extLst>
              <a:ext uri="{FF2B5EF4-FFF2-40B4-BE49-F238E27FC236}">
                <a16:creationId xmlns:a16="http://schemas.microsoft.com/office/drawing/2014/main" id="{1FA72668-A1F2-08F1-B01F-0B981D8B520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38471" y="2190111"/>
            <a:ext cx="10571439" cy="4100961"/>
          </a:xfrm>
          <a:prstGeom prst="rect">
            <a:avLst/>
          </a:prstGeom>
        </p:spPr>
      </p:pic>
    </p:spTree>
    <p:extLst>
      <p:ext uri="{BB962C8B-B14F-4D97-AF65-F5344CB8AC3E}">
        <p14:creationId xmlns:p14="http://schemas.microsoft.com/office/powerpoint/2010/main" val="1728260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DCAFA-8D37-72D9-FB68-12BF6B89C4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76CCBB-A68F-F997-59D5-16E9883F4E2F}"/>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1.14: Conditions in the labour market have continued to loosen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LFS redundancy rate and net additional desired hours as a percentage of average weekly hours</a:t>
            </a:r>
            <a:r>
              <a:rPr lang="en-GB" b="0" baseline="30000" dirty="0">
                <a:latin typeface="Arial" panose="020B0604020202020204" pitchFamily="34" charset="0"/>
                <a:cs typeface="Arial" panose="020B0604020202020204" pitchFamily="34" charset="0"/>
              </a:rPr>
              <a:t>(a)</a:t>
            </a:r>
            <a:endParaRPr lang="en-GB" dirty="0"/>
          </a:p>
        </p:txBody>
      </p:sp>
      <p:pic>
        <p:nvPicPr>
          <p:cNvPr id="5" name="Picture 4" descr="The LFS redundancy rate and net additional desired hours have picked up.">
            <a:extLst>
              <a:ext uri="{FF2B5EF4-FFF2-40B4-BE49-F238E27FC236}">
                <a16:creationId xmlns:a16="http://schemas.microsoft.com/office/drawing/2014/main" id="{113C0E1F-1D52-AF2E-C0DE-7CA37E1D55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908048"/>
            <a:ext cx="11136440" cy="4401312"/>
          </a:xfrm>
          <a:prstGeom prst="rect">
            <a:avLst/>
          </a:prstGeom>
        </p:spPr>
      </p:pic>
    </p:spTree>
    <p:extLst>
      <p:ext uri="{BB962C8B-B14F-4D97-AF65-F5344CB8AC3E}">
        <p14:creationId xmlns:p14="http://schemas.microsoft.com/office/powerpoint/2010/main" val="3903627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996DF-8DA2-A691-E195-8F15177A97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32CA08-7F78-A122-E35E-994DE80B5D9A}"/>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1.15: World GDP growth has been more resilient than expected to trade policy developments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UK-weighted world GDP growth and GDP growth in selected countries</a:t>
            </a:r>
            <a:r>
              <a:rPr lang="en-GB" b="0" baseline="30000" dirty="0">
                <a:latin typeface="Arial" panose="020B0604020202020204" pitchFamily="34" charset="0"/>
                <a:cs typeface="Arial" panose="020B0604020202020204" pitchFamily="34" charset="0"/>
              </a:rPr>
              <a:t>(a)</a:t>
            </a:r>
            <a:endParaRPr lang="en-GB" dirty="0"/>
          </a:p>
        </p:txBody>
      </p:sp>
      <p:pic>
        <p:nvPicPr>
          <p:cNvPr id="5" name="Picture 4" descr="UK-weighted world GDP growth is expected to pick up a little over the near term.">
            <a:extLst>
              <a:ext uri="{FF2B5EF4-FFF2-40B4-BE49-F238E27FC236}">
                <a16:creationId xmlns:a16="http://schemas.microsoft.com/office/drawing/2014/main" id="{62417159-076D-3F39-E38B-DE297933DF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8090" y="1724380"/>
            <a:ext cx="9677420" cy="4733554"/>
          </a:xfrm>
          <a:prstGeom prst="rect">
            <a:avLst/>
          </a:prstGeom>
        </p:spPr>
      </p:pic>
    </p:spTree>
    <p:extLst>
      <p:ext uri="{BB962C8B-B14F-4D97-AF65-F5344CB8AC3E}">
        <p14:creationId xmlns:p14="http://schemas.microsoft.com/office/powerpoint/2010/main" val="10854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07307-8B64-8843-6DA4-8E0CC82DF2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FD8541-AD31-6E22-8416-F41D158EAF0C}"/>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1.16: The market-implied path for policy rates was a little lower relative to the November Report in the UK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instantaneous forward curves for the UK, US and euro area</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The market-implied path for Bank Rate had moved a little lower in the near-term in the February 15-day average.">
            <a:extLst>
              <a:ext uri="{FF2B5EF4-FFF2-40B4-BE49-F238E27FC236}">
                <a16:creationId xmlns:a16="http://schemas.microsoft.com/office/drawing/2014/main" id="{5041F369-8FF8-9704-81F3-1B9038AFA2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998477"/>
            <a:ext cx="11295897" cy="4091427"/>
          </a:xfrm>
          <a:prstGeom prst="rect">
            <a:avLst/>
          </a:prstGeom>
        </p:spPr>
      </p:pic>
    </p:spTree>
    <p:extLst>
      <p:ext uri="{BB962C8B-B14F-4D97-AF65-F5344CB8AC3E}">
        <p14:creationId xmlns:p14="http://schemas.microsoft.com/office/powerpoint/2010/main" val="2537221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82253-FDA4-7BCC-EE88-309F024CCA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C7BA51-57F9-91A8-18F8-5EE77F2E098A}"/>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1.17: Most household and corporate interest rates continue to track reductions in reference rates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and corporate interest rates and their corresponding reference rates</a:t>
            </a:r>
            <a:r>
              <a:rPr lang="en-GB" b="0" baseline="30000" dirty="0">
                <a:latin typeface="Arial" panose="020B0604020202020204" pitchFamily="34" charset="0"/>
                <a:cs typeface="Arial" panose="020B0604020202020204" pitchFamily="34" charset="0"/>
              </a:rPr>
              <a:t>(a)</a:t>
            </a:r>
            <a:endParaRPr lang="en-GB" dirty="0"/>
          </a:p>
        </p:txBody>
      </p:sp>
      <p:pic>
        <p:nvPicPr>
          <p:cNvPr id="5" name="Picture 4" descr="Most household and corporate interest rates continue to fall in line with the reduction in Bank Rate.">
            <a:extLst>
              <a:ext uri="{FF2B5EF4-FFF2-40B4-BE49-F238E27FC236}">
                <a16:creationId xmlns:a16="http://schemas.microsoft.com/office/drawing/2014/main" id="{C05B2588-38B8-CDDB-3901-0BD6665348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1222" y="1752600"/>
            <a:ext cx="10028248" cy="4629150"/>
          </a:xfrm>
          <a:prstGeom prst="rect">
            <a:avLst/>
          </a:prstGeom>
        </p:spPr>
      </p:pic>
    </p:spTree>
    <p:extLst>
      <p:ext uri="{BB962C8B-B14F-4D97-AF65-F5344CB8AC3E}">
        <p14:creationId xmlns:p14="http://schemas.microsoft.com/office/powerpoint/2010/main" val="3723257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4116C-AE6F-9567-7A77-627275909D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A36C51-64DC-0B94-3379-E5C70875BBB9}"/>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 CPI inflation was 3.4% in December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Inflation is expected to fall in the coming months from 3.4% in December, to 2.0% in June 2026, largely driven by lower energy bills.">
            <a:extLst>
              <a:ext uri="{FF2B5EF4-FFF2-40B4-BE49-F238E27FC236}">
                <a16:creationId xmlns:a16="http://schemas.microsoft.com/office/drawing/2014/main" id="{000C5797-FFC3-8C06-4800-43E9A9652C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951" y="1370013"/>
            <a:ext cx="10751698" cy="5213457"/>
          </a:xfrm>
          <a:prstGeom prst="rect">
            <a:avLst/>
          </a:prstGeom>
        </p:spPr>
      </p:pic>
    </p:spTree>
    <p:extLst>
      <p:ext uri="{BB962C8B-B14F-4D97-AF65-F5344CB8AC3E}">
        <p14:creationId xmlns:p14="http://schemas.microsoft.com/office/powerpoint/2010/main" val="4052471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E9B7C-0C7D-CD49-F7D3-2FADB57611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7C4F5B-93AB-C44B-1213-A383A59A8E5B}"/>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1.2: Lower household energy prices mean that CPI inflation is projected to slow much more than expected in the November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News to CPI inflation relative to the November 2025 projection</a:t>
            </a:r>
            <a:r>
              <a:rPr lang="en-GB" b="0" baseline="30000" dirty="0">
                <a:latin typeface="Arial" panose="020B0604020202020204" pitchFamily="34" charset="0"/>
                <a:cs typeface="Arial" panose="020B0604020202020204" pitchFamily="34" charset="0"/>
              </a:rPr>
              <a:t>(a)</a:t>
            </a:r>
            <a:endParaRPr lang="en-GB" dirty="0"/>
          </a:p>
        </p:txBody>
      </p:sp>
      <p:pic>
        <p:nvPicPr>
          <p:cNvPr id="5" name="Picture 4" descr="Inflation is expected to fall by more than previously anticipated, largely due to budget related measures.">
            <a:extLst>
              <a:ext uri="{FF2B5EF4-FFF2-40B4-BE49-F238E27FC236}">
                <a16:creationId xmlns:a16="http://schemas.microsoft.com/office/drawing/2014/main" id="{D33805C2-881E-A18A-4F92-B3ACC16984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6000" y="1646461"/>
            <a:ext cx="10200000" cy="4943028"/>
          </a:xfrm>
          <a:prstGeom prst="rect">
            <a:avLst/>
          </a:prstGeom>
        </p:spPr>
      </p:pic>
    </p:spTree>
    <p:extLst>
      <p:ext uri="{BB962C8B-B14F-4D97-AF65-F5344CB8AC3E}">
        <p14:creationId xmlns:p14="http://schemas.microsoft.com/office/powerpoint/2010/main" val="1032319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4BFF0-9753-B2A1-2FC4-B95BD0C592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B6CB9C-43D0-6084-8164-3A4B72E1062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1.3: The estimated contribution of AR&amp;T to CPI inflation is expected to be around its historical average by 2026 Q4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contributions of AR&amp;T to CPI inflation (excluding major VAT changes)</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The contribution of administered, regulated prices and taxes to CPI is set to fall later this year.">
            <a:extLst>
              <a:ext uri="{FF2B5EF4-FFF2-40B4-BE49-F238E27FC236}">
                <a16:creationId xmlns:a16="http://schemas.microsoft.com/office/drawing/2014/main" id="{A2AF2815-FD35-8BBE-408C-3AD119D8A0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987289"/>
            <a:ext cx="11263551" cy="4075183"/>
          </a:xfrm>
          <a:prstGeom prst="rect">
            <a:avLst/>
          </a:prstGeom>
        </p:spPr>
      </p:pic>
    </p:spTree>
    <p:extLst>
      <p:ext uri="{BB962C8B-B14F-4D97-AF65-F5344CB8AC3E}">
        <p14:creationId xmlns:p14="http://schemas.microsoft.com/office/powerpoint/2010/main" val="712555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0475D-1845-BA8C-6E37-A33EBCF268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660D7D-C09C-BDD5-98D0-5AF931F5A8CA}"/>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1.4: Wage growth is broadly as expected based on a simple model of its key determinants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estimated annual private sector regular pay growth</a:t>
            </a:r>
            <a:r>
              <a:rPr lang="en-GB" b="0" baseline="30000" dirty="0">
                <a:latin typeface="Arial" panose="020B0604020202020204" pitchFamily="34" charset="0"/>
                <a:cs typeface="Arial" panose="020B0604020202020204" pitchFamily="34" charset="0"/>
              </a:rPr>
              <a:t>(a)</a:t>
            </a:r>
            <a:endParaRPr lang="en-GB" dirty="0"/>
          </a:p>
        </p:txBody>
      </p:sp>
      <p:pic>
        <p:nvPicPr>
          <p:cNvPr id="5" name="Picture 4" descr="Private sector pay growth is moving back into line with its key determinants.">
            <a:extLst>
              <a:ext uri="{FF2B5EF4-FFF2-40B4-BE49-F238E27FC236}">
                <a16:creationId xmlns:a16="http://schemas.microsoft.com/office/drawing/2014/main" id="{E0FC3FAA-B738-6B0E-8CB7-F4A9ABC0D0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842638"/>
            <a:ext cx="11241308" cy="4457577"/>
          </a:xfrm>
          <a:prstGeom prst="rect">
            <a:avLst/>
          </a:prstGeom>
        </p:spPr>
      </p:pic>
    </p:spTree>
    <p:extLst>
      <p:ext uri="{BB962C8B-B14F-4D97-AF65-F5344CB8AC3E}">
        <p14:creationId xmlns:p14="http://schemas.microsoft.com/office/powerpoint/2010/main" val="2022254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294CA-1B1B-77F9-2BF6-329C6946A0DA}"/>
            </a:ext>
          </a:extLst>
        </p:cNvPr>
        <p:cNvGrpSpPr/>
        <p:nvPr/>
      </p:nvGrpSpPr>
      <p:grpSpPr>
        <a:xfrm>
          <a:off x="0" y="0"/>
          <a:ext cx="0" cy="0"/>
          <a:chOff x="0" y="0"/>
          <a:chExt cx="0" cy="0"/>
        </a:xfrm>
      </p:grpSpPr>
      <p:sp>
        <p:nvSpPr>
          <p:cNvPr id="2" name="Title 1" descr="The distribution of expected pay settlements has shifted to the left in 2026.">
            <a:extLst>
              <a:ext uri="{FF2B5EF4-FFF2-40B4-BE49-F238E27FC236}">
                <a16:creationId xmlns:a16="http://schemas.microsoft.com/office/drawing/2014/main" id="{0B4479D6-497A-F097-5FEC-6A3A61FC57C9}"/>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1.5: The distribution of expected pay settlements in the Agents’ pay survey has shifted left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Fitted kernel density and median survey expectations</a:t>
            </a:r>
            <a:r>
              <a:rPr lang="en-GB" b="0" baseline="30000" dirty="0">
                <a:latin typeface="Arial" panose="020B0604020202020204" pitchFamily="34" charset="0"/>
                <a:cs typeface="Arial" panose="020B0604020202020204" pitchFamily="34" charset="0"/>
              </a:rPr>
              <a:t>(a)</a:t>
            </a:r>
            <a:endParaRPr lang="en-GB" dirty="0"/>
          </a:p>
        </p:txBody>
      </p:sp>
      <p:pic>
        <p:nvPicPr>
          <p:cNvPr id="4" name="Picture 3" descr="The distribution of expected pay settlements has shifted to the left in 2026.">
            <a:extLst>
              <a:ext uri="{FF2B5EF4-FFF2-40B4-BE49-F238E27FC236}">
                <a16:creationId xmlns:a16="http://schemas.microsoft.com/office/drawing/2014/main" id="{B9E2DC8C-1121-F380-2298-AA922E664D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909730"/>
            <a:ext cx="11266800" cy="4472020"/>
          </a:xfrm>
          <a:prstGeom prst="rect">
            <a:avLst/>
          </a:prstGeom>
        </p:spPr>
      </p:pic>
    </p:spTree>
    <p:extLst>
      <p:ext uri="{BB962C8B-B14F-4D97-AF65-F5344CB8AC3E}">
        <p14:creationId xmlns:p14="http://schemas.microsoft.com/office/powerpoint/2010/main" val="3179079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04D57-EA3E-CC93-7058-A8E381464C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FD8BA0-D449-FBAD-2CB4-5B631077420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1.6: Wage growth has fallen and is expected to moderate somewhat further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private sector wage growth and pay settlements</a:t>
            </a:r>
            <a:r>
              <a:rPr lang="en-GB" b="0" baseline="30000" dirty="0">
                <a:latin typeface="Arial" panose="020B0604020202020204" pitchFamily="34" charset="0"/>
                <a:cs typeface="Arial" panose="020B0604020202020204" pitchFamily="34" charset="0"/>
              </a:rPr>
              <a:t>(a)</a:t>
            </a:r>
            <a:endParaRPr lang="en-GB" dirty="0"/>
          </a:p>
        </p:txBody>
      </p:sp>
      <p:pic>
        <p:nvPicPr>
          <p:cNvPr id="5" name="Picture 4" descr="Wage growth is expected to moderate, but different indicators suggest different degrees of moderation.">
            <a:extLst>
              <a:ext uri="{FF2B5EF4-FFF2-40B4-BE49-F238E27FC236}">
                <a16:creationId xmlns:a16="http://schemas.microsoft.com/office/drawing/2014/main" id="{0F6135BF-AD71-3450-3473-BEE7EE6DC2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170170"/>
            <a:ext cx="11259481" cy="3709422"/>
          </a:xfrm>
          <a:prstGeom prst="rect">
            <a:avLst/>
          </a:prstGeom>
        </p:spPr>
      </p:pic>
    </p:spTree>
    <p:extLst>
      <p:ext uri="{BB962C8B-B14F-4D97-AF65-F5344CB8AC3E}">
        <p14:creationId xmlns:p14="http://schemas.microsoft.com/office/powerpoint/2010/main" val="458733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BBDEA-AC53-C2BE-57CD-83A74DCADD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616DCB-7AC2-A01A-BEB6-EBD1F4CC1D2F}"/>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1.7: Underlying services inflation measures have edged up slightly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three-month average monthly annualised services price inflation</a:t>
            </a:r>
            <a:r>
              <a:rPr lang="en-GB" b="0" baseline="30000" dirty="0">
                <a:latin typeface="Arial" panose="020B0604020202020204" pitchFamily="34" charset="0"/>
                <a:cs typeface="Arial" panose="020B0604020202020204" pitchFamily="34" charset="0"/>
              </a:rPr>
              <a:t>(a)</a:t>
            </a:r>
            <a:endParaRPr lang="en-GB" dirty="0"/>
          </a:p>
        </p:txBody>
      </p:sp>
      <p:pic>
        <p:nvPicPr>
          <p:cNvPr id="7" name="Picture 6" descr="Private sector pay growth is moving back into line with its key determinants.">
            <a:extLst>
              <a:ext uri="{FF2B5EF4-FFF2-40B4-BE49-F238E27FC236}">
                <a16:creationId xmlns:a16="http://schemas.microsoft.com/office/drawing/2014/main" id="{50C82D46-1158-F098-C2EE-8361B770F0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752600"/>
            <a:ext cx="11272085" cy="4081272"/>
          </a:xfrm>
          <a:prstGeom prst="rect">
            <a:avLst/>
          </a:prstGeom>
        </p:spPr>
      </p:pic>
    </p:spTree>
    <p:extLst>
      <p:ext uri="{BB962C8B-B14F-4D97-AF65-F5344CB8AC3E}">
        <p14:creationId xmlns:p14="http://schemas.microsoft.com/office/powerpoint/2010/main" val="1013618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1666F-9C6F-99F8-3FD5-AADF374F0E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3BF0EF-B39A-6C1E-19F0-B83774EB729B}"/>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1.8: Households’ and firms’ inflation expectations have eased a little but remain elevated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Survey-based measures of household</a:t>
            </a:r>
            <a:r>
              <a:rPr lang="en-GB" b="0" baseline="30000" dirty="0">
                <a:latin typeface="Arial" panose="020B0604020202020204" pitchFamily="34" charset="0"/>
                <a:cs typeface="Arial" panose="020B0604020202020204" pitchFamily="34" charset="0"/>
              </a:rPr>
              <a:t>(a) </a:t>
            </a:r>
            <a:r>
              <a:rPr lang="en-GB" b="0" dirty="0">
                <a:latin typeface="Arial" panose="020B0604020202020204" pitchFamily="34" charset="0"/>
                <a:cs typeface="Arial" panose="020B0604020202020204" pitchFamily="34" charset="0"/>
              </a:rPr>
              <a:t>and business inflation expectations</a:t>
            </a:r>
            <a:r>
              <a:rPr kumimoji="0" lang="en-GB" sz="2400" b="0" i="0" u="none" strike="noStrike" kern="1200" cap="none" spc="0" normalizeH="0" baseline="30000" noProof="0" dirty="0">
                <a:ln>
                  <a:noFill/>
                </a:ln>
                <a:solidFill>
                  <a:srgbClr val="12273F"/>
                </a:solidFill>
                <a:effectLst/>
                <a:uLnTx/>
                <a:uFillTx/>
                <a:latin typeface="Arial" panose="020B0604020202020204" pitchFamily="34" charset="0"/>
                <a:ea typeface="+mj-ea"/>
                <a:cs typeface="Arial" panose="020B0604020202020204" pitchFamily="34" charset="0"/>
              </a:rPr>
              <a:t>(b) </a:t>
            </a:r>
            <a:endParaRPr lang="en-GB" b="0" dirty="0">
              <a:latin typeface="Arial" panose="020B0604020202020204" pitchFamily="34" charset="0"/>
              <a:cs typeface="Arial" panose="020B0604020202020204" pitchFamily="34" charset="0"/>
            </a:endParaRPr>
          </a:p>
        </p:txBody>
      </p:sp>
      <p:pic>
        <p:nvPicPr>
          <p:cNvPr id="4" name="Picture 3" descr="Households' near-term inflation expectations are elevated, having risen further this year. Businesses' expectations have also risen but to a lesser degree.">
            <a:extLst>
              <a:ext uri="{FF2B5EF4-FFF2-40B4-BE49-F238E27FC236}">
                <a16:creationId xmlns:a16="http://schemas.microsoft.com/office/drawing/2014/main" id="{16901679-F0AC-2753-F28E-B49F0CA7A1B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24550" y="1784728"/>
            <a:ext cx="10342899" cy="4642089"/>
          </a:xfrm>
          <a:prstGeom prst="rect">
            <a:avLst/>
          </a:prstGeom>
        </p:spPr>
      </p:pic>
    </p:spTree>
    <p:extLst>
      <p:ext uri="{BB962C8B-B14F-4D97-AF65-F5344CB8AC3E}">
        <p14:creationId xmlns:p14="http://schemas.microsoft.com/office/powerpoint/2010/main" val="8242829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4756</TotalTime>
  <Words>2699</Words>
  <Application>Microsoft Office PowerPoint</Application>
  <PresentationFormat>Widescreen</PresentationFormat>
  <Paragraphs>80</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Century Gothic</vt:lpstr>
      <vt:lpstr>Bank LINKS Template</vt:lpstr>
      <vt:lpstr>PowerPoint Presentation</vt:lpstr>
      <vt:lpstr>Chart 1.1: CPI inflation was 3.4% in December  Contributions to CPI inflation(a)</vt:lpstr>
      <vt:lpstr>Chart 1.2: Lower household energy prices mean that CPI inflation is projected to slow much more than expected in the November Report News to CPI inflation relative to the November 2025 projection(a)</vt:lpstr>
      <vt:lpstr>Chart 1.3: The estimated contribution of AR&amp;T to CPI inflation is expected to be around its historical average by 2026 Q4 Estimated contributions of AR&amp;T to CPI inflation (excluding major VAT changes)(a)</vt:lpstr>
      <vt:lpstr>Chart 1.4: Wage growth is broadly as expected based on a simple model of its key determinants Contributions to estimated annual private sector regular pay growth(a)</vt:lpstr>
      <vt:lpstr>Chart 1.5: The distribution of expected pay settlements in the Agents’ pay survey has shifted left Fitted kernel density and median survey expectations(a)</vt:lpstr>
      <vt:lpstr>Chart 1.6: Wage growth has fallen and is expected to moderate somewhat further Measures of private sector wage growth and pay settlements(a)</vt:lpstr>
      <vt:lpstr>Chart 1.7: Underlying services inflation measures have edged up slightly Measures of three-month average monthly annualised services price inflation(a)</vt:lpstr>
      <vt:lpstr>Chart 1.8: Households’ and firms’ inflation expectations have eased a little but remain elevated Survey-based measures of household(a) and business inflation expectations(b) </vt:lpstr>
      <vt:lpstr>Chart 1.9: Underlying GDP growth remains subdued, but is expected to pick up slightly Quarterly growth in headline GDP and underlying growth implied by business surveys(a)</vt:lpstr>
      <vt:lpstr>Chart 1.10: Weakness in market sector output growth has been offset by strong growth in public sector output Changes in sectoral GDP since December 2023(a)</vt:lpstr>
      <vt:lpstr>Chart 1.11: Despite a small decline in 2025 Q3, the household saving ratio remains elevated relative to past averages Household saving ratio(a)</vt:lpstr>
      <vt:lpstr>Chart 1.12: Business investment growth has been reasonably robust, although investment intentions surveys point to weakness Four-quarter business investment growth and range of survey indicators of investment intentions(a)</vt:lpstr>
      <vt:lpstr>Chart 1.13: Underlying employment has been flat and unemployment continues to rise Measures of underlying and LFS employment growth; unemployment rate and near-term projections(a)(b)</vt:lpstr>
      <vt:lpstr>Chart 1.14: Conditions in the labour market have continued to loosen LFS redundancy rate and net additional desired hours as a percentage of average weekly hours(a)</vt:lpstr>
      <vt:lpstr>Chart 1.15: World GDP growth has been more resilient than expected to trade policy developments UK-weighted world GDP growth and GDP growth in selected countries(a)</vt:lpstr>
      <vt:lpstr>Chart 1.16: The market-implied path for policy rates was a little lower relative to the November Report in the UK Policy rates and instantaneous forward curves for the UK, US and euro area(a)</vt:lpstr>
      <vt:lpstr>Chart 1.17: Most household and corporate interest rates continue to track reductions in reference rates Household and corporate interest rates and their corresponding reference rates(a)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2026</dc:title>
  <dc:subject>Section 1: Current economic conditions</dc:subject>
  <dc:creator>Bank of England</dc:creator>
  <cp:lastModifiedBy>Chapman, Wayne</cp:lastModifiedBy>
  <cp:revision>438</cp:revision>
  <dcterms:created xsi:type="dcterms:W3CDTF">2022-03-15T15:50:20Z</dcterms:created>
  <dcterms:modified xsi:type="dcterms:W3CDTF">2026-02-05T12:34:04Z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1858602016</vt:i4>
  </property>
  <property fmtid="{D5CDD505-2E9C-101B-9397-08002B2CF9AE}" pid="3" name="_NewReviewCycle">
    <vt:lpwstr/>
  </property>
  <property fmtid="{D5CDD505-2E9C-101B-9397-08002B2CF9AE}" pid="4" name="_EmailSubject">
    <vt:lpwstr>Updates to MPR</vt:lpwstr>
  </property>
  <property fmtid="{D5CDD505-2E9C-101B-9397-08002B2CF9AE}" pid="5" name="_AuthorEmail">
    <vt:lpwstr>Wayne.Chapman@bankofengland.co.uk</vt:lpwstr>
  </property>
  <property fmtid="{D5CDD505-2E9C-101B-9397-08002B2CF9AE}" pid="6" name="_AuthorEmailDisplayName">
    <vt:lpwstr>Chapman, Wayne</vt:lpwstr>
  </property>
</Properties>
</file>