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9"/>
  </p:notesMasterIdLst>
  <p:sldIdLst>
    <p:sldId id="415" r:id="rId2"/>
    <p:sldId id="623" r:id="rId3"/>
    <p:sldId id="624" r:id="rId4"/>
    <p:sldId id="625" r:id="rId5"/>
    <p:sldId id="626" r:id="rId6"/>
    <p:sldId id="627" r:id="rId7"/>
    <p:sldId id="628" r:id="rId8"/>
    <p:sldId id="629" r:id="rId9"/>
    <p:sldId id="630" r:id="rId10"/>
    <p:sldId id="631" r:id="rId11"/>
    <p:sldId id="632" r:id="rId12"/>
    <p:sldId id="633" r:id="rId13"/>
    <p:sldId id="634" r:id="rId14"/>
    <p:sldId id="635" r:id="rId15"/>
    <p:sldId id="636" r:id="rId16"/>
    <p:sldId id="637" r:id="rId17"/>
    <p:sldId id="63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BD3724F-22F7-419B-861D-FE4BD28BCADF}">
          <p14:sldIdLst>
            <p14:sldId id="415"/>
            <p14:sldId id="623"/>
            <p14:sldId id="624"/>
            <p14:sldId id="625"/>
            <p14:sldId id="626"/>
            <p14:sldId id="627"/>
            <p14:sldId id="628"/>
            <p14:sldId id="629"/>
            <p14:sldId id="630"/>
            <p14:sldId id="631"/>
            <p14:sldId id="632"/>
            <p14:sldId id="633"/>
            <p14:sldId id="634"/>
            <p14:sldId id="635"/>
            <p14:sldId id="636"/>
            <p14:sldId id="637"/>
            <p14:sldId id="63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6" autoAdjust="0"/>
    <p:restoredTop sz="78031" autoAdjust="0"/>
  </p:normalViewPr>
  <p:slideViewPr>
    <p:cSldViewPr snapToGrid="0" showGuides="1">
      <p:cViewPr varScale="1">
        <p:scale>
          <a:sx n="103" d="100"/>
          <a:sy n="103" d="100"/>
        </p:scale>
        <p:origin x="144" y="31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10" d="100"/>
        <a:sy n="110" d="100"/>
      </p:scale>
      <p:origin x="0" y="-23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04/02/2026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210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6AF2B-A22B-520A-5BEB-603E499F2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4906DD-9103-245F-5E28-792E108D8B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34562F-6D0C-FA1C-0D6D-B1792DB8E5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56A929-86E4-EA79-CD5B-2AF50C3EA0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2716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48637-F74E-AB9F-577D-A7FA2C984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9FBFFB-0BE5-D722-8D4B-3C48BD2E66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25D934-C4C4-F53E-F1F5-653B4CD316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CBCA0-7D82-9E1F-3361-72CFA5568B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243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E7B27-507A-B33D-C8F6-50EE12CB0A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22B3C9-469C-9102-6600-6EFE7069C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90C10F-09A2-42A4-318B-5442342C1F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C0B09A-2B48-71DC-0B18-6DC49AE8C0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3150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1D190-3CEF-B2FB-90D4-03ECB3574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DB6C45-E100-D26E-E47F-CBE398B6CD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B61F8E-4E53-D24D-8FE3-CA853B6EF2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927E6-4C76-878E-03FB-4B36602C63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2112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F5BE9-C483-47CB-82F5-0E215F26B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4D3704-5F95-4C91-2084-C194AB3EBF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43FD31-A17F-63DA-16A8-26FB93DCA6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DCDEA-0082-1BAB-6DE3-8F5A6775AB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13317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E194F-0B5E-C943-4C8F-422A62695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D186B0-1C07-8FBA-6916-3C66E34629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C2E70F-C647-EDF2-920D-EC4D0BF073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3F7597-DFFD-8299-6376-3E0A3BA6CF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66240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4BC87-DD84-CAC7-2698-243E5E9AC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28A2FC-57A5-97F9-35BE-BFBA2E66B2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D8DA0C-2158-39F1-8C60-4C3CEE582F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B7110E-4F64-0406-16BD-A9090F9AEC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91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0BFCD-EA70-E229-E097-12B4B5196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EE19F7-5B6A-C96A-2B2D-5030C63586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C8ADBC-BDD3-9DE8-FA57-AA7F9233FF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ADEF2F-EB15-EC6D-D017-AA428E9F73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3835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2C564-C13D-BB2B-D3FD-E0523E1FD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03BE72-DBF4-2B81-95D2-93556C2D86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3ABDC8-1D63-E71E-DCE3-F4D784DD9C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57762C-CD7E-2F8E-AC97-837F4B4DCD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651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7BCF4-BDFD-EFEF-FE90-84BF2BE4A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8FC935-F5C0-2FB1-2E90-9B1FE485C2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AF6115-0166-9FF4-BC2E-DD2AAE1F16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81D2DA-C5FA-0969-C498-748D348CF6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767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A93131-2C47-845F-B4EF-283B53123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43610F-7E84-AC8E-E6D0-017C3C3175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AD39CE-7851-4887-6C90-CB2F227F14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EBA54D-0870-1E2F-6CF3-6525E0CF32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169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ED992-80C2-C1D5-69FD-A307BE69B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741D9A-4A54-08EC-29C2-1C13455BCA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042015-1D08-447E-A53D-8C20E1B008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92088B-BE3C-4CAD-A5DE-88316141CF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4715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54570-22A1-5EE1-83F8-7D8612245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494E2E-82E5-59C9-6B75-5CB4427173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FBA72B-D770-8366-9030-5FAB391F5F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AD1379-EA8C-34CB-4C42-85FC153BFE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4768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2B7CA-9EF7-83B9-DF75-A437B2EEB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C77460-3201-5869-ABA3-6703174C01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45F1E5-C6A1-1B0D-CD3B-EA7E896D93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1BA66C-0F17-CD11-11A4-A2F2DC144B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8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19026-2035-67C2-D7CD-2DA0377DD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19DE55-2699-1D1F-B6AB-B8C1A53CD0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D2B4E3-0FEB-F27F-F220-4AC7DC07C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E78819-9BC3-B845-1B10-D21A90E8BA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34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759D7-C859-4DE7-8E44-5DDC13F22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DFA935-BE08-9D85-E1D7-345CA473C1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202A9F-277A-C9D7-1984-B661A25B24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22C975-2FFC-0FBD-91C1-3259AF1DBD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714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7" r="9040"/>
          <a:stretch/>
        </p:blipFill>
        <p:spPr>
          <a:xfrm>
            <a:off x="7623174" y="0"/>
            <a:ext cx="4559808" cy="68616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8037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48" r:id="rId3"/>
    <p:sldLayoutId id="2147483721" r:id="rId4"/>
    <p:sldLayoutId id="2147483747" r:id="rId5"/>
    <p:sldLayoutId id="2147483731" r:id="rId6"/>
    <p:sldLayoutId id="2147483739" r:id="rId7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1752600"/>
            <a:ext cx="7253111" cy="3735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4572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Monetary Policy Report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February 2026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Annex 2: Model-based policy simulations</a:t>
            </a:r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6EB2E-9FC2-5725-EB8E-7F0330CA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46D83-FBB3-C7BE-1B54-C44A92F65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1" y="457199"/>
            <a:ext cx="11405751" cy="711201"/>
          </a:xfrm>
        </p:spPr>
        <p:txBody>
          <a:bodyPr/>
          <a:lstStyle/>
          <a:p>
            <a:r>
              <a:rPr lang="en-GB" dirty="0"/>
              <a:t>Table A2.I: Illustrative paths for four-quarter CPI inflation in the updated November 2025 weaker demand scenario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44EA0A-07B2-5C30-FBA9-8F918FDD43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6257" y="1277471"/>
            <a:ext cx="6899486" cy="532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956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3C5D2-2334-D658-8666-E7F26A2DB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6648E-8BDE-D950-A115-259360B0B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1" y="457199"/>
            <a:ext cx="11069575" cy="711201"/>
          </a:xfrm>
        </p:spPr>
        <p:txBody>
          <a:bodyPr/>
          <a:lstStyle/>
          <a:p>
            <a:r>
              <a:rPr lang="en-GB" dirty="0"/>
              <a:t>Table A2.J: Illustrative paths for four-quarter CPI inflation in the sensitivity with more spare capacity in the economy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1CF8BA-F88E-6E12-7743-A28260E2F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4324" y="1290918"/>
            <a:ext cx="6983352" cy="537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2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E94A6-5593-CDE0-12C5-429921B4C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03729-81E9-63BE-14BC-B43D6FD4D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2" y="457199"/>
            <a:ext cx="11123364" cy="711201"/>
          </a:xfrm>
        </p:spPr>
        <p:txBody>
          <a:bodyPr/>
          <a:lstStyle/>
          <a:p>
            <a:r>
              <a:rPr lang="en-GB" dirty="0"/>
              <a:t>Table A2.K: Illustrative paths for four-quarter CPI inflation in the sensitivity with less spare capacity in the economy (per cent)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69F4DC-56B6-EA0B-3821-8064DD9041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035" y="1310843"/>
            <a:ext cx="6875930" cy="531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208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B0967-060D-F41F-C8CD-CF54C760A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7461F-3333-E7F6-21B1-CF971FEAF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2" y="457199"/>
            <a:ext cx="11029234" cy="711201"/>
          </a:xfrm>
        </p:spPr>
        <p:txBody>
          <a:bodyPr/>
          <a:lstStyle/>
          <a:p>
            <a:r>
              <a:rPr lang="en-GB" dirty="0"/>
              <a:t>Table A2.L: Illustrative paths for the output gap in the central projection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B4B24F-CBCF-8BD0-F168-E5496B79F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1819" y="1156447"/>
            <a:ext cx="7008362" cy="540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07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20382-7405-7A30-A2D0-A4268BAA1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33618-CBC5-3FC6-F72F-1F18C60DF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2" y="457199"/>
            <a:ext cx="10760292" cy="711201"/>
          </a:xfrm>
        </p:spPr>
        <p:txBody>
          <a:bodyPr/>
          <a:lstStyle/>
          <a:p>
            <a:r>
              <a:rPr lang="en-GB" dirty="0"/>
              <a:t>Table A2.M: Illustrative paths for the output gap in the updated November 2025 inflation persistence scenario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124818-0DD8-C2D7-B66F-F943E6F9D1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034" y="1325767"/>
            <a:ext cx="6875932" cy="530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205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233E9-D5DF-80DE-40EE-C06603652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E17D0-CE37-E427-F344-31D3A7254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2" y="457199"/>
            <a:ext cx="10719951" cy="711201"/>
          </a:xfrm>
        </p:spPr>
        <p:txBody>
          <a:bodyPr/>
          <a:lstStyle/>
          <a:p>
            <a:r>
              <a:rPr lang="en-GB" dirty="0"/>
              <a:t>Table A2.N: Illustrative paths for the output gap in the updated November 2025 weaker demand scenario (per cent)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C34FF7-F0D4-EC9D-9EA2-4AC7563AFA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4929" y="1283280"/>
            <a:ext cx="6822142" cy="525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964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DF629-D5EA-F790-6DC4-D1CA178E8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922D2-3D27-62D5-7112-A21CA39B6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2" y="457199"/>
            <a:ext cx="11029234" cy="711201"/>
          </a:xfrm>
        </p:spPr>
        <p:txBody>
          <a:bodyPr/>
          <a:lstStyle/>
          <a:p>
            <a:r>
              <a:rPr lang="en-GB" dirty="0"/>
              <a:t>Table A2.O: Illustrative paths for the output gap in the sensitivity with more spare capacity in the economy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683880-6194-BE19-11FE-84766EFF5B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035" y="1260489"/>
            <a:ext cx="6875930" cy="530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955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93107-0451-681A-27D1-84E984289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92079-CC6C-ACEE-31E6-6CCB4FCFE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2" y="457199"/>
            <a:ext cx="11029234" cy="711201"/>
          </a:xfrm>
        </p:spPr>
        <p:txBody>
          <a:bodyPr/>
          <a:lstStyle/>
          <a:p>
            <a:r>
              <a:rPr lang="en-GB" dirty="0"/>
              <a:t>Table A2.P: Illustrative paths for the output gap in the sensitivity with less spare capacity in the economy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ED9680-E293-FE1D-2D59-59BB1C9C96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035" y="1298213"/>
            <a:ext cx="6875930" cy="531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602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DC77C-2054-ADB2-2BED-19E935854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C4FA0-6930-44AB-93FE-F4467EF73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2" y="457199"/>
            <a:ext cx="11215998" cy="711201"/>
          </a:xfrm>
        </p:spPr>
        <p:txBody>
          <a:bodyPr/>
          <a:lstStyle/>
          <a:p>
            <a:r>
              <a:rPr lang="en-GB" dirty="0"/>
              <a:t>Table A2.A: Specification and calibration of simple policy rules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41DCF1-6B9B-5680-F3E0-220299EAA6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612" y="1217785"/>
            <a:ext cx="11232776" cy="2701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067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087FD-94A5-A8C8-9E8A-ABD267616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E02D4-8C09-4226-F50B-023780EC0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1" y="457199"/>
            <a:ext cx="11405751" cy="711201"/>
          </a:xfrm>
        </p:spPr>
        <p:txBody>
          <a:bodyPr/>
          <a:lstStyle/>
          <a:p>
            <a:r>
              <a:rPr lang="en-GB" dirty="0"/>
              <a:t>Table A2.B: Illustrative paths for Bank Rate in the central projection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3017E5-E1A4-43B5-3842-BE79A3A98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9776" y="1025486"/>
            <a:ext cx="7252448" cy="558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66D3D-C448-1257-6A9D-16BAC2DC4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1EABA-320D-AF51-583D-D98ED2D1E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1" y="457199"/>
            <a:ext cx="11405751" cy="711201"/>
          </a:xfrm>
        </p:spPr>
        <p:txBody>
          <a:bodyPr/>
          <a:lstStyle/>
          <a:p>
            <a:r>
              <a:rPr lang="en-GB" dirty="0"/>
              <a:t>Table A2.C: Illustrative paths for Bank Rate in the updated November 2025 inflation persistence scenario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50788F-AC9E-41F1-B24D-F7C9684B3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694" y="1271604"/>
            <a:ext cx="6956612" cy="539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930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781FA-33F4-ABE3-83BE-E96FFC97A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89B0D-D975-B2F0-C0CA-06167E287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1" y="457199"/>
            <a:ext cx="11405751" cy="711201"/>
          </a:xfrm>
        </p:spPr>
        <p:txBody>
          <a:bodyPr/>
          <a:lstStyle/>
          <a:p>
            <a:r>
              <a:rPr lang="en-GB" dirty="0"/>
              <a:t>Table A2.D: Illustrative paths for Bank Rate in the updated November 2025 weaker demand scenario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CC4FF1-44E1-CA47-531E-0854F6BE2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823" y="1358212"/>
            <a:ext cx="6768354" cy="524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416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B6AC3-B7F8-C380-BFA4-17EB131DE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DA84-121E-9DBB-944A-FF83BBEF6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1" y="457199"/>
            <a:ext cx="11405751" cy="711201"/>
          </a:xfrm>
        </p:spPr>
        <p:txBody>
          <a:bodyPr/>
          <a:lstStyle/>
          <a:p>
            <a:r>
              <a:rPr lang="en-GB" dirty="0"/>
              <a:t>Table A2.E: Illustrative paths for Bank Rate in the sensitivity with more spare capacity in the economy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74FDC0-4975-55E4-C663-FB179113A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1141" y="1271233"/>
            <a:ext cx="6929718" cy="533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985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1CEF78-2282-6C44-A77B-720A97288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95EF1-1293-8421-3355-42986EFCE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1" y="457199"/>
            <a:ext cx="11405751" cy="711201"/>
          </a:xfrm>
        </p:spPr>
        <p:txBody>
          <a:bodyPr/>
          <a:lstStyle/>
          <a:p>
            <a:r>
              <a:rPr lang="en-GB" dirty="0"/>
              <a:t>Table A2.F: Illustrative paths for Bank Rate in the sensitivity with less spare capacity in the economy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B2D6FA-C36C-2E9E-D656-7C57FB7A1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4247" y="1262468"/>
            <a:ext cx="6983506" cy="540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691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816B9-3796-031D-21EE-10EF1EC21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D59A2-6941-3DD2-28CE-B05A13C8E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1" y="457199"/>
            <a:ext cx="11405751" cy="711201"/>
          </a:xfrm>
        </p:spPr>
        <p:txBody>
          <a:bodyPr/>
          <a:lstStyle/>
          <a:p>
            <a:r>
              <a:rPr lang="en-GB" dirty="0"/>
              <a:t>Table A2.G: Illustrative paths for four-quarter CPI inflation in the central projection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854C66-5111-62F1-A325-784AF65185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034" y="1285015"/>
            <a:ext cx="6875932" cy="530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401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F39F3-3227-2B43-70F6-39279AD4B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00466-1A47-4FAA-7814-DABE54472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1" y="457199"/>
            <a:ext cx="11405751" cy="711201"/>
          </a:xfrm>
        </p:spPr>
        <p:txBody>
          <a:bodyPr/>
          <a:lstStyle/>
          <a:p>
            <a:r>
              <a:rPr lang="en-GB" dirty="0"/>
              <a:t>Table A2.H: Illustrative paths for four-quarter CPI inflation in the updated November 2025 inflation persistence scenario (per cent) 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D363CC-85E1-6B88-7D09-5E77C38EA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694" y="1287769"/>
            <a:ext cx="6956612" cy="5358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296215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4774</TotalTime>
  <Words>381</Words>
  <Application>Microsoft Office PowerPoint</Application>
  <PresentationFormat>Widescreen</PresentationFormat>
  <Paragraphs>35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Century Gothic</vt:lpstr>
      <vt:lpstr>Bank LINKS Template</vt:lpstr>
      <vt:lpstr>Monetary Policy Report February 2026 Annex 2: Model-based policy simulations</vt:lpstr>
      <vt:lpstr>Table A2.A: Specification and calibration of simple policy rules</vt:lpstr>
      <vt:lpstr>Table A2.B: Illustrative paths for Bank Rate in the central projection (per cent) </vt:lpstr>
      <vt:lpstr>Table A2.C: Illustrative paths for Bank Rate in the updated November 2025 inflation persistence scenario (per cent) </vt:lpstr>
      <vt:lpstr>Table A2.D: Illustrative paths for Bank Rate in the updated November 2025 weaker demand scenario (per cent) </vt:lpstr>
      <vt:lpstr>Table A2.E: Illustrative paths for Bank Rate in the sensitivity with more spare capacity in the economy (per cent) </vt:lpstr>
      <vt:lpstr>Table A2.F: Illustrative paths for Bank Rate in the sensitivity with less spare capacity in the economy (per cent) </vt:lpstr>
      <vt:lpstr>Table A2.G: Illustrative paths for four-quarter CPI inflation in the central projection (per cent) </vt:lpstr>
      <vt:lpstr>Table A2.H: Illustrative paths for four-quarter CPI inflation in the updated November 2025 inflation persistence scenario (per cent) </vt:lpstr>
      <vt:lpstr>Table A2.I: Illustrative paths for four-quarter CPI inflation in the updated November 2025 weaker demand scenario (per cent) </vt:lpstr>
      <vt:lpstr>Table A2.J: Illustrative paths for four-quarter CPI inflation in the sensitivity with more spare capacity in the economy (per cent) </vt:lpstr>
      <vt:lpstr>Table A2.K: Illustrative paths for four-quarter CPI inflation in the sensitivity with less spare capacity in the economy (per cent)</vt:lpstr>
      <vt:lpstr>Table A2.L: Illustrative paths for the output gap in the central projection (per cent) </vt:lpstr>
      <vt:lpstr>Table A2.M: Illustrative paths for the output gap in the updated November 2025 inflation persistence scenario (per cent) </vt:lpstr>
      <vt:lpstr>Table A2.N: Illustrative paths for the output gap in the updated November 2025 weaker demand scenario (per cent)</vt:lpstr>
      <vt:lpstr>Table A2.O: Illustrative paths for the output gap in the sensitivity with more spare capacity in the economy (per cent) </vt:lpstr>
      <vt:lpstr>Table A2.P: Illustrative paths for the output gap in the sensitivity with less spare capacity in the economy (per cent)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February 2026</dc:title>
  <dc:subject>Annex 2: Model-based policy simulations</dc:subject>
  <dc:creator>Bank of England</dc:creator>
  <cp:lastModifiedBy>Sadler, Paulet</cp:lastModifiedBy>
  <cp:revision>439</cp:revision>
  <dcterms:created xsi:type="dcterms:W3CDTF">2022-03-15T15:50:20Z</dcterms:created>
  <dcterms:modified xsi:type="dcterms:W3CDTF">2026-02-04T13:42:19Z</dcterms:modified>
</cp:coreProperties>
</file>