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7"/>
  </p:notesMasterIdLst>
  <p:sldIdLst>
    <p:sldId id="415" r:id="rId2"/>
    <p:sldId id="608" r:id="rId3"/>
    <p:sldId id="589" r:id="rId4"/>
    <p:sldId id="628" r:id="rId5"/>
    <p:sldId id="592" r:id="rId6"/>
    <p:sldId id="593" r:id="rId7"/>
    <p:sldId id="594" r:id="rId8"/>
    <p:sldId id="595" r:id="rId9"/>
    <p:sldId id="596" r:id="rId10"/>
    <p:sldId id="610" r:id="rId11"/>
    <p:sldId id="599" r:id="rId12"/>
    <p:sldId id="611" r:id="rId13"/>
    <p:sldId id="612" r:id="rId14"/>
    <p:sldId id="621" r:id="rId15"/>
    <p:sldId id="622" r:id="rId16"/>
    <p:sldId id="602" r:id="rId17"/>
    <p:sldId id="613" r:id="rId18"/>
    <p:sldId id="614" r:id="rId19"/>
    <p:sldId id="618" r:id="rId20"/>
    <p:sldId id="619" r:id="rId21"/>
    <p:sldId id="620" r:id="rId22"/>
    <p:sldId id="623" r:id="rId23"/>
    <p:sldId id="624" r:id="rId24"/>
    <p:sldId id="625" r:id="rId25"/>
    <p:sldId id="62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6" autoAdjust="0"/>
    <p:restoredTop sz="80052" autoAdjust="0"/>
  </p:normalViewPr>
  <p:slideViewPr>
    <p:cSldViewPr snapToGrid="0" showGuides="1">
      <p:cViewPr varScale="1">
        <p:scale>
          <a:sx n="59" d="100"/>
          <a:sy n="59" d="100"/>
        </p:scale>
        <p:origin x="948" y="56"/>
      </p:cViewPr>
      <p:guideLst/>
    </p:cSldViewPr>
  </p:slideViewPr>
  <p:notesTextViewPr>
    <p:cViewPr>
      <p:scale>
        <a:sx n="125" d="100"/>
        <a:sy n="125" d="100"/>
      </p:scale>
      <p:origin x="0" y="0"/>
    </p:cViewPr>
  </p:notesTextViewPr>
  <p:sorterViewPr>
    <p:cViewPr>
      <p:scale>
        <a:sx n="110" d="100"/>
        <a:sy n="110" d="100"/>
      </p:scale>
      <p:origin x="0" y="-2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30/07/2026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4045210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29EF8C-8C05-1419-CB8A-063D1FC72E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FF51CD-A064-9FFF-EBEA-985B0926A5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C9AE4E-2726-1132-FE19-A50988AEF50F}"/>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Sources: ONS, Davies (2021)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800" dirty="0">
                <a:effectLst/>
                <a:latin typeface="Arial" panose="020B0604020202020204" pitchFamily="34" charset="0"/>
                <a:ea typeface="Calibri" panose="020F0502020204030204" pitchFamily="34" charset="0"/>
                <a:cs typeface="Arial" panose="020B0604020202020204" pitchFamily="34" charset="0"/>
              </a:rPr>
              <a:t>(a) The granular measure of underlying inflationary pressures reweights the 85 COICOP 4 CPI classes based on measures of price stickiness and centrality. Centrality is measured through Domar weights based on the UK Leontief inverse from the 2019 industry input-output tables, mapped from industry into consumption space based on the ONS CPA-COICOP converter. Where one industry feeds several consumption categories, its column is split across them, using the weights from the CPA-COICOP conversion tables, to avoid double-counting its upstream importance. The Domar weight of a category is then the consumption-weighted sum of its upstream multipliers. Price stickiness is measured through microdata at the item-quote level provided by Davies (2021), whose work is in turn based on the original ONS data. Subcomponents for which no microdata is available have their stickiness weight imputed based on the observed volatility of price changes at the subcomponent level, and the stickiness of prices in heavily regulated sectors is set to the cross-sector median. Package holidays are excluded from the measure due to a missing CPA-COICOP mapping. Core inflation is measured as CPI inflation excluding food and non-alcoholic beverages, alcohol, tobacco and energy. Latest data are to June 2026.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8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14FC7A1-27CD-0434-946C-923A3F771177}"/>
              </a:ext>
            </a:extLst>
          </p:cNvPr>
          <p:cNvSpPr>
            <a:spLocks noGrp="1"/>
          </p:cNvSpPr>
          <p:nvPr>
            <p:ph type="sldNum" sz="quarter" idx="5"/>
          </p:nvPr>
        </p:nvSpPr>
        <p:spPr/>
        <p:txBody>
          <a:bodyPr/>
          <a:lstStyle/>
          <a:p>
            <a:fld id="{2F5E53B0-EFB7-4B0E-B012-E676534541B5}" type="slidenum">
              <a:rPr lang="en-GB" smtClean="0"/>
              <a:t>10</a:t>
            </a:fld>
            <a:endParaRPr lang="en-GB"/>
          </a:p>
        </p:txBody>
      </p:sp>
    </p:spTree>
    <p:extLst>
      <p:ext uri="{BB962C8B-B14F-4D97-AF65-F5344CB8AC3E}">
        <p14:creationId xmlns:p14="http://schemas.microsoft.com/office/powerpoint/2010/main" val="4055855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11</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2A460-86A0-BFD6-2DBB-69157482A0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B6C790-717E-D1A1-B59E-49473DB725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B006F1-D55B-9C90-B852-6687F34612EC}"/>
              </a:ext>
            </a:extLst>
          </p:cNvPr>
          <p:cNvSpPr>
            <a:spLocks noGrp="1"/>
          </p:cNvSpPr>
          <p:nvPr>
            <p:ph type="body" idx="1"/>
          </p:nvPr>
        </p:nvSpPr>
        <p:spPr/>
        <p:txBody>
          <a:bodyPr/>
          <a:lstStyle/>
          <a:p>
            <a:r>
              <a:rPr lang="en-GB" sz="1200" b="0" i="0" u="none" strike="noStrike" kern="1200" baseline="0" dirty="0">
                <a:solidFill>
                  <a:schemeClr val="tx1"/>
                </a:solidFill>
                <a:latin typeface="+mn-lt"/>
                <a:ea typeface="+mn-ea"/>
                <a:cs typeface="+mn-cs"/>
              </a:rPr>
              <a:t>Sources: Bank of England, Bloomberg Finance L.P., LSEG Workspace, ONS and Bank calculations.</a:t>
            </a:r>
          </a:p>
          <a:p>
            <a:endParaRPr lang="en-GB" sz="1200" b="0" i="0" u="none" strike="noStrike" kern="1200" baseline="0" dirty="0">
              <a:solidFill>
                <a:schemeClr val="tx1"/>
              </a:solidFill>
              <a:latin typeface="+mn-lt"/>
              <a:ea typeface="+mn-ea"/>
              <a:cs typeface="+mn-cs"/>
            </a:endParaRPr>
          </a:p>
          <a:p>
            <a:r>
              <a:rPr lang="en-GB" sz="1200" b="0" i="0" u="none" strike="noStrike" kern="1200" baseline="0" dirty="0">
                <a:solidFill>
                  <a:schemeClr val="tx1"/>
                </a:solidFill>
                <a:latin typeface="+mn-lt"/>
                <a:ea typeface="+mn-ea"/>
                <a:cs typeface="+mn-cs"/>
              </a:rPr>
              <a:t>(a) UK-weighted world export prices are based on goods and services exports of 51 countries weighted according to their shares in UK imports, each measured in their domestic currency. The sample does not include any major oil exporters (except for the US). The final data point for the UK-weighted world export prices and UK non-energy import prices series is 2026 Q1. The final data point for the sterling exchange rate index series is 2026 Q2. Diamonds show Bank staff projections for UK-weighted world export prices excluding the direct impact of oil and UK non-energy import prices excluding fuel for 2026 Q2–Q3. </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742AAD6-2451-A1A5-9C60-C19787EA584B}"/>
              </a:ext>
            </a:extLst>
          </p:cNvPr>
          <p:cNvSpPr>
            <a:spLocks noGrp="1"/>
          </p:cNvSpPr>
          <p:nvPr>
            <p:ph type="sldNum" sz="quarter" idx="5"/>
          </p:nvPr>
        </p:nvSpPr>
        <p:spPr/>
        <p:txBody>
          <a:bodyPr/>
          <a:lstStyle/>
          <a:p>
            <a:fld id="{2F5E53B0-EFB7-4B0E-B012-E676534541B5}" type="slidenum">
              <a:rPr lang="en-GB" smtClean="0"/>
              <a:t>12</a:t>
            </a:fld>
            <a:endParaRPr lang="en-GB"/>
          </a:p>
        </p:txBody>
      </p:sp>
    </p:spTree>
    <p:extLst>
      <p:ext uri="{BB962C8B-B14F-4D97-AF65-F5344CB8AC3E}">
        <p14:creationId xmlns:p14="http://schemas.microsoft.com/office/powerpoint/2010/main" val="2596238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3C0670-A74D-000D-7748-0C65DC43CE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80695F-17B2-814D-9A0A-1CB624C922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EA417C-E805-AC07-F531-7EA742426CB7}"/>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Sources: Federal Reserve Bank of New York, S&amp;P Global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(a) The Bank of England Global Supply Chain Index is estimated by Bank staff using principal component analysis on a range of PMIs for supply constraints in the manufacturing sector (supplier delivery times, stocks of purchases, stocks of finished goods, input prices and backlogs of work). These indices are then weighted into a global index using PPP weights. Before principal components are estimated, these indicators are regressed on the new orders PMI to control for movements in demand. The NY Federal Reserve’s Global Supply Chain Pressure Index is also constructed using data from PMI surveys in addition to shipping and air freight data. The final data point for both series is June 2026.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4CD7D43-4012-3566-FDC4-71A03AFA58CD}"/>
              </a:ext>
            </a:extLst>
          </p:cNvPr>
          <p:cNvSpPr>
            <a:spLocks noGrp="1"/>
          </p:cNvSpPr>
          <p:nvPr>
            <p:ph type="sldNum" sz="quarter" idx="5"/>
          </p:nvPr>
        </p:nvSpPr>
        <p:spPr/>
        <p:txBody>
          <a:bodyPr/>
          <a:lstStyle/>
          <a:p>
            <a:fld id="{2F5E53B0-EFB7-4B0E-B012-E676534541B5}" type="slidenum">
              <a:rPr lang="en-GB" smtClean="0"/>
              <a:t>13</a:t>
            </a:fld>
            <a:endParaRPr lang="en-GB"/>
          </a:p>
        </p:txBody>
      </p:sp>
    </p:spTree>
    <p:extLst>
      <p:ext uri="{BB962C8B-B14F-4D97-AF65-F5344CB8AC3E}">
        <p14:creationId xmlns:p14="http://schemas.microsoft.com/office/powerpoint/2010/main" val="1871174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05653-AA3E-DFDA-CD77-1999C88FF8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774ABA-E20B-EA61-369B-EBAE1F46C2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85CF1-6821-8D8A-8754-9123ABB36F4C}"/>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Sources: LSEG Workspace and Bank calculations.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a) Advanced Asia refers to Hong Kong, Japan, Korea, Singapore and Taiwan. Euro area monthly series is calculated from Belgium, Estonia, Finland, Germany, Ireland, Italy, Netherlands and Spain series. The final data points for each monthly series are June for Advanced Asia and the US, and May for China and the euro area. The diamonds show staff projections for UK-weighted world export price inflation over the period 2026 Q2–Q3.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0CA8CFF-C805-1878-F9EE-8DFF37B5541C}"/>
              </a:ext>
            </a:extLst>
          </p:cNvPr>
          <p:cNvSpPr>
            <a:spLocks noGrp="1"/>
          </p:cNvSpPr>
          <p:nvPr>
            <p:ph type="sldNum" sz="quarter" idx="5"/>
          </p:nvPr>
        </p:nvSpPr>
        <p:spPr/>
        <p:txBody>
          <a:bodyPr/>
          <a:lstStyle/>
          <a:p>
            <a:fld id="{2F5E53B0-EFB7-4B0E-B012-E676534541B5}" type="slidenum">
              <a:rPr lang="en-GB" smtClean="0"/>
              <a:t>14</a:t>
            </a:fld>
            <a:endParaRPr lang="en-GB"/>
          </a:p>
        </p:txBody>
      </p:sp>
    </p:spTree>
    <p:extLst>
      <p:ext uri="{BB962C8B-B14F-4D97-AF65-F5344CB8AC3E}">
        <p14:creationId xmlns:p14="http://schemas.microsoft.com/office/powerpoint/2010/main" val="9833975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B3FD9-C2A6-D0ED-7CDE-8EEE31F094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D045B3-D67B-DE2D-92CE-EA1F3B5CE3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546637-8733-966D-00F9-06D61FE6CA7B}"/>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Sources: UN COMTRADE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(a) The chart shows the China-origin event-study coefficients estimated for the UK. The units are log product unit values. The shaded areas show the 95% confidence interval. The first vertical line denotes December 2024, which is the period preceding the change in the US administration and is used as the omitted period in the event study. Coefficient estimates are expressed relative to this period. The second vertical line denotes March 2025, which is the period preceding the introduction of Liberation Day tariffs announced on 2 April. Coefficients measure the monthly change in Chinese suppliers' outcomes relative to other suppliers of the same Harmonised System (HS) six product-month, compared with the omitted month which is December 2024.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135BD57-CA94-6F91-ACA1-2952DFA84A74}"/>
              </a:ext>
            </a:extLst>
          </p:cNvPr>
          <p:cNvSpPr>
            <a:spLocks noGrp="1"/>
          </p:cNvSpPr>
          <p:nvPr>
            <p:ph type="sldNum" sz="quarter" idx="5"/>
          </p:nvPr>
        </p:nvSpPr>
        <p:spPr/>
        <p:txBody>
          <a:bodyPr/>
          <a:lstStyle/>
          <a:p>
            <a:fld id="{2F5E53B0-EFB7-4B0E-B012-E676534541B5}" type="slidenum">
              <a:rPr lang="en-GB" smtClean="0"/>
              <a:t>15</a:t>
            </a:fld>
            <a:endParaRPr lang="en-GB"/>
          </a:p>
        </p:txBody>
      </p:sp>
    </p:spTree>
    <p:extLst>
      <p:ext uri="{BB962C8B-B14F-4D97-AF65-F5344CB8AC3E}">
        <p14:creationId xmlns:p14="http://schemas.microsoft.com/office/powerpoint/2010/main" val="4007193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5E795-3093-9007-EB96-8FCBED65EB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A80279-2A3F-5FE8-5E30-C477B3026D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F38A29-DD52-D697-C5E5-5D809623A2F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3077808-A3A1-A9EC-481C-906478397C4D}"/>
              </a:ext>
            </a:extLst>
          </p:cNvPr>
          <p:cNvSpPr>
            <a:spLocks noGrp="1"/>
          </p:cNvSpPr>
          <p:nvPr>
            <p:ph type="sldNum" sz="quarter" idx="5"/>
          </p:nvPr>
        </p:nvSpPr>
        <p:spPr/>
        <p:txBody>
          <a:bodyPr/>
          <a:lstStyle/>
          <a:p>
            <a:fld id="{2F5E53B0-EFB7-4B0E-B012-E676534541B5}" type="slidenum">
              <a:rPr lang="en-GB" smtClean="0"/>
              <a:t>16</a:t>
            </a:fld>
            <a:endParaRPr lang="en-GB"/>
          </a:p>
        </p:txBody>
      </p:sp>
    </p:spTree>
    <p:extLst>
      <p:ext uri="{BB962C8B-B14F-4D97-AF65-F5344CB8AC3E}">
        <p14:creationId xmlns:p14="http://schemas.microsoft.com/office/powerpoint/2010/main" val="1274549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FE988-82B8-B0DD-8F20-81084C9B5D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C71D32-0833-C7E5-BCCF-5AC0FF0F2A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9CDD56-89E9-56D1-872E-AB3F0AD6F439}"/>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Sources: </a:t>
            </a:r>
            <a:r>
              <a:rPr lang="en-GB" sz="1200" b="1" i="0" u="none" strike="noStrike" kern="1200" baseline="0" dirty="0">
                <a:solidFill>
                  <a:schemeClr val="tx1"/>
                </a:solidFill>
                <a:latin typeface="+mn-lt"/>
                <a:ea typeface="+mn-ea"/>
                <a:cs typeface="+mn-cs"/>
              </a:rPr>
              <a:t>Baker et al (2016)</a:t>
            </a:r>
            <a:r>
              <a:rPr lang="en-GB" sz="1200" b="0" i="0" u="none" strike="noStrike" kern="1200" baseline="0" dirty="0">
                <a:solidFill>
                  <a:schemeClr val="tx1"/>
                </a:solidFill>
                <a:latin typeface="+mn-lt"/>
                <a:ea typeface="+mn-ea"/>
                <a:cs typeface="+mn-cs"/>
              </a:rPr>
              <a:t>, Bank of England, ONS and Bank calculations.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(a) Aggregate broad money captures M4 excluding the deposits of intermediate other financial corporations. </a:t>
            </a:r>
            <a:r>
              <a:rPr lang="en-GB" sz="1200" b="1" i="0" u="none" strike="noStrike" kern="1200" baseline="0" dirty="0">
                <a:solidFill>
                  <a:schemeClr val="tx1"/>
                </a:solidFill>
                <a:latin typeface="+mn-lt"/>
                <a:ea typeface="+mn-ea"/>
                <a:cs typeface="+mn-cs"/>
              </a:rPr>
              <a:t>Further details about sectoral analysis of M4 and M4 lending data </a:t>
            </a:r>
            <a:r>
              <a:rPr lang="en-GB" sz="1200" b="0" i="0" u="none" strike="noStrike" kern="1200" baseline="0" dirty="0">
                <a:solidFill>
                  <a:schemeClr val="tx1"/>
                </a:solidFill>
                <a:latin typeface="+mn-lt"/>
                <a:ea typeface="+mn-ea"/>
                <a:cs typeface="+mn-cs"/>
              </a:rPr>
              <a:t>provides more detail on what is captured within the household sector. Final data points shown are for 2026 Q1. (b) The shaded area shows the 95% confidence interval around the model estimate of the equilibrium. The purple line shows the 2012–19 linear trend in the ratio of broad money to nominal GDP, projected forward. The estimated equilibrium and linear extrapolation of the 2012–19 trend are shown as percentages of the 2019 Q4 value of broad money to nominal GDP ratio. The final data shown are for 2026 Q1.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F84DC58-C052-140C-9C7F-A29B6AFAA316}"/>
              </a:ext>
            </a:extLst>
          </p:cNvPr>
          <p:cNvSpPr>
            <a:spLocks noGrp="1"/>
          </p:cNvSpPr>
          <p:nvPr>
            <p:ph type="sldNum" sz="quarter" idx="5"/>
          </p:nvPr>
        </p:nvSpPr>
        <p:spPr/>
        <p:txBody>
          <a:bodyPr/>
          <a:lstStyle/>
          <a:p>
            <a:fld id="{2F5E53B0-EFB7-4B0E-B012-E676534541B5}" type="slidenum">
              <a:rPr lang="en-GB" smtClean="0"/>
              <a:t>17</a:t>
            </a:fld>
            <a:endParaRPr lang="en-GB"/>
          </a:p>
        </p:txBody>
      </p:sp>
    </p:spTree>
    <p:extLst>
      <p:ext uri="{BB962C8B-B14F-4D97-AF65-F5344CB8AC3E}">
        <p14:creationId xmlns:p14="http://schemas.microsoft.com/office/powerpoint/2010/main" val="23073636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D4111-BB4D-C0C6-2EC1-9B96205116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41940B-7B7F-21E7-DE62-724D2D6F1CC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4BECFE-94F1-4D41-3F0E-A5F8483D752D}"/>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Sources: </a:t>
            </a:r>
            <a:r>
              <a:rPr lang="en-GB" sz="1200" b="1" i="0" u="none" strike="noStrike" kern="1200" baseline="0" dirty="0">
                <a:solidFill>
                  <a:schemeClr val="tx1"/>
                </a:solidFill>
                <a:latin typeface="+mn-lt"/>
                <a:ea typeface="+mn-ea"/>
                <a:cs typeface="+mn-cs"/>
              </a:rPr>
              <a:t>Baker et al (2016)</a:t>
            </a:r>
            <a:r>
              <a:rPr lang="en-GB" sz="1200" b="0" i="0" u="none" strike="noStrike" kern="1200" baseline="0" dirty="0">
                <a:solidFill>
                  <a:schemeClr val="tx1"/>
                </a:solidFill>
                <a:latin typeface="+mn-lt"/>
                <a:ea typeface="+mn-ea"/>
                <a:cs typeface="+mn-cs"/>
              </a:rPr>
              <a:t>, Bank of England, LSEG Workspace, ONS and Bank calculations.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b="0" i="0" u="none" strike="noStrike" kern="1200" baseline="0" dirty="0">
              <a:solidFill>
                <a:schemeClr val="tx1"/>
              </a:solidFill>
              <a:latin typeface="+mn-lt"/>
              <a:ea typeface="+mn-ea"/>
              <a:cs typeface="+mn-cs"/>
            </a:endParaRPr>
          </a:p>
          <a:p>
            <a:pPr marL="228600" marR="0" lvl="0" indent="-228600" algn="l" defTabSz="914400" rtl="0" eaLnBrk="1" fontAlgn="auto" latinLnBrk="0" hangingPunct="1">
              <a:lnSpc>
                <a:spcPct val="125000"/>
              </a:lnSpc>
              <a:spcBef>
                <a:spcPts val="0"/>
              </a:spcBef>
              <a:spcAft>
                <a:spcPts val="1200"/>
              </a:spcAft>
              <a:buClrTx/>
              <a:buSzTx/>
              <a:buFontTx/>
              <a:buAutoNum type="alphaLcParenBoth"/>
              <a:tabLst/>
              <a:defRPr/>
            </a:pPr>
            <a:r>
              <a:rPr lang="en-GB" sz="1200" b="0" i="0" u="none" strike="noStrike" kern="1200" baseline="0" dirty="0">
                <a:solidFill>
                  <a:schemeClr val="tx1"/>
                </a:solidFill>
                <a:latin typeface="+mn-lt"/>
                <a:ea typeface="+mn-ea"/>
                <a:cs typeface="+mn-cs"/>
              </a:rPr>
              <a:t>Oil price inflation is annual growth in the price of Brent crude per barrel, in US dollars. The final data point shown is for 2026 Q2. </a:t>
            </a:r>
          </a:p>
          <a:p>
            <a:pPr marL="228600" marR="0" lvl="0" indent="-228600" algn="l" defTabSz="914400" rtl="0" eaLnBrk="1" fontAlgn="auto" latinLnBrk="0" hangingPunct="1">
              <a:lnSpc>
                <a:spcPct val="125000"/>
              </a:lnSpc>
              <a:spcBef>
                <a:spcPts val="0"/>
              </a:spcBef>
              <a:spcAft>
                <a:spcPts val="1200"/>
              </a:spcAft>
              <a:buClrTx/>
              <a:buSzTx/>
              <a:buFontTx/>
              <a:buAutoNum type="alphaLcParenBoth"/>
              <a:tabLst/>
              <a:defRPr/>
            </a:pPr>
            <a:r>
              <a:rPr lang="en-GB" sz="1200" b="0" i="0" u="none" strike="noStrike" kern="1200" baseline="0" dirty="0">
                <a:solidFill>
                  <a:schemeClr val="tx1"/>
                </a:solidFill>
                <a:latin typeface="+mn-lt"/>
                <a:ea typeface="+mn-ea"/>
                <a:cs typeface="+mn-cs"/>
              </a:rPr>
              <a:t>Money gap is calculated as aggregate broad money as a ratio of nominal GDP as a percentage of its estimated equilibrium, expressed as a logarithm. Shaded areas represent periods of oil price shocks that occurred alongside a positive money gap in 1973 Q4–1974 Q4 and 2021 Q3–2022 Q3. The final data point shown is for 2026 Q1.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497BFDA-E6B8-2425-07CC-A80EB3F99E8C}"/>
              </a:ext>
            </a:extLst>
          </p:cNvPr>
          <p:cNvSpPr>
            <a:spLocks noGrp="1"/>
          </p:cNvSpPr>
          <p:nvPr>
            <p:ph type="sldNum" sz="quarter" idx="5"/>
          </p:nvPr>
        </p:nvSpPr>
        <p:spPr/>
        <p:txBody>
          <a:bodyPr/>
          <a:lstStyle/>
          <a:p>
            <a:fld id="{2F5E53B0-EFB7-4B0E-B012-E676534541B5}" type="slidenum">
              <a:rPr lang="en-GB" smtClean="0"/>
              <a:t>18</a:t>
            </a:fld>
            <a:endParaRPr lang="en-GB"/>
          </a:p>
        </p:txBody>
      </p:sp>
    </p:spTree>
    <p:extLst>
      <p:ext uri="{BB962C8B-B14F-4D97-AF65-F5344CB8AC3E}">
        <p14:creationId xmlns:p14="http://schemas.microsoft.com/office/powerpoint/2010/main" val="12825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B8E94-E251-5FAE-084B-E9C6223D77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E3E33F-94F5-5110-C8BB-231DC26263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65E19-AF42-66AE-CD55-E8D025108AE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5279A8B-E7D7-3585-9352-552FFC330EA3}"/>
              </a:ext>
            </a:extLst>
          </p:cNvPr>
          <p:cNvSpPr>
            <a:spLocks noGrp="1"/>
          </p:cNvSpPr>
          <p:nvPr>
            <p:ph type="sldNum" sz="quarter" idx="5"/>
          </p:nvPr>
        </p:nvSpPr>
        <p:spPr/>
        <p:txBody>
          <a:bodyPr/>
          <a:lstStyle/>
          <a:p>
            <a:fld id="{2F5E53B0-EFB7-4B0E-B012-E676534541B5}" type="slidenum">
              <a:rPr lang="en-GB" smtClean="0"/>
              <a:t>19</a:t>
            </a:fld>
            <a:endParaRPr lang="en-GB"/>
          </a:p>
        </p:txBody>
      </p:sp>
    </p:spTree>
    <p:extLst>
      <p:ext uri="{BB962C8B-B14F-4D97-AF65-F5344CB8AC3E}">
        <p14:creationId xmlns:p14="http://schemas.microsoft.com/office/powerpoint/2010/main" val="1176243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2</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D5A58-702D-BF70-2E4E-5E3C4C6AE8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51396E-6EEB-A010-8F49-6C593761A5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91CE04-71AA-629C-EADA-C63214F33DB2}"/>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Sources: Bloomberg Finance L.P.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(a) The latest UK curve is estimated based on the 15 UK working days to 20 July, while the April 2026 Report curve is based on the 15 UK working days to 22 April 2026. The pre-conflict curve is the single day curve estimated on 27 February 2026. The range of daily curves covers the period from 2 March to 20 July 2026.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52E19E74-B7A7-A7C3-8F05-829C01C00576}"/>
              </a:ext>
            </a:extLst>
          </p:cNvPr>
          <p:cNvSpPr>
            <a:spLocks noGrp="1"/>
          </p:cNvSpPr>
          <p:nvPr>
            <p:ph type="sldNum" sz="quarter" idx="5"/>
          </p:nvPr>
        </p:nvSpPr>
        <p:spPr/>
        <p:txBody>
          <a:bodyPr/>
          <a:lstStyle/>
          <a:p>
            <a:fld id="{2F5E53B0-EFB7-4B0E-B012-E676534541B5}" type="slidenum">
              <a:rPr lang="en-GB" smtClean="0"/>
              <a:t>20</a:t>
            </a:fld>
            <a:endParaRPr lang="en-GB"/>
          </a:p>
        </p:txBody>
      </p:sp>
    </p:spTree>
    <p:extLst>
      <p:ext uri="{BB962C8B-B14F-4D97-AF65-F5344CB8AC3E}">
        <p14:creationId xmlns:p14="http://schemas.microsoft.com/office/powerpoint/2010/main" val="24997761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87FD4-DBF4-A81A-658B-ED67B9F66B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FC4BA2-917A-237A-60AB-AD2B1E5919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D12632-B4E6-11B1-DECD-CE396BBABFA9}"/>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Sources: Bloomberg Finance L.P., Moneyfacts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(a) The shaded regions show the range of moves for two-year OIS and two-year 75% LTV mortgage rates </a:t>
            </a:r>
            <a:r>
              <a:rPr lang="en-GB" sz="1200" b="0" i="0" u="none" strike="noStrike" kern="1200" baseline="0" dirty="0" err="1">
                <a:solidFill>
                  <a:schemeClr val="tx1"/>
                </a:solidFill>
                <a:latin typeface="+mn-lt"/>
                <a:ea typeface="+mn-ea"/>
                <a:cs typeface="+mn-cs"/>
              </a:rPr>
              <a:t>sincetheir</a:t>
            </a:r>
            <a:r>
              <a:rPr lang="en-GB" sz="1200" b="0" i="0" u="none" strike="noStrike" kern="1200" baseline="0" dirty="0">
                <a:solidFill>
                  <a:schemeClr val="tx1"/>
                </a:solidFill>
                <a:latin typeface="+mn-lt"/>
                <a:ea typeface="+mn-ea"/>
                <a:cs typeface="+mn-cs"/>
              </a:rPr>
              <a:t> initial peaks after the rapid tightening phase early in the conflict (20 March – 20 July for two-year OIS and 8 April – 20 July for two-year 75% quoted rate). The latest data are provisional and are as of 20 July 2026.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22F9C59-B9A4-520E-8D83-0E84AFDE8907}"/>
              </a:ext>
            </a:extLst>
          </p:cNvPr>
          <p:cNvSpPr>
            <a:spLocks noGrp="1"/>
          </p:cNvSpPr>
          <p:nvPr>
            <p:ph type="sldNum" sz="quarter" idx="5"/>
          </p:nvPr>
        </p:nvSpPr>
        <p:spPr/>
        <p:txBody>
          <a:bodyPr/>
          <a:lstStyle/>
          <a:p>
            <a:fld id="{2F5E53B0-EFB7-4B0E-B012-E676534541B5}" type="slidenum">
              <a:rPr lang="en-GB" smtClean="0"/>
              <a:t>21</a:t>
            </a:fld>
            <a:endParaRPr lang="en-GB"/>
          </a:p>
        </p:txBody>
      </p:sp>
    </p:spTree>
    <p:extLst>
      <p:ext uri="{BB962C8B-B14F-4D97-AF65-F5344CB8AC3E}">
        <p14:creationId xmlns:p14="http://schemas.microsoft.com/office/powerpoint/2010/main" val="12660059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7D1D3-93C1-E9BA-9E02-392EC465D9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205586-51DB-CA8A-A2D6-7B7EA6405A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E12183-D2C5-5276-E4D7-236ACBBB637B}"/>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Sources: Bloomberg Finance L.P., Consensus Economics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(a) This chart decomposes the aqua line into risk premia and expected rate components, based on </a:t>
            </a:r>
            <a:r>
              <a:rPr lang="en-GB" sz="1200" b="0" i="0" u="none" strike="noStrike" kern="1200" baseline="0" dirty="0" err="1">
                <a:solidFill>
                  <a:schemeClr val="tx1"/>
                </a:solidFill>
                <a:latin typeface="+mn-lt"/>
                <a:ea typeface="+mn-ea"/>
                <a:cs typeface="+mn-cs"/>
              </a:rPr>
              <a:t>themethodology</a:t>
            </a:r>
            <a:r>
              <a:rPr lang="en-GB" sz="1200" b="0" i="0" u="none" strike="noStrike" kern="1200" baseline="0" dirty="0">
                <a:solidFill>
                  <a:schemeClr val="tx1"/>
                </a:solidFill>
                <a:latin typeface="+mn-lt"/>
                <a:ea typeface="+mn-ea"/>
                <a:cs typeface="+mn-cs"/>
              </a:rPr>
              <a:t> outlined in </a:t>
            </a:r>
            <a:r>
              <a:rPr lang="en-GB" sz="1200" b="1" i="0" u="none" strike="noStrike" kern="1200" baseline="0" dirty="0">
                <a:solidFill>
                  <a:schemeClr val="tx1"/>
                </a:solidFill>
                <a:latin typeface="+mn-lt"/>
                <a:ea typeface="+mn-ea"/>
                <a:cs typeface="+mn-cs"/>
              </a:rPr>
              <a:t>Lengyel and Walker (2026)</a:t>
            </a:r>
            <a:r>
              <a:rPr lang="en-GB" sz="1200" b="0" i="0" u="none" strike="noStrike" kern="1200" baseline="0" dirty="0">
                <a:solidFill>
                  <a:schemeClr val="tx1"/>
                </a:solidFill>
                <a:latin typeface="+mn-lt"/>
                <a:ea typeface="+mn-ea"/>
                <a:cs typeface="+mn-cs"/>
              </a:rPr>
              <a:t>. The model uses OIS rates and survey estimates from the </a:t>
            </a:r>
            <a:r>
              <a:rPr lang="en-GB" sz="1200" b="0" i="0" u="none" strike="noStrike" kern="1200" baseline="0" dirty="0" err="1">
                <a:solidFill>
                  <a:schemeClr val="tx1"/>
                </a:solidFill>
                <a:latin typeface="+mn-lt"/>
                <a:ea typeface="+mn-ea"/>
                <a:cs typeface="+mn-cs"/>
              </a:rPr>
              <a:t>MaPS</a:t>
            </a:r>
            <a:r>
              <a:rPr lang="en-GB" sz="1200" b="0" i="0" u="none" strike="noStrike" kern="1200" baseline="0" dirty="0">
                <a:solidFill>
                  <a:schemeClr val="tx1"/>
                </a:solidFill>
                <a:latin typeface="+mn-lt"/>
                <a:ea typeface="+mn-ea"/>
                <a:cs typeface="+mn-cs"/>
              </a:rPr>
              <a:t> and Consensus Economics to identify expected rates. The </a:t>
            </a:r>
            <a:r>
              <a:rPr lang="en-GB" sz="1200" b="0" i="0" u="none" strike="noStrike" kern="1200" baseline="0" dirty="0" err="1">
                <a:solidFill>
                  <a:schemeClr val="tx1"/>
                </a:solidFill>
                <a:latin typeface="+mn-lt"/>
                <a:ea typeface="+mn-ea"/>
                <a:cs typeface="+mn-cs"/>
              </a:rPr>
              <a:t>MaPS</a:t>
            </a:r>
            <a:r>
              <a:rPr lang="en-GB" sz="1200" b="0" i="0" u="none" strike="noStrike" kern="1200" baseline="0" dirty="0">
                <a:solidFill>
                  <a:schemeClr val="tx1"/>
                </a:solidFill>
                <a:latin typeface="+mn-lt"/>
                <a:ea typeface="+mn-ea"/>
                <a:cs typeface="+mn-cs"/>
              </a:rPr>
              <a:t> captures the median of most likely expectations. The July survey was conducted between 15–17 July. There are minor differences between the aqua line on this chart and the aqua line in Chart F.1 due to model estimation.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C460D8CB-C017-30A6-B9F3-BE59474FA0DE}"/>
              </a:ext>
            </a:extLst>
          </p:cNvPr>
          <p:cNvSpPr>
            <a:spLocks noGrp="1"/>
          </p:cNvSpPr>
          <p:nvPr>
            <p:ph type="sldNum" sz="quarter" idx="5"/>
          </p:nvPr>
        </p:nvSpPr>
        <p:spPr/>
        <p:txBody>
          <a:bodyPr/>
          <a:lstStyle/>
          <a:p>
            <a:fld id="{2F5E53B0-EFB7-4B0E-B012-E676534541B5}" type="slidenum">
              <a:rPr lang="en-GB" smtClean="0"/>
              <a:t>22</a:t>
            </a:fld>
            <a:endParaRPr lang="en-GB"/>
          </a:p>
        </p:txBody>
      </p:sp>
    </p:spTree>
    <p:extLst>
      <p:ext uri="{BB962C8B-B14F-4D97-AF65-F5344CB8AC3E}">
        <p14:creationId xmlns:p14="http://schemas.microsoft.com/office/powerpoint/2010/main" val="1671523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68BA9-B3D9-64A2-6A5D-A51A1812E4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DB31A2-8476-D547-3E73-1B6EC6F8DE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7087C9-F2FA-82E7-EDD0-AEE4BAB675F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9C1E402-02F9-B384-5ED7-D159B9D60493}"/>
              </a:ext>
            </a:extLst>
          </p:cNvPr>
          <p:cNvSpPr>
            <a:spLocks noGrp="1"/>
          </p:cNvSpPr>
          <p:nvPr>
            <p:ph type="sldNum" sz="quarter" idx="5"/>
          </p:nvPr>
        </p:nvSpPr>
        <p:spPr/>
        <p:txBody>
          <a:bodyPr/>
          <a:lstStyle/>
          <a:p>
            <a:fld id="{2F5E53B0-EFB7-4B0E-B012-E676534541B5}" type="slidenum">
              <a:rPr lang="en-GB" smtClean="0"/>
              <a:t>23</a:t>
            </a:fld>
            <a:endParaRPr lang="en-GB"/>
          </a:p>
        </p:txBody>
      </p:sp>
    </p:spTree>
    <p:extLst>
      <p:ext uri="{BB962C8B-B14F-4D97-AF65-F5344CB8AC3E}">
        <p14:creationId xmlns:p14="http://schemas.microsoft.com/office/powerpoint/2010/main" val="3980926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A4EC0-85FA-93A9-5626-AAFC2239C2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48EE44-6987-F344-5DFD-F8716F9DC9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EB67B8-33EF-AB41-D5D6-40AB0F964852}"/>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(a) Gilt value is measured as the ‘initial purchase proceeds’ value. Dashed line shows projection from latest data point (end-June 2026) to September 2026.</a:t>
            </a:r>
          </a:p>
        </p:txBody>
      </p:sp>
      <p:sp>
        <p:nvSpPr>
          <p:cNvPr id="4" name="Slide Number Placeholder 3">
            <a:extLst>
              <a:ext uri="{FF2B5EF4-FFF2-40B4-BE49-F238E27FC236}">
                <a16:creationId xmlns:a16="http://schemas.microsoft.com/office/drawing/2014/main" id="{099C793D-F2DA-6735-A149-3EE07FA3739A}"/>
              </a:ext>
            </a:extLst>
          </p:cNvPr>
          <p:cNvSpPr>
            <a:spLocks noGrp="1"/>
          </p:cNvSpPr>
          <p:nvPr>
            <p:ph type="sldNum" sz="quarter" idx="5"/>
          </p:nvPr>
        </p:nvSpPr>
        <p:spPr/>
        <p:txBody>
          <a:bodyPr/>
          <a:lstStyle/>
          <a:p>
            <a:fld id="{2F5E53B0-EFB7-4B0E-B012-E676534541B5}" type="slidenum">
              <a:rPr lang="en-GB" smtClean="0"/>
              <a:t>24</a:t>
            </a:fld>
            <a:endParaRPr lang="en-GB"/>
          </a:p>
        </p:txBody>
      </p:sp>
    </p:spTree>
    <p:extLst>
      <p:ext uri="{BB962C8B-B14F-4D97-AF65-F5344CB8AC3E}">
        <p14:creationId xmlns:p14="http://schemas.microsoft.com/office/powerpoint/2010/main" val="19130990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339CB-891B-066E-7234-55FD385840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98297D-8F6E-751B-0E6A-CBBFFB87FD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88E6EB-C77A-C36D-BBEA-7E3B97004A42}"/>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(a) Each year shows maturities in the period between October and September of the following year (</a:t>
            </a:r>
            <a:r>
              <a:rPr lang="en-GB" sz="1200" kern="1200" dirty="0" err="1">
                <a:solidFill>
                  <a:schemeClr val="tx1"/>
                </a:solidFill>
                <a:effectLst/>
                <a:latin typeface="+mn-lt"/>
                <a:ea typeface="+mn-ea"/>
                <a:cs typeface="+mn-cs"/>
              </a:rPr>
              <a:t>ie</a:t>
            </a:r>
            <a:r>
              <a:rPr lang="en-GB" sz="1200" kern="1200" dirty="0">
                <a:solidFill>
                  <a:schemeClr val="tx1"/>
                </a:solidFill>
                <a:effectLst/>
                <a:latin typeface="+mn-lt"/>
                <a:ea typeface="+mn-ea"/>
                <a:cs typeface="+mn-cs"/>
              </a:rPr>
              <a:t> a yearly QT review cycle). From October 2022 to September 2026 these bars show the target gilt stock reduction voted for by the MPC, including both maturities and active sales, as well as sales of corporate debt purchased under the Corporate Bond Purchase Scheme. The Committee is yet to vote on the target gilt stock reduction from October 2026 so only the path of expected maturities is shown.</a:t>
            </a:r>
          </a:p>
        </p:txBody>
      </p:sp>
      <p:sp>
        <p:nvSpPr>
          <p:cNvPr id="4" name="Slide Number Placeholder 3">
            <a:extLst>
              <a:ext uri="{FF2B5EF4-FFF2-40B4-BE49-F238E27FC236}">
                <a16:creationId xmlns:a16="http://schemas.microsoft.com/office/drawing/2014/main" id="{8DB06ED8-5E1C-14C5-529D-88D5E014B974}"/>
              </a:ext>
            </a:extLst>
          </p:cNvPr>
          <p:cNvSpPr>
            <a:spLocks noGrp="1"/>
          </p:cNvSpPr>
          <p:nvPr>
            <p:ph type="sldNum" sz="quarter" idx="5"/>
          </p:nvPr>
        </p:nvSpPr>
        <p:spPr/>
        <p:txBody>
          <a:bodyPr/>
          <a:lstStyle/>
          <a:p>
            <a:fld id="{2F5E53B0-EFB7-4B0E-B012-E676534541B5}" type="slidenum">
              <a:rPr lang="en-GB" smtClean="0"/>
              <a:t>25</a:t>
            </a:fld>
            <a:endParaRPr lang="en-GB"/>
          </a:p>
        </p:txBody>
      </p:sp>
    </p:spTree>
    <p:extLst>
      <p:ext uri="{BB962C8B-B14F-4D97-AF65-F5344CB8AC3E}">
        <p14:creationId xmlns:p14="http://schemas.microsoft.com/office/powerpoint/2010/main" val="2989561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3</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C62B9-EBBA-1D1C-5B3B-E439C87A20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9F558B-897E-283B-4030-DC8B726042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90ABD1-137B-B1C1-A535-0E1A5943B6B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6F87EA6-DD71-4186-3EEB-09C77556B96B}"/>
              </a:ext>
            </a:extLst>
          </p:cNvPr>
          <p:cNvSpPr>
            <a:spLocks noGrp="1"/>
          </p:cNvSpPr>
          <p:nvPr>
            <p:ph type="sldNum" sz="quarter" idx="5"/>
          </p:nvPr>
        </p:nvSpPr>
        <p:spPr/>
        <p:txBody>
          <a:bodyPr/>
          <a:lstStyle/>
          <a:p>
            <a:fld id="{2F5E53B0-EFB7-4B0E-B012-E676534541B5}" type="slidenum">
              <a:rPr lang="en-GB" smtClean="0"/>
              <a:t>4</a:t>
            </a:fld>
            <a:endParaRPr lang="en-GB"/>
          </a:p>
        </p:txBody>
      </p:sp>
    </p:spTree>
    <p:extLst>
      <p:ext uri="{BB962C8B-B14F-4D97-AF65-F5344CB8AC3E}">
        <p14:creationId xmlns:p14="http://schemas.microsoft.com/office/powerpoint/2010/main" val="4039708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5</a:t>
            </a:fld>
            <a:endParaRPr lang="en-GB"/>
          </a:p>
        </p:txBody>
      </p:sp>
    </p:spTree>
    <p:extLst>
      <p:ext uri="{BB962C8B-B14F-4D97-AF65-F5344CB8AC3E}">
        <p14:creationId xmlns:p14="http://schemas.microsoft.com/office/powerpoint/2010/main" val="3269911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Sources: Google and Bank calculations.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(a) The series are three-month rolling averages. The frequency is a relative measure for each individual search term, over 2005–2026, where 100 indicates the highest frequency over that time period. Data are up to July 2026 and are not seasonally adjusted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2F5E53B0-EFB7-4B0E-B012-E676534541B5}" type="slidenum">
              <a:rPr lang="en-GB" smtClean="0"/>
              <a:t>6</a:t>
            </a:fld>
            <a:endParaRPr lang="en-GB"/>
          </a:p>
        </p:txBody>
      </p:sp>
    </p:spTree>
    <p:extLst>
      <p:ext uri="{BB962C8B-B14F-4D97-AF65-F5344CB8AC3E}">
        <p14:creationId xmlns:p14="http://schemas.microsoft.com/office/powerpoint/2010/main" val="531386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AE6FB-4CA2-49CF-27CB-F567700096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18505C-07F2-D9B1-B44E-BC01D640DE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7C18E-AA4A-ACB2-447E-04CC8ED02BC6}"/>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Sources: ONS and Bank calculations.</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(a) Estimates follow the method of </a:t>
            </a:r>
            <a:r>
              <a:rPr lang="en-GB" sz="1200" b="1" i="0" u="none" strike="noStrike" kern="1200" baseline="0" dirty="0">
                <a:solidFill>
                  <a:schemeClr val="tx1"/>
                </a:solidFill>
                <a:latin typeface="+mn-lt"/>
                <a:ea typeface="+mn-ea"/>
                <a:cs typeface="+mn-cs"/>
              </a:rPr>
              <a:t>Smith and Wolman (2024)</a:t>
            </a:r>
            <a:r>
              <a:rPr lang="en-GB" sz="1200" b="0" i="0" u="none" strike="noStrike" kern="1200" baseline="0" dirty="0">
                <a:solidFill>
                  <a:schemeClr val="tx1"/>
                </a:solidFill>
                <a:latin typeface="+mn-lt"/>
                <a:ea typeface="+mn-ea"/>
                <a:cs typeface="+mn-cs"/>
              </a:rPr>
              <a:t>. The horizontal axis shows the percentile of the distribution of the 85 class-level CPI components at which the average seasonally adjusted monthly CPI inflation rate occurs – if the mean is high in the distribution this would typically suggest an upward skew to price changes. The trend relationship is estimated using a non-linear function over the period 1993–2020.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55E05B4-8E5F-486E-FDB7-1C554318253D}"/>
              </a:ext>
            </a:extLst>
          </p:cNvPr>
          <p:cNvSpPr>
            <a:spLocks noGrp="1"/>
          </p:cNvSpPr>
          <p:nvPr>
            <p:ph type="sldNum" sz="quarter" idx="5"/>
          </p:nvPr>
        </p:nvSpPr>
        <p:spPr/>
        <p:txBody>
          <a:bodyPr/>
          <a:lstStyle/>
          <a:p>
            <a:fld id="{2F5E53B0-EFB7-4B0E-B012-E676534541B5}" type="slidenum">
              <a:rPr lang="en-GB" smtClean="0"/>
              <a:t>7</a:t>
            </a:fld>
            <a:endParaRPr lang="en-GB"/>
          </a:p>
        </p:txBody>
      </p:sp>
    </p:spTree>
    <p:extLst>
      <p:ext uri="{BB962C8B-B14F-4D97-AF65-F5344CB8AC3E}">
        <p14:creationId xmlns:p14="http://schemas.microsoft.com/office/powerpoint/2010/main" val="12215459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8BB4F-E775-91D3-D2C8-244EC6E45E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4F17F3-ED0C-5871-37B1-FB227BF0EE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AEAB0A-ED0F-7CE0-74EA-88E08BCE2A9B}"/>
              </a:ext>
            </a:extLst>
          </p:cNvPr>
          <p:cNvSpPr>
            <a:spLocks noGrp="1"/>
          </p:cNvSpPr>
          <p:nvPr>
            <p:ph type="body" idx="1"/>
          </p:nvPr>
        </p:nvSpPr>
        <p:spPr/>
        <p:txBody>
          <a:bodyPr/>
          <a:lstStyle/>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Sources: DMP survey and Bank calculations. </a:t>
            </a:r>
          </a:p>
          <a:p>
            <a:pPr marL="0" marR="0" lvl="0" indent="0" algn="l" defTabSz="914400" rtl="0" eaLnBrk="1" fontAlgn="auto" latinLnBrk="0" hangingPunct="1">
              <a:lnSpc>
                <a:spcPct val="125000"/>
              </a:lnSpc>
              <a:spcBef>
                <a:spcPts val="0"/>
              </a:spcBef>
              <a:spcAft>
                <a:spcPts val="120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25000"/>
              </a:lnSpc>
              <a:spcBef>
                <a:spcPts val="0"/>
              </a:spcBef>
              <a:spcAft>
                <a:spcPts val="1200"/>
              </a:spcAft>
              <a:buClrTx/>
              <a:buSzTx/>
              <a:buFontTx/>
              <a:buNone/>
              <a:tabLst/>
              <a:defRPr/>
            </a:pPr>
            <a:r>
              <a:rPr lang="en-GB" sz="1200" b="0" i="0" u="none" strike="noStrike" kern="1200" baseline="0" dirty="0">
                <a:solidFill>
                  <a:schemeClr val="tx1"/>
                </a:solidFill>
                <a:latin typeface="+mn-lt"/>
                <a:ea typeface="+mn-ea"/>
                <a:cs typeface="+mn-cs"/>
              </a:rPr>
              <a:t>(a) The results are based on application of a LLM to the DMP survey open-text question: ‘In your own words, what are the main factors that will affect average wage growth per employee in your business over the next 12 months?’. The model categorised comments depending on if they mentioned a range of factors, which have been aggregated to the broad groupings shown on the chart. A sample of the responses was validated by a researcher performing the same categorisation – the LLM provided a very high degree of accuracy in the sample. Comparing category shares over time may not be a perfect signal as some firms may have mentioned inflation in the context of falling inflation in 2024 and 2025 leading to slower wage growth while mentioning inflation in the context of rising wage growth in 2023. </a:t>
            </a: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960C05E-BFAD-FD53-3989-32EB124D6487}"/>
              </a:ext>
            </a:extLst>
          </p:cNvPr>
          <p:cNvSpPr>
            <a:spLocks noGrp="1"/>
          </p:cNvSpPr>
          <p:nvPr>
            <p:ph type="sldNum" sz="quarter" idx="5"/>
          </p:nvPr>
        </p:nvSpPr>
        <p:spPr/>
        <p:txBody>
          <a:bodyPr/>
          <a:lstStyle/>
          <a:p>
            <a:fld id="{2F5E53B0-EFB7-4B0E-B012-E676534541B5}" type="slidenum">
              <a:rPr lang="en-GB" smtClean="0"/>
              <a:t>8</a:t>
            </a:fld>
            <a:endParaRPr lang="en-GB"/>
          </a:p>
        </p:txBody>
      </p:sp>
    </p:spTree>
    <p:extLst>
      <p:ext uri="{BB962C8B-B14F-4D97-AF65-F5344CB8AC3E}">
        <p14:creationId xmlns:p14="http://schemas.microsoft.com/office/powerpoint/2010/main" val="2736705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9</a:t>
            </a:fld>
            <a:endParaRPr lang="en-GB"/>
          </a:p>
        </p:txBody>
      </p:sp>
    </p:spTree>
    <p:extLst>
      <p:ext uri="{BB962C8B-B14F-4D97-AF65-F5344CB8AC3E}">
        <p14:creationId xmlns:p14="http://schemas.microsoft.com/office/powerpoint/2010/main" val="3269911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rotWithShape="1">
          <a:blip r:embed="rId2" cstate="print">
            <a:extLst>
              <a:ext uri="{28A0092B-C50C-407E-A947-70E740481C1C}">
                <a14:useLocalDpi xmlns:a14="http://schemas.microsoft.com/office/drawing/2010/main" val="0"/>
              </a:ext>
            </a:extLst>
          </a:blip>
          <a:srcRect l="46657" r="9040"/>
          <a:stretch/>
        </p:blipFill>
        <p:spPr>
          <a:xfrm>
            <a:off x="7623174" y="0"/>
            <a:ext cx="4559808" cy="68616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nchor="t" anchorCtr="0"/>
          <a:lstStyle>
            <a:lvl1pPr>
              <a:defRPr sz="2400"/>
            </a:lvl1pPr>
          </a:lstStyle>
          <a:p>
            <a:r>
              <a:rPr lang="en-US" dirty="0"/>
              <a:t>Click to edit Master title style</a:t>
            </a:r>
            <a:endParaRPr lang="en-GB" dirty="0"/>
          </a:p>
        </p:txBody>
      </p:sp>
    </p:spTree>
    <p:extLst>
      <p:ext uri="{BB962C8B-B14F-4D97-AF65-F5344CB8AC3E}">
        <p14:creationId xmlns:p14="http://schemas.microsoft.com/office/powerpoint/2010/main" val="26780373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48" r:id="rId3"/>
    <p:sldLayoutId id="2147483721" r:id="rId4"/>
    <p:sldLayoutId id="2147483747" r:id="rId5"/>
    <p:sldLayoutId id="2147483731" r:id="rId6"/>
    <p:sldLayoutId id="2147483739" r:id="rId7"/>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C183D7F6-B498-43B3-948B-1728B52AA6E4}">
                <adec:decorative xmlns:adec="http://schemas.microsoft.com/office/drawing/2017/decorative" val="0"/>
              </a:ext>
            </a:extLst>
          </p:cNvPr>
          <p:cNvSpPr>
            <a:spLocks noGrp="1"/>
          </p:cNvSpPr>
          <p:nvPr>
            <p:ph type="title" idx="4294967295"/>
          </p:nvPr>
        </p:nvSpPr>
        <p:spPr>
          <a:xfrm>
            <a:off x="457200" y="1752600"/>
            <a:ext cx="7165975" cy="3735388"/>
          </a:xfrm>
          <a:prstGeom prst="rect">
            <a:avLst/>
          </a:prstGeom>
          <a:noFill/>
          <a:ln>
            <a:noFill/>
            <a:prstDash/>
          </a:ln>
          <a:effectLst/>
        </p:spPr>
        <p:txBody>
          <a:bodyPr rot="0" spcFirstLastPara="0" vertOverflow="overflow" horzOverflow="overflow" vert="horz" wrap="square" lIns="0" tIns="0" rIns="45720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Monetary Policy Report</a:t>
            </a:r>
            <a:br>
              <a:rPr kumimoji="0" lang="en-GB" sz="4000" b="0" i="0" u="none" strike="noStrike" kern="1200" cap="none" spc="0" normalizeH="0" baseline="0" noProof="0">
                <a:ln>
                  <a:noFill/>
                </a:ln>
                <a:solidFill>
                  <a:srgbClr val="E7E6E6"/>
                </a:solidFill>
                <a:effectLst/>
                <a:uLnTx/>
                <a:uFillTx/>
                <a:latin typeface="Century Gothic" panose="020B0502020202020204" pitchFamily="34" charset="0"/>
                <a:ea typeface="+mn-ea"/>
                <a:cs typeface="Arial" panose="020B0604020202020204" pitchFamily="34" charset="0"/>
              </a:rPr>
            </a:br>
            <a:r>
              <a:rPr kumimoji="0" lang="en-GB" sz="4000" b="0" i="0" u="none" strike="noStrike" kern="1200" cap="none" spc="0" normalizeH="0" baseline="0" noProof="0">
                <a:ln>
                  <a:noFill/>
                </a:ln>
                <a:solidFill>
                  <a:srgbClr val="E7E6E6"/>
                </a:solidFill>
                <a:effectLst/>
                <a:uLnTx/>
                <a:uFillTx/>
                <a:latin typeface="Century Gothic" panose="020B0502020202020204" pitchFamily="34" charset="0"/>
                <a:ea typeface="+mn-ea"/>
                <a:cs typeface="Arial" panose="020B0604020202020204" pitchFamily="34" charset="0"/>
              </a:rPr>
              <a:t>April </a:t>
            </a: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2026</a:t>
            </a:r>
          </a:p>
          <a:p>
            <a:pPr marL="0" marR="0" lvl="0" indent="0" algn="l" defTabSz="914400" rtl="0" eaLnBrk="1" fontAlgn="auto" latinLnBrk="0" hangingPunct="1">
              <a:lnSpc>
                <a:spcPct val="100000"/>
              </a:lnSpc>
              <a:spcBef>
                <a:spcPts val="0"/>
              </a:spcBef>
              <a:spcAft>
                <a:spcPts val="240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E7E6E6"/>
                </a:solidFill>
                <a:effectLst/>
                <a:uLnTx/>
                <a:uFillTx/>
                <a:latin typeface="Century Gothic" panose="020B0502020202020204" pitchFamily="34" charset="0"/>
                <a:ea typeface="+mn-ea"/>
                <a:cs typeface="Arial" panose="020B0604020202020204" pitchFamily="34" charset="0"/>
              </a:rPr>
              <a:t>Topical policy issues</a:t>
            </a:r>
          </a:p>
        </p:txBody>
      </p:sp>
    </p:spTree>
    <p:extLst>
      <p:ext uri="{BB962C8B-B14F-4D97-AF65-F5344CB8AC3E}">
        <p14:creationId xmlns:p14="http://schemas.microsoft.com/office/powerpoint/2010/main" val="33268867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3C788-4929-2AD5-C05B-30A3F3F9F6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45FDD6-CAFB-9B17-5D58-F96DF6500D55}"/>
              </a:ext>
            </a:extLst>
          </p:cNvPr>
          <p:cNvSpPr>
            <a:spLocks noGrp="1"/>
          </p:cNvSpPr>
          <p:nvPr>
            <p:ph type="title"/>
          </p:nvPr>
        </p:nvSpPr>
        <p:spPr>
          <a:xfrm>
            <a:off x="468001" y="457199"/>
            <a:ext cx="11242672" cy="2051539"/>
          </a:xfrm>
        </p:spPr>
        <p:txBody>
          <a:bodyPr/>
          <a:lstStyle/>
          <a:p>
            <a:r>
              <a:rPr lang="en-GB" dirty="0">
                <a:latin typeface="Arial" panose="020B0604020202020204" pitchFamily="34" charset="0"/>
                <a:cs typeface="Arial" panose="020B0604020202020204" pitchFamily="34" charset="0"/>
              </a:rPr>
              <a:t>Chart C.1: Inflation currently appears to be driven by relatively flexible prices that are less central to supply chains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Measures of annual inflation</a:t>
            </a:r>
            <a:r>
              <a:rPr lang="en-GB" b="0" baseline="30000" dirty="0">
                <a:latin typeface="Arial" panose="020B0604020202020204" pitchFamily="34" charset="0"/>
                <a:cs typeface="Arial" panose="020B0604020202020204" pitchFamily="34" charset="0"/>
              </a:rPr>
              <a:t>(a)</a:t>
            </a:r>
            <a:br>
              <a:rPr lang="en-GB" b="0" dirty="0">
                <a:latin typeface="Arial" panose="020B0604020202020204" pitchFamily="34" charset="0"/>
                <a:cs typeface="Arial" panose="020B0604020202020204" pitchFamily="34" charset="0"/>
              </a:rPr>
            </a:br>
            <a:endParaRPr lang="en-GB" b="0" baseline="30000" dirty="0">
              <a:latin typeface="Arial" panose="020B0604020202020204" pitchFamily="34" charset="0"/>
              <a:cs typeface="Arial" panose="020B0604020202020204" pitchFamily="34" charset="0"/>
            </a:endParaRPr>
          </a:p>
        </p:txBody>
      </p:sp>
      <p:pic>
        <p:nvPicPr>
          <p:cNvPr id="4" name="Picture 3" descr="A granular measure of underlying inflationary pressures has fallen back in recent months, as have services inflation and core inflation. ">
            <a:extLst>
              <a:ext uri="{FF2B5EF4-FFF2-40B4-BE49-F238E27FC236}">
                <a16:creationId xmlns:a16="http://schemas.microsoft.com/office/drawing/2014/main" id="{F356E524-D346-2A88-FF79-3A3FAD496AB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001" y="1962400"/>
            <a:ext cx="11041199" cy="3876926"/>
          </a:xfrm>
          <a:prstGeom prst="rect">
            <a:avLst/>
          </a:prstGeom>
          <a:noFill/>
          <a:ln>
            <a:noFill/>
          </a:ln>
        </p:spPr>
      </p:pic>
    </p:spTree>
    <p:extLst>
      <p:ext uri="{BB962C8B-B14F-4D97-AF65-F5344CB8AC3E}">
        <p14:creationId xmlns:p14="http://schemas.microsoft.com/office/powerpoint/2010/main" val="447727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D: What do global developments imply for the UK inflation outlook?</a:t>
            </a:r>
          </a:p>
        </p:txBody>
      </p:sp>
    </p:spTree>
    <p:extLst>
      <p:ext uri="{BB962C8B-B14F-4D97-AF65-F5344CB8AC3E}">
        <p14:creationId xmlns:p14="http://schemas.microsoft.com/office/powerpoint/2010/main" val="25920056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6C913C-E8D1-A090-9756-3BE50E5A16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13753C-3731-397B-2173-1878D334381C}"/>
              </a:ext>
            </a:extLst>
          </p:cNvPr>
          <p:cNvSpPr>
            <a:spLocks noGrp="1"/>
          </p:cNvSpPr>
          <p:nvPr>
            <p:ph type="title"/>
          </p:nvPr>
        </p:nvSpPr>
        <p:spPr>
          <a:xfrm>
            <a:off x="468001" y="457199"/>
            <a:ext cx="11242672" cy="1946190"/>
          </a:xfrm>
        </p:spPr>
        <p:txBody>
          <a:bodyPr/>
          <a:lstStyle/>
          <a:p>
            <a:r>
              <a:rPr lang="en-GB" dirty="0">
                <a:latin typeface="Arial" panose="020B0604020202020204" pitchFamily="34" charset="0"/>
                <a:cs typeface="Arial" panose="020B0604020202020204" pitchFamily="34" charset="0"/>
              </a:rPr>
              <a:t>Chart D.1: World export price inflation is expected to have risen sharply in 2026 Q2</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UK-weighted world export prices (excluding the direct effect of oil prices), UK non-energy import prices and the sterling ERI</a:t>
            </a:r>
            <a:r>
              <a:rPr lang="en-GB" b="0" baseline="30000" dirty="0">
                <a:latin typeface="Arial" panose="020B0604020202020204" pitchFamily="34" charset="0"/>
                <a:cs typeface="Arial" panose="020B0604020202020204" pitchFamily="34" charset="0"/>
              </a:rPr>
              <a:t>(a)</a:t>
            </a:r>
          </a:p>
        </p:txBody>
      </p:sp>
      <p:pic>
        <p:nvPicPr>
          <p:cNvPr id="3" name="Picture 2" descr="UK import and world export price inflation has been subdued but is expected to rise. The value of Chinese exports to the US fell over the past year as exports to other regions rose. ">
            <a:extLst>
              <a:ext uri="{FF2B5EF4-FFF2-40B4-BE49-F238E27FC236}">
                <a16:creationId xmlns:a16="http://schemas.microsoft.com/office/drawing/2014/main" id="{6A5A3C81-5D1B-D667-D17F-5FBCF76878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553" y="2310765"/>
            <a:ext cx="10590894" cy="4090036"/>
          </a:xfrm>
          <a:prstGeom prst="rect">
            <a:avLst/>
          </a:prstGeom>
        </p:spPr>
      </p:pic>
    </p:spTree>
    <p:extLst>
      <p:ext uri="{BB962C8B-B14F-4D97-AF65-F5344CB8AC3E}">
        <p14:creationId xmlns:p14="http://schemas.microsoft.com/office/powerpoint/2010/main" val="1210927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AFA66-F1C6-A408-AB3C-3DD9F5D116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F7CDD5-D924-8ABC-51D5-D4A8D835EDCB}"/>
              </a:ext>
            </a:extLst>
          </p:cNvPr>
          <p:cNvSpPr>
            <a:spLocks noGrp="1"/>
          </p:cNvSpPr>
          <p:nvPr>
            <p:ph type="title"/>
          </p:nvPr>
        </p:nvSpPr>
        <p:spPr>
          <a:xfrm>
            <a:off x="468001" y="457199"/>
            <a:ext cx="11242672" cy="2130358"/>
          </a:xfrm>
        </p:spPr>
        <p:txBody>
          <a:bodyPr/>
          <a:lstStyle/>
          <a:p>
            <a:r>
              <a:rPr lang="en-GB" dirty="0">
                <a:latin typeface="Arial" panose="020B0604020202020204" pitchFamily="34" charset="0"/>
                <a:cs typeface="Arial" panose="020B0604020202020204" pitchFamily="34" charset="0"/>
              </a:rPr>
              <a:t>Chart D.2: Indicators of supply chain pressures are signalling a tightening in</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conditions since the onset of the conflict but have eased slightly since April</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Indicators of supply chain disruption </a:t>
            </a:r>
            <a:r>
              <a:rPr lang="en-GB" b="0" baseline="30000" dirty="0">
                <a:latin typeface="Arial" panose="020B0604020202020204" pitchFamily="34" charset="0"/>
                <a:cs typeface="Arial" panose="020B0604020202020204" pitchFamily="34" charset="0"/>
              </a:rPr>
              <a:t>(a)</a:t>
            </a:r>
          </a:p>
        </p:txBody>
      </p:sp>
      <p:pic>
        <p:nvPicPr>
          <p:cNvPr id="3" name="Picture 2" descr="Indicators of supply chain disruption have risen since the beginning of the conflict in the Middle East, though they have fallen a little in recent months.">
            <a:extLst>
              <a:ext uri="{FF2B5EF4-FFF2-40B4-BE49-F238E27FC236}">
                <a16:creationId xmlns:a16="http://schemas.microsoft.com/office/drawing/2014/main" id="{E83E8E9A-64DF-74F4-3B66-65B919C2DB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004" y="1911934"/>
            <a:ext cx="10627992" cy="4103855"/>
          </a:xfrm>
          <a:prstGeom prst="rect">
            <a:avLst/>
          </a:prstGeom>
        </p:spPr>
      </p:pic>
    </p:spTree>
    <p:extLst>
      <p:ext uri="{BB962C8B-B14F-4D97-AF65-F5344CB8AC3E}">
        <p14:creationId xmlns:p14="http://schemas.microsoft.com/office/powerpoint/2010/main" val="4002635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764F6-1AF4-A631-112F-4B5B46F4AA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114618-67BA-B2A5-033F-FC45038B167E}"/>
              </a:ext>
            </a:extLst>
          </p:cNvPr>
          <p:cNvSpPr>
            <a:spLocks noGrp="1"/>
          </p:cNvSpPr>
          <p:nvPr>
            <p:ph type="title"/>
          </p:nvPr>
        </p:nvSpPr>
        <p:spPr>
          <a:xfrm>
            <a:off x="468001" y="457199"/>
            <a:ext cx="11242672" cy="2130358"/>
          </a:xfrm>
        </p:spPr>
        <p:txBody>
          <a:bodyPr/>
          <a:lstStyle/>
          <a:p>
            <a:r>
              <a:rPr lang="en-GB" dirty="0">
                <a:latin typeface="Arial" panose="020B0604020202020204" pitchFamily="34" charset="0"/>
                <a:cs typeface="Arial" panose="020B0604020202020204" pitchFamily="34" charset="0"/>
              </a:rPr>
              <a:t>Chart D.3: Global demand for AI-related goods is boosting Advanced-Asia export prices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Export prices of selected countries and UK-weighted world export prices (excluding the direct effect of oil prices) </a:t>
            </a:r>
            <a:r>
              <a:rPr lang="en-GB" b="0" baseline="30000" dirty="0">
                <a:latin typeface="Arial" panose="020B0604020202020204" pitchFamily="34" charset="0"/>
                <a:cs typeface="Arial" panose="020B0604020202020204" pitchFamily="34" charset="0"/>
              </a:rPr>
              <a:t>(a)</a:t>
            </a:r>
          </a:p>
        </p:txBody>
      </p:sp>
      <p:pic>
        <p:nvPicPr>
          <p:cNvPr id="3" name="Picture 2" descr="World export prices growth has risen sharply, particularly in Advanced Asia where AI-related demand is a contributing factor.">
            <a:extLst>
              <a:ext uri="{FF2B5EF4-FFF2-40B4-BE49-F238E27FC236}">
                <a16:creationId xmlns:a16="http://schemas.microsoft.com/office/drawing/2014/main" id="{599987E3-0AB6-9C77-83E9-98D0A03B64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868" y="2202441"/>
            <a:ext cx="9816264" cy="4136006"/>
          </a:xfrm>
          <a:prstGeom prst="rect">
            <a:avLst/>
          </a:prstGeom>
        </p:spPr>
      </p:pic>
    </p:spTree>
    <p:extLst>
      <p:ext uri="{BB962C8B-B14F-4D97-AF65-F5344CB8AC3E}">
        <p14:creationId xmlns:p14="http://schemas.microsoft.com/office/powerpoint/2010/main" val="2803216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81762D-EC92-6FD9-018C-037E4F5008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7D66C7-03A3-5C51-69B6-6C97285B9A91}"/>
              </a:ext>
            </a:extLst>
          </p:cNvPr>
          <p:cNvSpPr>
            <a:spLocks noGrp="1"/>
          </p:cNvSpPr>
          <p:nvPr>
            <p:ph type="title"/>
          </p:nvPr>
        </p:nvSpPr>
        <p:spPr>
          <a:xfrm>
            <a:off x="468001" y="457199"/>
            <a:ext cx="11242672" cy="2130358"/>
          </a:xfrm>
        </p:spPr>
        <p:txBody>
          <a:bodyPr/>
          <a:lstStyle/>
          <a:p>
            <a:r>
              <a:rPr lang="en-GB" dirty="0">
                <a:latin typeface="Arial" panose="020B0604020202020204" pitchFamily="34" charset="0"/>
                <a:cs typeface="Arial" panose="020B0604020202020204" pitchFamily="34" charset="0"/>
              </a:rPr>
              <a:t>Chart D.4: Unit values of imports from China, relative to those of the same product imported from other countries, declined after the imposition of higher US tariffs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US tariffs event-study: China-specific difference in UK import prices </a:t>
            </a:r>
            <a:r>
              <a:rPr lang="en-GB" b="0" baseline="30000" dirty="0">
                <a:latin typeface="Arial" panose="020B0604020202020204" pitchFamily="34" charset="0"/>
                <a:cs typeface="Arial" panose="020B0604020202020204" pitchFamily="34" charset="0"/>
              </a:rPr>
              <a:t>(a)</a:t>
            </a:r>
          </a:p>
        </p:txBody>
      </p:sp>
      <p:pic>
        <p:nvPicPr>
          <p:cNvPr id="3" name="Picture 2" descr="Staff analysis suggests that trade diversion of Chinese goods has had a negative impact UK import prices since early 2025.">
            <a:extLst>
              <a:ext uri="{FF2B5EF4-FFF2-40B4-BE49-F238E27FC236}">
                <a16:creationId xmlns:a16="http://schemas.microsoft.com/office/drawing/2014/main" id="{522CF241-C6D7-69C0-C215-57FB7E103F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905" y="2031888"/>
            <a:ext cx="9240189" cy="4477112"/>
          </a:xfrm>
          <a:prstGeom prst="rect">
            <a:avLst/>
          </a:prstGeom>
        </p:spPr>
      </p:pic>
    </p:spTree>
    <p:extLst>
      <p:ext uri="{BB962C8B-B14F-4D97-AF65-F5344CB8AC3E}">
        <p14:creationId xmlns:p14="http://schemas.microsoft.com/office/powerpoint/2010/main" val="6784415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0560EF-3836-7116-1C03-18E652677579}"/>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E5200E5-906E-14FA-4EF7-E5C156BE9F9E}"/>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E: What signal can developments in broad money provide for the economic outlook?</a:t>
            </a:r>
          </a:p>
        </p:txBody>
      </p:sp>
    </p:spTree>
    <p:extLst>
      <p:ext uri="{BB962C8B-B14F-4D97-AF65-F5344CB8AC3E}">
        <p14:creationId xmlns:p14="http://schemas.microsoft.com/office/powerpoint/2010/main" val="14420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F231D-D831-1412-073C-9242B770C8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0653DD-88E5-F6A4-BF11-1B01FEACFC85}"/>
              </a:ext>
            </a:extLst>
          </p:cNvPr>
          <p:cNvSpPr>
            <a:spLocks noGrp="1"/>
          </p:cNvSpPr>
          <p:nvPr>
            <p:ph type="title"/>
          </p:nvPr>
        </p:nvSpPr>
        <p:spPr>
          <a:xfrm>
            <a:off x="468001" y="457199"/>
            <a:ext cx="3879410" cy="1320801"/>
          </a:xfrm>
        </p:spPr>
        <p:txBody>
          <a:bodyPr/>
          <a:lstStyle/>
          <a:p>
            <a:r>
              <a:rPr lang="en-GB" dirty="0">
                <a:latin typeface="Arial" panose="020B0604020202020204" pitchFamily="34" charset="0"/>
                <a:cs typeface="Arial" panose="020B0604020202020204" pitchFamily="34" charset="0"/>
              </a:rPr>
              <a:t>Chart E.1: Broad money growth has increased slightly over the past year and the</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ratio of aggregate broad money to nominal GDP is in line with its estimated</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equilibrium</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Four-quarter growth in aggregate and household broad money;</a:t>
            </a:r>
            <a:r>
              <a:rPr lang="en-GB" b="0" baseline="30000" dirty="0">
                <a:latin typeface="Arial" panose="020B0604020202020204" pitchFamily="34" charset="0"/>
                <a:cs typeface="Arial" panose="020B0604020202020204" pitchFamily="34" charset="0"/>
              </a:rPr>
              <a:t> (a) </a:t>
            </a:r>
            <a:r>
              <a:rPr lang="en-GB" b="0" dirty="0">
                <a:latin typeface="Arial" panose="020B0604020202020204" pitchFamily="34" charset="0"/>
                <a:cs typeface="Arial" panose="020B0604020202020204" pitchFamily="34" charset="0"/>
              </a:rPr>
              <a:t>ratio of broad money to</a:t>
            </a:r>
            <a:br>
              <a:rPr lang="en-GB" b="0"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nominal GDP and its estimated equilibrium</a:t>
            </a:r>
            <a:r>
              <a:rPr lang="en-GB" b="0" baseline="30000" dirty="0">
                <a:latin typeface="Arial" panose="020B0604020202020204" pitchFamily="34" charset="0"/>
                <a:cs typeface="Arial" panose="020B0604020202020204" pitchFamily="34" charset="0"/>
              </a:rPr>
              <a:t>(b)</a:t>
            </a:r>
          </a:p>
        </p:txBody>
      </p:sp>
      <p:pic>
        <p:nvPicPr>
          <p:cNvPr id="3" name="Picture 2" descr="Aggregate and household broad money growth have increased slightly over the past year. The ratio of aggregate broad money to nominal GDP is in line with its estimated equilibrium.">
            <a:extLst>
              <a:ext uri="{FF2B5EF4-FFF2-40B4-BE49-F238E27FC236}">
                <a16:creationId xmlns:a16="http://schemas.microsoft.com/office/drawing/2014/main" id="{80565418-7210-A960-78FC-B867F1B790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6419" y="1569452"/>
            <a:ext cx="7107580" cy="2954422"/>
          </a:xfrm>
          <a:prstGeom prst="rect">
            <a:avLst/>
          </a:prstGeom>
        </p:spPr>
      </p:pic>
    </p:spTree>
    <p:extLst>
      <p:ext uri="{BB962C8B-B14F-4D97-AF65-F5344CB8AC3E}">
        <p14:creationId xmlns:p14="http://schemas.microsoft.com/office/powerpoint/2010/main" val="2607568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3171C-3A54-318A-73B4-CF09E702B5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A3F515-5D5A-221A-9C09-B2F7E2B351D4}"/>
              </a:ext>
            </a:extLst>
          </p:cNvPr>
          <p:cNvSpPr>
            <a:spLocks noGrp="1"/>
          </p:cNvSpPr>
          <p:nvPr>
            <p:ph type="title"/>
          </p:nvPr>
        </p:nvSpPr>
        <p:spPr>
          <a:xfrm>
            <a:off x="468001" y="457199"/>
            <a:ext cx="11242672" cy="1799618"/>
          </a:xfrm>
        </p:spPr>
        <p:txBody>
          <a:bodyPr/>
          <a:lstStyle/>
          <a:p>
            <a:r>
              <a:rPr lang="en-GB" dirty="0">
                <a:latin typeface="Arial" panose="020B0604020202020204" pitchFamily="34" charset="0"/>
                <a:cs typeface="Arial" panose="020B0604020202020204" pitchFamily="34" charset="0"/>
              </a:rPr>
              <a:t>Chart E.2: Some previous energy price shocks that coincided with large positive money gaps were followed by periods of high CPI inflation in the UK</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Four quarter oil price and UK CPI inflation</a:t>
            </a:r>
            <a:r>
              <a:rPr lang="en-GB" b="0" baseline="30000" dirty="0">
                <a:latin typeface="Arial" panose="020B0604020202020204" pitchFamily="34" charset="0"/>
                <a:cs typeface="Arial" panose="020B0604020202020204" pitchFamily="34" charset="0"/>
              </a:rPr>
              <a:t>(a) </a:t>
            </a:r>
            <a:r>
              <a:rPr lang="en-GB" b="0" dirty="0">
                <a:latin typeface="Arial" panose="020B0604020202020204" pitchFamily="34" charset="0"/>
                <a:cs typeface="Arial" panose="020B0604020202020204" pitchFamily="34" charset="0"/>
              </a:rPr>
              <a:t>and estimated money gap</a:t>
            </a:r>
            <a:r>
              <a:rPr lang="en-GB" b="0" baseline="30000" dirty="0">
                <a:latin typeface="Arial" panose="020B0604020202020204" pitchFamily="34" charset="0"/>
                <a:cs typeface="Arial" panose="020B0604020202020204" pitchFamily="34" charset="0"/>
              </a:rPr>
              <a:t>(b)</a:t>
            </a:r>
          </a:p>
        </p:txBody>
      </p:sp>
      <p:pic>
        <p:nvPicPr>
          <p:cNvPr id="3" name="Picture 2">
            <a:extLst>
              <a:ext uri="{FF2B5EF4-FFF2-40B4-BE49-F238E27FC236}">
                <a16:creationId xmlns:a16="http://schemas.microsoft.com/office/drawing/2014/main" id="{9FBCF93F-B6B2-3BB2-F867-1616671C44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642" y="1836820"/>
            <a:ext cx="11235357" cy="4339390"/>
          </a:xfrm>
          <a:prstGeom prst="rect">
            <a:avLst/>
          </a:prstGeom>
        </p:spPr>
      </p:pic>
    </p:spTree>
    <p:extLst>
      <p:ext uri="{BB962C8B-B14F-4D97-AF65-F5344CB8AC3E}">
        <p14:creationId xmlns:p14="http://schemas.microsoft.com/office/powerpoint/2010/main" val="23300581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9071A-D8BD-BBB4-AEC8-1AC9F587138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CF5C1638-8E4E-F8F7-4718-35B365CA0460}"/>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F: Developments in UK financial conditions</a:t>
            </a:r>
          </a:p>
        </p:txBody>
      </p:sp>
    </p:spTree>
    <p:extLst>
      <p:ext uri="{BB962C8B-B14F-4D97-AF65-F5344CB8AC3E}">
        <p14:creationId xmlns:p14="http://schemas.microsoft.com/office/powerpoint/2010/main" val="773603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A: A framework for monitoring second-round effects of higher energy prices</a:t>
            </a:r>
          </a:p>
        </p:txBody>
      </p:sp>
    </p:spTree>
    <p:extLst>
      <p:ext uri="{BB962C8B-B14F-4D97-AF65-F5344CB8AC3E}">
        <p14:creationId xmlns:p14="http://schemas.microsoft.com/office/powerpoint/2010/main" val="1044065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B62E1-5DBF-2235-04A8-1D9F239EE1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2FCFD3-DB0F-F267-645F-7F04694EBE75}"/>
              </a:ext>
            </a:extLst>
          </p:cNvPr>
          <p:cNvSpPr>
            <a:spLocks noGrp="1"/>
          </p:cNvSpPr>
          <p:nvPr>
            <p:ph type="title"/>
          </p:nvPr>
        </p:nvSpPr>
        <p:spPr>
          <a:xfrm>
            <a:off x="468001" y="457199"/>
            <a:ext cx="11242672" cy="1320801"/>
          </a:xfrm>
        </p:spPr>
        <p:txBody>
          <a:bodyPr/>
          <a:lstStyle/>
          <a:p>
            <a:r>
              <a:rPr lang="en-GB" dirty="0">
                <a:latin typeface="Arial" panose="020B0604020202020204" pitchFamily="34" charset="0"/>
                <a:cs typeface="Arial" panose="020B0604020202020204" pitchFamily="34" charset="0"/>
              </a:rPr>
              <a:t>Chart F.1: The UK market curve has risen sharply since the conflict in the Middle East began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Instantaneous forward curves for the UK</a:t>
            </a:r>
            <a:r>
              <a:rPr lang="en-GB" b="0" baseline="30000" dirty="0">
                <a:latin typeface="Arial" panose="020B0604020202020204" pitchFamily="34" charset="0"/>
                <a:cs typeface="Arial" panose="020B0604020202020204" pitchFamily="34" charset="0"/>
              </a:rPr>
              <a:t>(a)</a:t>
            </a:r>
          </a:p>
        </p:txBody>
      </p:sp>
      <p:pic>
        <p:nvPicPr>
          <p:cNvPr id="3" name="Picture 2" descr="The latest market implied path for Bank Rate is similar to the April Report and well above the pre-conflict path.">
            <a:extLst>
              <a:ext uri="{FF2B5EF4-FFF2-40B4-BE49-F238E27FC236}">
                <a16:creationId xmlns:a16="http://schemas.microsoft.com/office/drawing/2014/main" id="{8A8602A4-C6A0-80B8-6324-2570D717D5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665" y="1922378"/>
            <a:ext cx="11218334" cy="3938338"/>
          </a:xfrm>
          <a:prstGeom prst="rect">
            <a:avLst/>
          </a:prstGeom>
        </p:spPr>
      </p:pic>
    </p:spTree>
    <p:extLst>
      <p:ext uri="{BB962C8B-B14F-4D97-AF65-F5344CB8AC3E}">
        <p14:creationId xmlns:p14="http://schemas.microsoft.com/office/powerpoint/2010/main" val="22885334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D35D6-60E5-1890-8105-C72856BF8C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48D387-71E0-4935-0AB0-015651755B27}"/>
              </a:ext>
            </a:extLst>
          </p:cNvPr>
          <p:cNvSpPr>
            <a:spLocks noGrp="1"/>
          </p:cNvSpPr>
          <p:nvPr>
            <p:ph type="title"/>
          </p:nvPr>
        </p:nvSpPr>
        <p:spPr>
          <a:xfrm>
            <a:off x="468001" y="457199"/>
            <a:ext cx="11242672" cy="1320801"/>
          </a:xfrm>
        </p:spPr>
        <p:txBody>
          <a:bodyPr/>
          <a:lstStyle/>
          <a:p>
            <a:r>
              <a:rPr lang="en-GB" dirty="0">
                <a:latin typeface="Arial" panose="020B0604020202020204" pitchFamily="34" charset="0"/>
                <a:cs typeface="Arial" panose="020B0604020202020204" pitchFamily="34" charset="0"/>
              </a:rPr>
              <a:t>Chart F.2: Mortgage and OIS rates have risen but both have fluctuated since the start of the conflict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Changes since pre-conflict in two-year OIS and two-year 75% LTV quoted mortgage rates</a:t>
            </a:r>
            <a:r>
              <a:rPr lang="en-GB" b="0" baseline="30000" dirty="0">
                <a:latin typeface="Arial" panose="020B0604020202020204" pitchFamily="34" charset="0"/>
                <a:cs typeface="Arial" panose="020B0604020202020204" pitchFamily="34" charset="0"/>
              </a:rPr>
              <a:t>(a)</a:t>
            </a:r>
          </a:p>
        </p:txBody>
      </p:sp>
      <p:pic>
        <p:nvPicPr>
          <p:cNvPr id="3" name="Picture 2" descr="Two-year OIS and two-year 75% LTV mortgage rates have risen since the Middle East conflict began, and both have been volatile.">
            <a:extLst>
              <a:ext uri="{FF2B5EF4-FFF2-40B4-BE49-F238E27FC236}">
                <a16:creationId xmlns:a16="http://schemas.microsoft.com/office/drawing/2014/main" id="{20F6B2B8-5FDB-C023-1AA4-5AC5B68C41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01" y="2269954"/>
            <a:ext cx="11215594" cy="3938338"/>
          </a:xfrm>
          <a:prstGeom prst="rect">
            <a:avLst/>
          </a:prstGeom>
        </p:spPr>
      </p:pic>
    </p:spTree>
    <p:extLst>
      <p:ext uri="{BB962C8B-B14F-4D97-AF65-F5344CB8AC3E}">
        <p14:creationId xmlns:p14="http://schemas.microsoft.com/office/powerpoint/2010/main" val="42857784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FD16F-AE5F-78F7-C912-D570DBDDF6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DC47AC-6453-DD0E-F7EA-AA54C7137971}"/>
              </a:ext>
            </a:extLst>
          </p:cNvPr>
          <p:cNvSpPr>
            <a:spLocks noGrp="1"/>
          </p:cNvSpPr>
          <p:nvPr>
            <p:ph type="title"/>
          </p:nvPr>
        </p:nvSpPr>
        <p:spPr>
          <a:xfrm>
            <a:off x="468001" y="457199"/>
            <a:ext cx="11242672" cy="1320801"/>
          </a:xfrm>
        </p:spPr>
        <p:txBody>
          <a:bodyPr/>
          <a:lstStyle/>
          <a:p>
            <a:r>
              <a:rPr lang="en-GB" dirty="0">
                <a:latin typeface="Arial" panose="020B0604020202020204" pitchFamily="34" charset="0"/>
                <a:cs typeface="Arial" panose="020B0604020202020204" pitchFamily="34" charset="0"/>
              </a:rPr>
              <a:t>Chart F.3: The upward slope in the market curve is estimated to reflect risk premia</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Model decomposition of the UK forward OIS curve and most likely expectations of Bank Rate implied by the </a:t>
            </a:r>
            <a:r>
              <a:rPr lang="en-GB" b="0" dirty="0" err="1">
                <a:latin typeface="Arial" panose="020B0604020202020204" pitchFamily="34" charset="0"/>
                <a:cs typeface="Arial" panose="020B0604020202020204" pitchFamily="34" charset="0"/>
              </a:rPr>
              <a:t>MaPS</a:t>
            </a:r>
            <a:r>
              <a:rPr lang="en-GB" b="0" baseline="30000" dirty="0">
                <a:latin typeface="Arial" panose="020B0604020202020204" pitchFamily="34" charset="0"/>
                <a:cs typeface="Arial" panose="020B0604020202020204" pitchFamily="34" charset="0"/>
              </a:rPr>
              <a:t>(a)</a:t>
            </a:r>
          </a:p>
        </p:txBody>
      </p:sp>
      <p:pic>
        <p:nvPicPr>
          <p:cNvPr id="3" name="Picture 2" descr="A model produced by Bank staff suggests that the upward slope in the market implied path for Bank Rate predominantly reflects risk premia.">
            <a:extLst>
              <a:ext uri="{FF2B5EF4-FFF2-40B4-BE49-F238E27FC236}">
                <a16:creationId xmlns:a16="http://schemas.microsoft.com/office/drawing/2014/main" id="{F60FAE9B-1791-05BC-1AE9-3CEBA3D4CD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9083" y="2147571"/>
            <a:ext cx="8373834" cy="4253230"/>
          </a:xfrm>
          <a:prstGeom prst="rect">
            <a:avLst/>
          </a:prstGeom>
          <a:noFill/>
        </p:spPr>
      </p:pic>
    </p:spTree>
    <p:extLst>
      <p:ext uri="{BB962C8B-B14F-4D97-AF65-F5344CB8AC3E}">
        <p14:creationId xmlns:p14="http://schemas.microsoft.com/office/powerpoint/2010/main" val="3326049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0CA51-2FCB-C763-24DF-71979CA0A39E}"/>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87A92B5A-2A13-623F-F8EF-3BC66E940AC7}"/>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G: Reviewing the process of quantitative tightening</a:t>
            </a:r>
          </a:p>
        </p:txBody>
      </p:sp>
    </p:spTree>
    <p:extLst>
      <p:ext uri="{BB962C8B-B14F-4D97-AF65-F5344CB8AC3E}">
        <p14:creationId xmlns:p14="http://schemas.microsoft.com/office/powerpoint/2010/main" val="753638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58CFC-3876-6DDC-45EF-A4ACB1211A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BFB016-3638-D2ED-86F1-1A68A4765645}"/>
              </a:ext>
            </a:extLst>
          </p:cNvPr>
          <p:cNvSpPr>
            <a:spLocks noGrp="1"/>
          </p:cNvSpPr>
          <p:nvPr>
            <p:ph type="title"/>
          </p:nvPr>
        </p:nvSpPr>
        <p:spPr>
          <a:xfrm>
            <a:off x="468001" y="457199"/>
            <a:ext cx="11242672" cy="1320801"/>
          </a:xfrm>
        </p:spPr>
        <p:txBody>
          <a:bodyPr/>
          <a:lstStyle/>
          <a:p>
            <a:r>
              <a:rPr lang="en-GB" dirty="0">
                <a:latin typeface="Arial" panose="020B0604020202020204" pitchFamily="34" charset="0"/>
                <a:cs typeface="Arial" panose="020B0604020202020204" pitchFamily="34" charset="0"/>
              </a:rPr>
              <a:t>Chart G.1: The Bank’s APF holdings grew markedly through QE but have shrunk since 2022 </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Stock of gilts held for monetary policy purposes in the APF </a:t>
            </a:r>
            <a:r>
              <a:rPr lang="en-GB" b="0" baseline="30000" dirty="0">
                <a:latin typeface="Arial" panose="020B0604020202020204" pitchFamily="34" charset="0"/>
                <a:cs typeface="Arial" panose="020B0604020202020204" pitchFamily="34" charset="0"/>
              </a:rPr>
              <a:t>(a)</a:t>
            </a:r>
          </a:p>
        </p:txBody>
      </p:sp>
      <p:pic>
        <p:nvPicPr>
          <p:cNvPr id="3" name="Picture 2" descr="The stock of gilts held for monetary policy purposes in the Asset Purchase Facility grew markedly through quantitative easing but have shrunk since 2022 and will reach £488 billion by September 2026.">
            <a:extLst>
              <a:ext uri="{FF2B5EF4-FFF2-40B4-BE49-F238E27FC236}">
                <a16:creationId xmlns:a16="http://schemas.microsoft.com/office/drawing/2014/main" id="{8559104C-99E6-4A5D-8580-760583D077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904" y="2221830"/>
            <a:ext cx="11248769" cy="3553327"/>
          </a:xfrm>
          <a:prstGeom prst="rect">
            <a:avLst/>
          </a:prstGeom>
        </p:spPr>
      </p:pic>
    </p:spTree>
    <p:extLst>
      <p:ext uri="{BB962C8B-B14F-4D97-AF65-F5344CB8AC3E}">
        <p14:creationId xmlns:p14="http://schemas.microsoft.com/office/powerpoint/2010/main" val="41910346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4D0C2-A360-48ED-B071-EE90E3F983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E62AAA-3343-4828-FCE9-428A74A4ECC8}"/>
              </a:ext>
            </a:extLst>
          </p:cNvPr>
          <p:cNvSpPr>
            <a:spLocks noGrp="1"/>
          </p:cNvSpPr>
          <p:nvPr>
            <p:ph type="title"/>
          </p:nvPr>
        </p:nvSpPr>
        <p:spPr>
          <a:xfrm>
            <a:off x="468001" y="457199"/>
            <a:ext cx="11242672" cy="1320801"/>
          </a:xfrm>
        </p:spPr>
        <p:txBody>
          <a:bodyPr/>
          <a:lstStyle/>
          <a:p>
            <a:r>
              <a:rPr lang="en-GB" dirty="0">
                <a:latin typeface="Arial" panose="020B0604020202020204" pitchFamily="34" charset="0"/>
                <a:cs typeface="Arial" panose="020B0604020202020204" pitchFamily="34" charset="0"/>
              </a:rPr>
              <a:t>Chart G.2: The QT process has reflected a mix of sales and maturing assets</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Initial purchase proceeds value of APF maturities and sales and maturities in future gilt stock reduction periods </a:t>
            </a:r>
            <a:r>
              <a:rPr lang="en-GB" b="0" baseline="30000" dirty="0">
                <a:latin typeface="Arial" panose="020B0604020202020204" pitchFamily="34" charset="0"/>
                <a:cs typeface="Arial" panose="020B0604020202020204" pitchFamily="34" charset="0"/>
              </a:rPr>
              <a:t>(a)</a:t>
            </a:r>
          </a:p>
        </p:txBody>
      </p:sp>
      <p:pic>
        <p:nvPicPr>
          <p:cNvPr id="4" name="Picture 3" descr="Quantitative tightening  has comprised of a mix of sales of gilts, maturing gilts and, until September 2023, sales of corporate bonds. ">
            <a:extLst>
              <a:ext uri="{FF2B5EF4-FFF2-40B4-BE49-F238E27FC236}">
                <a16:creationId xmlns:a16="http://schemas.microsoft.com/office/drawing/2014/main" id="{31A6E725-772E-0ECC-4B11-EA6E81ED12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221" y="1778000"/>
            <a:ext cx="10523557" cy="4648331"/>
          </a:xfrm>
          <a:prstGeom prst="rect">
            <a:avLst/>
          </a:prstGeom>
        </p:spPr>
      </p:pic>
    </p:spTree>
    <p:extLst>
      <p:ext uri="{BB962C8B-B14F-4D97-AF65-F5344CB8AC3E}">
        <p14:creationId xmlns:p14="http://schemas.microsoft.com/office/powerpoint/2010/main" val="3090686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1" y="457199"/>
            <a:ext cx="5146736" cy="5853514"/>
          </a:xfrm>
        </p:spPr>
        <p:txBody>
          <a:bodyPr/>
          <a:lstStyle/>
          <a:p>
            <a:r>
              <a:rPr lang="en-GB" dirty="0">
                <a:latin typeface="Arial" panose="020B0604020202020204" pitchFamily="34" charset="0"/>
                <a:cs typeface="Arial" panose="020B0604020202020204" pitchFamily="34" charset="0"/>
              </a:rPr>
              <a:t>Figure A.1: The impact of an energy price shock on inflation</a:t>
            </a:r>
            <a:br>
              <a:rPr lang="en-GB" dirty="0">
                <a:latin typeface="Arial" panose="020B0604020202020204" pitchFamily="34" charset="0"/>
                <a:cs typeface="Arial" panose="020B0604020202020204" pitchFamily="34" charset="0"/>
              </a:rPr>
            </a:br>
            <a:endParaRPr lang="en-GB" b="0" baseline="30000" dirty="0">
              <a:latin typeface="Arial" panose="020B0604020202020204" pitchFamily="34" charset="0"/>
              <a:cs typeface="Arial" panose="020B0604020202020204" pitchFamily="34" charset="0"/>
            </a:endParaRPr>
          </a:p>
        </p:txBody>
      </p:sp>
      <p:pic>
        <p:nvPicPr>
          <p:cNvPr id="3" name="Picture 2" descr="Higher energy prices create temporary inflation through direct and indirect effects. This can then lead to second-round effects through expectations, wage and price-setting.">
            <a:extLst>
              <a:ext uri="{FF2B5EF4-FFF2-40B4-BE49-F238E27FC236}">
                <a16:creationId xmlns:a16="http://schemas.microsoft.com/office/drawing/2014/main" id="{72379D5C-0E96-2086-C06A-F7D00A38BC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91855" y="502243"/>
            <a:ext cx="5332144" cy="5853514"/>
          </a:xfrm>
          <a:prstGeom prst="rect">
            <a:avLst/>
          </a:prstGeom>
          <a:noFill/>
          <a:ln>
            <a:noFill/>
          </a:ln>
        </p:spPr>
      </p:pic>
    </p:spTree>
    <p:extLst>
      <p:ext uri="{BB962C8B-B14F-4D97-AF65-F5344CB8AC3E}">
        <p14:creationId xmlns:p14="http://schemas.microsoft.com/office/powerpoint/2010/main" val="1722348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73888-D7B9-3C4F-1C10-FED64BB1C5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CE22DE-E14A-B206-26CB-DFA61367555F}"/>
              </a:ext>
            </a:extLst>
          </p:cNvPr>
          <p:cNvSpPr>
            <a:spLocks noGrp="1"/>
          </p:cNvSpPr>
          <p:nvPr>
            <p:ph type="title"/>
          </p:nvPr>
        </p:nvSpPr>
        <p:spPr>
          <a:xfrm>
            <a:off x="468001" y="457199"/>
            <a:ext cx="6444428" cy="5853514"/>
          </a:xfrm>
        </p:spPr>
        <p:txBody>
          <a:bodyPr/>
          <a:lstStyle/>
          <a:p>
            <a:r>
              <a:rPr lang="en-GB" dirty="0"/>
              <a:t>Table A.1: Monitoring indicators for second-round effects</a:t>
            </a:r>
            <a:br>
              <a:rPr lang="en-GB" dirty="0"/>
            </a:br>
            <a:br>
              <a:rPr lang="en-GB" dirty="0"/>
            </a:br>
            <a:br>
              <a:rPr lang="en-GB" dirty="0">
                <a:latin typeface="Arial" panose="020B0604020202020204" pitchFamily="34" charset="0"/>
                <a:cs typeface="Arial" panose="020B0604020202020204" pitchFamily="34" charset="0"/>
              </a:rPr>
            </a:br>
            <a:endParaRPr lang="en-GB" b="0" baseline="3000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EFDD046-4212-315B-12D3-1F3E6C8F08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3391" y="457199"/>
            <a:ext cx="4284837" cy="6062898"/>
          </a:xfrm>
          <a:prstGeom prst="rect">
            <a:avLst/>
          </a:prstGeom>
        </p:spPr>
      </p:pic>
    </p:spTree>
    <p:extLst>
      <p:ext uri="{BB962C8B-B14F-4D97-AF65-F5344CB8AC3E}">
        <p14:creationId xmlns:p14="http://schemas.microsoft.com/office/powerpoint/2010/main" val="2101032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463988" cy="966739"/>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B: Evidence on second-round inflation effects from the recent energy price rise</a:t>
            </a:r>
          </a:p>
        </p:txBody>
      </p:sp>
    </p:spTree>
    <p:extLst>
      <p:ext uri="{BB962C8B-B14F-4D97-AF65-F5344CB8AC3E}">
        <p14:creationId xmlns:p14="http://schemas.microsoft.com/office/powerpoint/2010/main" val="2149467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B10F8-E4CE-4430-96D5-95903D9A3E6B}"/>
              </a:ext>
            </a:extLst>
          </p:cNvPr>
          <p:cNvSpPr>
            <a:spLocks noGrp="1"/>
          </p:cNvSpPr>
          <p:nvPr>
            <p:ph type="title"/>
          </p:nvPr>
        </p:nvSpPr>
        <p:spPr>
          <a:xfrm>
            <a:off x="468000" y="457199"/>
            <a:ext cx="11266799" cy="1320801"/>
          </a:xfrm>
        </p:spPr>
        <p:txBody>
          <a:bodyPr/>
          <a:lstStyle/>
          <a:p>
            <a:r>
              <a:rPr lang="en-GB" dirty="0">
                <a:latin typeface="Arial" panose="020B0604020202020204" pitchFamily="34" charset="0"/>
                <a:cs typeface="Arial" panose="020B0604020202020204" pitchFamily="34" charset="0"/>
              </a:rPr>
              <a:t>Chart B.1: Household attentiveness to inflation is high</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Frequency of UK Google searches for inflation-related terms </a:t>
            </a:r>
            <a:r>
              <a:rPr lang="en-GB" b="0" baseline="30000" dirty="0">
                <a:latin typeface="Arial" panose="020B0604020202020204" pitchFamily="34" charset="0"/>
                <a:cs typeface="Arial" panose="020B0604020202020204" pitchFamily="34" charset="0"/>
              </a:rPr>
              <a:t>(a)</a:t>
            </a:r>
          </a:p>
        </p:txBody>
      </p:sp>
      <p:pic>
        <p:nvPicPr>
          <p:cNvPr id="3" name="Picture 2" descr="Inflation-related searches were much more frequent in 2022, fell back somewhat in the years after but have spiked up in 2026.">
            <a:extLst>
              <a:ext uri="{FF2B5EF4-FFF2-40B4-BE49-F238E27FC236}">
                <a16:creationId xmlns:a16="http://schemas.microsoft.com/office/drawing/2014/main" id="{6A73BB71-4781-4DA3-E396-06FED679C32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41526" y="1462689"/>
            <a:ext cx="8708947" cy="4793732"/>
          </a:xfrm>
          <a:prstGeom prst="rect">
            <a:avLst/>
          </a:prstGeom>
          <a:noFill/>
        </p:spPr>
      </p:pic>
    </p:spTree>
    <p:extLst>
      <p:ext uri="{BB962C8B-B14F-4D97-AF65-F5344CB8AC3E}">
        <p14:creationId xmlns:p14="http://schemas.microsoft.com/office/powerpoint/2010/main" val="13544594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BCB7B-3EBB-A2C1-94CA-9EF0ADB3CE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F058E1-F45E-964B-5558-C677BAB97FF3}"/>
              </a:ext>
            </a:extLst>
          </p:cNvPr>
          <p:cNvSpPr>
            <a:spLocks noGrp="1"/>
          </p:cNvSpPr>
          <p:nvPr>
            <p:ph type="title"/>
          </p:nvPr>
        </p:nvSpPr>
        <p:spPr>
          <a:xfrm>
            <a:off x="468000" y="457199"/>
            <a:ext cx="11266799" cy="1320801"/>
          </a:xfrm>
        </p:spPr>
        <p:txBody>
          <a:bodyPr/>
          <a:lstStyle/>
          <a:p>
            <a:r>
              <a:rPr lang="en-GB" dirty="0">
                <a:latin typeface="Arial" panose="020B0604020202020204" pitchFamily="34" charset="0"/>
                <a:cs typeface="Arial" panose="020B0604020202020204" pitchFamily="34" charset="0"/>
              </a:rPr>
              <a:t>Chart B.2: Observed price rises in 2026 have not been unusually broad-based, suggesting limited evidence of second-round effects so far</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Average CPI monthly price change compared with a measure of the skewness of price changes across granular CPI components</a:t>
            </a:r>
            <a:r>
              <a:rPr lang="en-GB" b="0" baseline="30000" dirty="0">
                <a:latin typeface="Arial" panose="020B0604020202020204" pitchFamily="34" charset="0"/>
                <a:cs typeface="Arial" panose="020B0604020202020204" pitchFamily="34" charset="0"/>
              </a:rPr>
              <a:t>(a)</a:t>
            </a:r>
          </a:p>
        </p:txBody>
      </p:sp>
      <p:pic>
        <p:nvPicPr>
          <p:cNvPr id="3" name="Picture 2" descr="Monthly inflation is higher when there is an upward skew in price changes across sectors. 2026 is in line with the historical norm.">
            <a:extLst>
              <a:ext uri="{FF2B5EF4-FFF2-40B4-BE49-F238E27FC236}">
                <a16:creationId xmlns:a16="http://schemas.microsoft.com/office/drawing/2014/main" id="{52A27919-BF4D-8A32-590C-8B0086C4A98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51452" y="2223585"/>
            <a:ext cx="10089095" cy="4177216"/>
          </a:xfrm>
          <a:prstGeom prst="rect">
            <a:avLst/>
          </a:prstGeom>
          <a:noFill/>
        </p:spPr>
      </p:pic>
    </p:spTree>
    <p:extLst>
      <p:ext uri="{BB962C8B-B14F-4D97-AF65-F5344CB8AC3E}">
        <p14:creationId xmlns:p14="http://schemas.microsoft.com/office/powerpoint/2010/main" val="102116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3B061-6ECC-E6A5-15D4-A059EE5893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D567C6-39C6-5BA0-DEC9-B3046F3A926A}"/>
              </a:ext>
            </a:extLst>
          </p:cNvPr>
          <p:cNvSpPr>
            <a:spLocks noGrp="1"/>
          </p:cNvSpPr>
          <p:nvPr>
            <p:ph type="title"/>
          </p:nvPr>
        </p:nvSpPr>
        <p:spPr>
          <a:xfrm>
            <a:off x="468001" y="457199"/>
            <a:ext cx="11242672" cy="1320801"/>
          </a:xfrm>
        </p:spPr>
        <p:txBody>
          <a:bodyPr/>
          <a:lstStyle/>
          <a:p>
            <a:r>
              <a:rPr lang="en-GB" dirty="0">
                <a:latin typeface="Arial" panose="020B0604020202020204" pitchFamily="34" charset="0"/>
                <a:cs typeface="Arial" panose="020B0604020202020204" pitchFamily="34" charset="0"/>
              </a:rPr>
              <a:t>Chart B.3: Firms are less likely to report that inflation is important for wage growth than in the recent past</a:t>
            </a:r>
            <a:br>
              <a:rPr lang="en-GB" dirty="0">
                <a:latin typeface="Arial" panose="020B0604020202020204" pitchFamily="34" charset="0"/>
                <a:cs typeface="Arial" panose="020B0604020202020204" pitchFamily="34" charset="0"/>
              </a:rPr>
            </a:br>
            <a:r>
              <a:rPr lang="en-GB" b="0" dirty="0">
                <a:latin typeface="Arial" panose="020B0604020202020204" pitchFamily="34" charset="0"/>
                <a:cs typeface="Arial" panose="020B0604020202020204" pitchFamily="34" charset="0"/>
              </a:rPr>
              <a:t>Share of firms’ comments in the DMP survey mentioning economic effects on wage growth</a:t>
            </a:r>
            <a:r>
              <a:rPr lang="en-GB" b="0" baseline="30000" dirty="0">
                <a:latin typeface="Arial" panose="020B0604020202020204" pitchFamily="34" charset="0"/>
                <a:cs typeface="Arial" panose="020B0604020202020204" pitchFamily="34" charset="0"/>
              </a:rPr>
              <a:t>(a)</a:t>
            </a:r>
          </a:p>
        </p:txBody>
      </p:sp>
      <p:pic>
        <p:nvPicPr>
          <p:cNvPr id="3" name="Picture 2" descr="Inflation and labour market factors have become less important for wage growth in DMP comments.">
            <a:extLst>
              <a:ext uri="{FF2B5EF4-FFF2-40B4-BE49-F238E27FC236}">
                <a16:creationId xmlns:a16="http://schemas.microsoft.com/office/drawing/2014/main" id="{C791753D-0FBA-EC4F-8AC9-CA53176AB9A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56421" y="2071324"/>
            <a:ext cx="9879157" cy="4329477"/>
          </a:xfrm>
          <a:prstGeom prst="rect">
            <a:avLst/>
          </a:prstGeom>
          <a:noFill/>
        </p:spPr>
      </p:pic>
    </p:spTree>
    <p:extLst>
      <p:ext uri="{BB962C8B-B14F-4D97-AF65-F5344CB8AC3E}">
        <p14:creationId xmlns:p14="http://schemas.microsoft.com/office/powerpoint/2010/main" val="2232145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14B63E-4485-B23E-687F-FB16C610F6E1}"/>
              </a:ext>
            </a:extLst>
          </p:cNvPr>
          <p:cNvSpPr txBox="1">
            <a:spLocks/>
          </p:cNvSpPr>
          <p:nvPr/>
        </p:nvSpPr>
        <p:spPr>
          <a:xfrm>
            <a:off x="455296" y="5129261"/>
            <a:ext cx="11279504" cy="623337"/>
          </a:xfrm>
          <a:prstGeom prst="rect">
            <a:avLst/>
          </a:prstGeom>
        </p:spPr>
        <p:txBody>
          <a:bodyPr vert="horz" wrap="square" lIns="0" tIns="0" rIns="0" bIns="0" rtlCol="0" anchor="b">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4800" b="0" kern="1200" baseline="0" noProof="0">
                <a:solidFill>
                  <a:srgbClr val="12273F"/>
                </a:solidFill>
                <a:latin typeface="Century Gothic" panose="020B0502020202020204" pitchFamily="34" charset="0"/>
                <a:ea typeface="+mj-ea"/>
                <a:cs typeface="+mj-cs"/>
              </a:defRPr>
            </a:lvl1pPr>
          </a:lstStyle>
          <a:p>
            <a:r>
              <a:rPr lang="en-GB" dirty="0"/>
              <a:t>Box C: A granular measure of underlying inflationary pressures</a:t>
            </a:r>
          </a:p>
        </p:txBody>
      </p:sp>
    </p:spTree>
    <p:extLst>
      <p:ext uri="{BB962C8B-B14F-4D97-AF65-F5344CB8AC3E}">
        <p14:creationId xmlns:p14="http://schemas.microsoft.com/office/powerpoint/2010/main" val="1135543468"/>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BOE-Official Template A</Template>
  <TotalTime>4922</TotalTime>
  <Words>2414</Words>
  <Application>Microsoft Office PowerPoint</Application>
  <PresentationFormat>Widescreen</PresentationFormat>
  <Paragraphs>93</Paragraphs>
  <Slides>25</Slides>
  <Notes>25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Century Gothic</vt:lpstr>
      <vt:lpstr>Bank LINKS Template</vt:lpstr>
      <vt:lpstr>Monetary Policy Report April 2026 Topical policy issues</vt:lpstr>
      <vt:lpstr>PowerPoint Presentation</vt:lpstr>
      <vt:lpstr>Figure A.1: The impact of an energy price shock on inflation </vt:lpstr>
      <vt:lpstr>Table A.1: Monitoring indicators for second-round effects   </vt:lpstr>
      <vt:lpstr>PowerPoint Presentation</vt:lpstr>
      <vt:lpstr>Chart B.1: Household attentiveness to inflation is high Frequency of UK Google searches for inflation-related terms (a)</vt:lpstr>
      <vt:lpstr>Chart B.2: Observed price rises in 2026 have not been unusually broad-based, suggesting limited evidence of second-round effects so far Average CPI monthly price change compared with a measure of the skewness of price changes across granular CPI components(a)</vt:lpstr>
      <vt:lpstr>Chart B.3: Firms are less likely to report that inflation is important for wage growth than in the recent past Share of firms’ comments in the DMP survey mentioning economic effects on wage growth(a)</vt:lpstr>
      <vt:lpstr>PowerPoint Presentation</vt:lpstr>
      <vt:lpstr>Chart C.1: Inflation currently appears to be driven by relatively flexible prices that are less central to supply chains  Measures of annual inflation(a) </vt:lpstr>
      <vt:lpstr>PowerPoint Presentation</vt:lpstr>
      <vt:lpstr>Chart D.1: World export price inflation is expected to have risen sharply in 2026 Q2 UK-weighted world export prices (excluding the direct effect of oil prices), UK non-energy import prices and the sterling ERI(a)</vt:lpstr>
      <vt:lpstr>Chart D.2: Indicators of supply chain pressures are signalling a tightening in conditions since the onset of the conflict but have eased slightly since April Indicators of supply chain disruption (a)</vt:lpstr>
      <vt:lpstr>Chart D.3: Global demand for AI-related goods is boosting Advanced-Asia export prices Export prices of selected countries and UK-weighted world export prices (excluding the direct effect of oil prices) (a)</vt:lpstr>
      <vt:lpstr>Chart D.4: Unit values of imports from China, relative to those of the same product imported from other countries, declined after the imposition of higher US tariffs US tariffs event-study: China-specific difference in UK import prices (a)</vt:lpstr>
      <vt:lpstr>PowerPoint Presentation</vt:lpstr>
      <vt:lpstr>Chart E.1: Broad money growth has increased slightly over the past year and the ratio of aggregate broad money to nominal GDP is in line with its estimated equilibrium Four-quarter growth in aggregate and household broad money; (a) ratio of broad money to nominal GDP and its estimated equilibrium(b)</vt:lpstr>
      <vt:lpstr>Chart E.2: Some previous energy price shocks that coincided with large positive money gaps were followed by periods of high CPI inflation in the UK Four quarter oil price and UK CPI inflation(a) and estimated money gap(b)</vt:lpstr>
      <vt:lpstr>PowerPoint Presentation</vt:lpstr>
      <vt:lpstr>Chart F.1: The UK market curve has risen sharply since the conflict in the Middle East began  Instantaneous forward curves for the UK(a)</vt:lpstr>
      <vt:lpstr>Chart F.2: Mortgage and OIS rates have risen but both have fluctuated since the start of the conflict Changes since pre-conflict in two-year OIS and two-year 75% LTV quoted mortgage rates(a)</vt:lpstr>
      <vt:lpstr>Chart F.3: The upward slope in the market curve is estimated to reflect risk premia Model decomposition of the UK forward OIS curve and most likely expectations of Bank Rate implied by the MaPS(a)</vt:lpstr>
      <vt:lpstr>PowerPoint Presentation</vt:lpstr>
      <vt:lpstr>Chart G.1: The Bank’s APF holdings grew markedly through QE but have shrunk since 2022  Stock of gilts held for monetary policy purposes in the APF (a)</vt:lpstr>
      <vt:lpstr>Chart G.2: The QT process has reflected a mix of sales and maturing assets Initial purchase proceeds value of APF maturities and sales and maturities in future gilt stock reduction periods (a)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Monetary Policy Report February 2026</dc:title>
  <dc:subject>Section 2: Topical policy issues</dc:subject>
  <dc:creator>Bank of England</dc:creator>
  <cp:lastModifiedBy>Sirag, Dana</cp:lastModifiedBy>
  <cp:revision>439</cp:revision>
  <dcterms:created xsi:type="dcterms:W3CDTF">2022-03-15T15:50:20Z</dcterms:created>
  <dcterms:modified xsi:type="dcterms:W3CDTF">2026-07-30T09:16:30Z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1341212269</vt:i4>
  </property>
  <property fmtid="{D5CDD505-2E9C-101B-9397-08002B2CF9AE}" pid="3" name="_NewReviewCycle">
    <vt:lpwstr/>
  </property>
  <property fmtid="{D5CDD505-2E9C-101B-9397-08002B2CF9AE}" pid="4" name="_EmailSubject">
    <vt:lpwstr>July 2026 MPR chart pack</vt:lpwstr>
  </property>
  <property fmtid="{D5CDD505-2E9C-101B-9397-08002B2CF9AE}" pid="5" name="_AuthorEmail">
    <vt:lpwstr>Dana.Sirag@bankofengland.co.uk</vt:lpwstr>
  </property>
  <property fmtid="{D5CDD505-2E9C-101B-9397-08002B2CF9AE}" pid="6" name="_AuthorEmailDisplayName">
    <vt:lpwstr>Sirag, Dana</vt:lpwstr>
  </property>
  <property fmtid="{D5CDD505-2E9C-101B-9397-08002B2CF9AE}" pid="7" name="_PreviousAdHocReviewCycleID">
    <vt:i4>-1277567666</vt:i4>
  </property>
</Properties>
</file>