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6"/>
  </p:notesMasterIdLst>
  <p:sldIdLst>
    <p:sldId id="415" r:id="rId2"/>
    <p:sldId id="633" r:id="rId3"/>
    <p:sldId id="623" r:id="rId4"/>
    <p:sldId id="63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D3724F-22F7-419B-861D-FE4BD28BCADF}">
          <p14:sldIdLst>
            <p14:sldId id="415"/>
            <p14:sldId id="633"/>
            <p14:sldId id="623"/>
            <p14:sldId id="63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78031" autoAdjust="0"/>
  </p:normalViewPr>
  <p:slideViewPr>
    <p:cSldViewPr snapToGrid="0" showGuides="1">
      <p:cViewPr varScale="1">
        <p:scale>
          <a:sx n="40" d="100"/>
          <a:sy n="40" d="100"/>
        </p:scale>
        <p:origin x="36" y="344"/>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0455D-8DE5-E396-424F-DAA1C02C49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048C5-5E5C-FE80-5DA1-243CD220CB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8A4519-E6AB-30ED-7F10-E036D5AB2CBF}"/>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Figures show annual growth rates (excluding ‘Excess supply/Excess demand’) and are chained volume measures.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Constructed using real GDP growth rates of 188 countries weighted according to their shares in UK exports.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Based on ONS series ABMI.</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Includes non-profit institutions serving households. Based on ONS series ABJR+HAYO.</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Wages and salaries plus mixed income and general government benefits less income taxes and employees’ National Insurance contributions, deflated by the consumer expenditure deflator. Based on ONS series using this formula: [ROYJ+ROYH-(RPHS+AIIH-CEAN)+GZSL]/[(ABJQ+HAYE)/(ABJR+HAYO)], where the series AIIH, CEAN and GZSL have been seasonally adjusted. Some changes between Reports reflect official revisions to past data.</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Percentage of total available household resources. Based on ONS series NRJS.</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(g) Based on ONS series GAN8.</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(h) Whole-economy measure. Includes new dwellings, improvements and spending on services associated with the sale and purchase of property. Based on ONS series DFEG+L635+L637.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(i) Based on ONS series NMRY+G93X.</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(j) The historical data exclude the impact of missing trader intra‑community (MTIC) fraud. Since 1998 based on ONS series IKBK-OFNN/(BOKH/BQKO).</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(k) The historical data exclude the impact of MTIC fraud. Since 1998 based on ONS series IKBL-OFNN/(BOKH/BQKO).</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(l) Annual average level. Per cent of potential GDP. A negative figure implies output is below potential and a positive figure that it is above.</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EC06CB0B-9DD7-DC28-F9AF-E31F8467D544}"/>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460594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C564-C13D-BB2B-D3FD-E0523E1FD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3BE72-DBF4-2B81-95D2-93556C2D86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BDC8-1D63-E71E-DCE3-F4D784DD9C43}"/>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growth in Q4 (except for Energy prices – direct contribution to CPI inflation).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Private sector average weekly earnings excluding bonuses and arrears of pay. Based on ONS series KAJ2.</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Private sector wage costs divided by private sector output at constant prices. Private sector wage costs are AWE (excluding bonuses) multiplied by private sector employment.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Excludes fuel and the impact of MTIC fraud.</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Based on ONS series D7BT.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Contribution of fuels and lubricants and gas and electricity prices to four-quarter CPI inflation.</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E57762C-CD7E-2F8E-AC97-837F4B4DCD7C}"/>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843651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F35ED-BFDE-C4F8-405B-2A437406F1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E303E3-AB14-F99F-FD63-3D2AA90826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20D15E-E49B-D066-DC22-9BC94E23E449}"/>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(a) Four-quarter growth in Q4 (except for Energy prices – direct contribution to CPI inflation). </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(b) Private sector average weekly earnings excluding bonuses and arrears of pay. Based on ONS series KAJ2.</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(c) Private sector wage costs divided by private sector output at constant prices. Private sector wage costs are AWE (excluding bonuses) multiplied by private sector employment.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(d) Excludes fuel and the impact of MTIC fraud.</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(e) Based on ONS series D7BT.</a:t>
            </a:r>
          </a:p>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(f) Contribution of fuels and lubricants and gas and electricity prices to four-quarter CPI inflation.</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51C8670-68F7-A90F-4BD5-EE4E3F631E01}"/>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32910644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tablea1a_a"/><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hyperlink" Target="#tablea1a_a"/><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253111"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lang="en-GB" sz="4000" b="0" dirty="0">
                <a:solidFill>
                  <a:srgbClr val="E7E6E6"/>
                </a:solidFill>
                <a:ea typeface="+mn-ea"/>
                <a:cs typeface="Arial" panose="020B0604020202020204" pitchFamily="34" charset="0"/>
              </a:rPr>
              <a:t>April</a:t>
            </a: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 2026</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Annex 1: Central projection tables</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AB56C-7A0A-C29B-217E-82D5E7A8C0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02ACE6-E204-271F-3B65-F35FA1FC64A7}"/>
              </a:ext>
            </a:extLst>
          </p:cNvPr>
          <p:cNvSpPr>
            <a:spLocks noGrp="1"/>
          </p:cNvSpPr>
          <p:nvPr>
            <p:ph type="title"/>
          </p:nvPr>
        </p:nvSpPr>
        <p:spPr>
          <a:xfrm>
            <a:off x="468002" y="457199"/>
            <a:ext cx="11215998" cy="711201"/>
          </a:xfrm>
        </p:spPr>
        <p:txBody>
          <a:bodyPr/>
          <a:lstStyle/>
          <a:p>
            <a:r>
              <a:rPr lang="en-GB" dirty="0"/>
              <a:t>Table A1.A: GDP </a:t>
            </a:r>
            <a:r>
              <a:rPr lang="en-GB" baseline="30000" dirty="0"/>
              <a:t>(</a:t>
            </a:r>
            <a:r>
              <a:rPr lang="en-GB" b="0" u="sng" baseline="30000" dirty="0">
                <a:hlinkClick r:id="rId3" action="ppaction://hlinkfile"/>
              </a:rPr>
              <a:t>a</a:t>
            </a:r>
            <a:r>
              <a:rPr lang="en-GB" baseline="30000" dirty="0"/>
              <a:t>)</a:t>
            </a:r>
            <a:endParaRPr lang="en-GB" dirty="0"/>
          </a:p>
        </p:txBody>
      </p:sp>
      <p:pic>
        <p:nvPicPr>
          <p:cNvPr id="4" name="Picture 3">
            <a:extLst>
              <a:ext uri="{FF2B5EF4-FFF2-40B4-BE49-F238E27FC236}">
                <a16:creationId xmlns:a16="http://schemas.microsoft.com/office/drawing/2014/main" id="{C3808143-FABD-17E7-060B-EC69489E5C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2969" y="457199"/>
            <a:ext cx="7051029" cy="5670885"/>
          </a:xfrm>
          <a:prstGeom prst="rect">
            <a:avLst/>
          </a:prstGeom>
        </p:spPr>
      </p:pic>
    </p:spTree>
    <p:extLst>
      <p:ext uri="{BB962C8B-B14F-4D97-AF65-F5344CB8AC3E}">
        <p14:creationId xmlns:p14="http://schemas.microsoft.com/office/powerpoint/2010/main" val="3504194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DC77C-2054-ADB2-2BED-19E9358541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6C4FA0-6930-44AB-93FE-F4467EF73A20}"/>
              </a:ext>
            </a:extLst>
          </p:cNvPr>
          <p:cNvSpPr>
            <a:spLocks noGrp="1"/>
          </p:cNvSpPr>
          <p:nvPr>
            <p:ph type="title"/>
          </p:nvPr>
        </p:nvSpPr>
        <p:spPr>
          <a:xfrm>
            <a:off x="468002" y="457199"/>
            <a:ext cx="4328587" cy="711201"/>
          </a:xfrm>
        </p:spPr>
        <p:txBody>
          <a:bodyPr/>
          <a:lstStyle/>
          <a:p>
            <a:r>
              <a:rPr lang="en-GB" dirty="0"/>
              <a:t>Table A1.B: Wages and prices  </a:t>
            </a:r>
            <a:r>
              <a:rPr lang="en-GB" baseline="30000" dirty="0"/>
              <a:t>(</a:t>
            </a:r>
            <a:r>
              <a:rPr lang="en-GB" b="0" u="sng" baseline="30000" dirty="0">
                <a:hlinkClick r:id="rId3" action="ppaction://hlinkfile"/>
              </a:rPr>
              <a:t>a</a:t>
            </a:r>
            <a:r>
              <a:rPr lang="en-GB" baseline="30000" dirty="0"/>
              <a:t>)</a:t>
            </a:r>
            <a:endParaRPr lang="en-GB" dirty="0"/>
          </a:p>
        </p:txBody>
      </p:sp>
      <p:pic>
        <p:nvPicPr>
          <p:cNvPr id="7" name="Picture 6">
            <a:extLst>
              <a:ext uri="{FF2B5EF4-FFF2-40B4-BE49-F238E27FC236}">
                <a16:creationId xmlns:a16="http://schemas.microsoft.com/office/drawing/2014/main" id="{C83590B3-69B1-623E-F6E0-A7B3BE0282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1863" y="457198"/>
            <a:ext cx="6752884" cy="3232485"/>
          </a:xfrm>
          <a:prstGeom prst="rect">
            <a:avLst/>
          </a:prstGeom>
        </p:spPr>
      </p:pic>
    </p:spTree>
    <p:extLst>
      <p:ext uri="{BB962C8B-B14F-4D97-AF65-F5344CB8AC3E}">
        <p14:creationId xmlns:p14="http://schemas.microsoft.com/office/powerpoint/2010/main" val="1032067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58DF5-A782-6090-7775-32AA6FA8A5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3E82AD-E18E-B4CC-6905-C3B096FB5EED}"/>
              </a:ext>
            </a:extLst>
          </p:cNvPr>
          <p:cNvSpPr>
            <a:spLocks noGrp="1"/>
          </p:cNvSpPr>
          <p:nvPr>
            <p:ph type="title"/>
          </p:nvPr>
        </p:nvSpPr>
        <p:spPr>
          <a:xfrm>
            <a:off x="468002" y="457199"/>
            <a:ext cx="4328587" cy="711201"/>
          </a:xfrm>
        </p:spPr>
        <p:txBody>
          <a:bodyPr/>
          <a:lstStyle/>
          <a:p>
            <a:r>
              <a:rPr lang="en-GB" dirty="0"/>
              <a:t>Table A1.C: The labour market</a:t>
            </a:r>
          </a:p>
        </p:txBody>
      </p:sp>
      <p:pic>
        <p:nvPicPr>
          <p:cNvPr id="4" name="Picture 3">
            <a:extLst>
              <a:ext uri="{FF2B5EF4-FFF2-40B4-BE49-F238E27FC236}">
                <a16:creationId xmlns:a16="http://schemas.microsoft.com/office/drawing/2014/main" id="{CB6074F1-991A-3B65-DC43-AC51145717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4456" y="457199"/>
            <a:ext cx="7059542" cy="3633538"/>
          </a:xfrm>
          <a:prstGeom prst="rect">
            <a:avLst/>
          </a:prstGeom>
        </p:spPr>
      </p:pic>
    </p:spTree>
    <p:extLst>
      <p:ext uri="{BB962C8B-B14F-4D97-AF65-F5344CB8AC3E}">
        <p14:creationId xmlns:p14="http://schemas.microsoft.com/office/powerpoint/2010/main" val="1889456107"/>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4907</TotalTime>
  <Words>574</Words>
  <Application>Microsoft Office PowerPoint</Application>
  <PresentationFormat>Widescreen</PresentationFormat>
  <Paragraphs>33</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Monetary Policy Report April 2026 Annex 1: Central projection tables</vt:lpstr>
      <vt:lpstr>Table A1.A: GDP (a)</vt:lpstr>
      <vt:lpstr>Table A1.B: Wages and prices  (a)</vt:lpstr>
      <vt:lpstr>Table A1.C: The labour market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Annex 2: Model-based policy simulations</dc:subject>
  <dc:creator>Bank of England</dc:creator>
  <cp:lastModifiedBy>Sirag, Dana</cp:lastModifiedBy>
  <cp:revision>441</cp:revision>
  <dcterms:created xsi:type="dcterms:W3CDTF">2022-03-15T15:50:20Z</dcterms:created>
  <dcterms:modified xsi:type="dcterms:W3CDTF">2026-07-30T09:22:43Z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717051280</vt:i4>
  </property>
  <property fmtid="{D5CDD505-2E9C-101B-9397-08002B2CF9AE}" pid="3" name="_NewReviewCycle">
    <vt:lpwstr/>
  </property>
  <property fmtid="{D5CDD505-2E9C-101B-9397-08002B2CF9AE}" pid="4" name="_EmailSubject">
    <vt:lpwstr>July 2026 MPR chart pack</vt:lpwstr>
  </property>
  <property fmtid="{D5CDD505-2E9C-101B-9397-08002B2CF9AE}" pid="5" name="_AuthorEmail">
    <vt:lpwstr>Dana.Sirag@bankofengland.co.uk</vt:lpwstr>
  </property>
  <property fmtid="{D5CDD505-2E9C-101B-9397-08002B2CF9AE}" pid="6" name="_AuthorEmailDisplayName">
    <vt:lpwstr>Sirag, Dana</vt:lpwstr>
  </property>
  <property fmtid="{D5CDD505-2E9C-101B-9397-08002B2CF9AE}" pid="7" name="_PreviousAdHocReviewCycleID">
    <vt:i4>-1298519467</vt:i4>
  </property>
</Properties>
</file>