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4"/>
  </p:notesMasterIdLst>
  <p:sldIdLst>
    <p:sldId id="415" r:id="rId2"/>
    <p:sldId id="623" r:id="rId3"/>
    <p:sldId id="638" r:id="rId4"/>
    <p:sldId id="639" r:id="rId5"/>
    <p:sldId id="642" r:id="rId6"/>
    <p:sldId id="630" r:id="rId7"/>
    <p:sldId id="640" r:id="rId8"/>
    <p:sldId id="631" r:id="rId9"/>
    <p:sldId id="632" r:id="rId10"/>
    <p:sldId id="633" r:id="rId11"/>
    <p:sldId id="634" r:id="rId12"/>
    <p:sldId id="64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BD3724F-22F7-419B-861D-FE4BD28BCADF}">
          <p14:sldIdLst>
            <p14:sldId id="415"/>
            <p14:sldId id="623"/>
            <p14:sldId id="638"/>
            <p14:sldId id="639"/>
            <p14:sldId id="642"/>
            <p14:sldId id="630"/>
            <p14:sldId id="640"/>
            <p14:sldId id="631"/>
            <p14:sldId id="632"/>
            <p14:sldId id="633"/>
            <p14:sldId id="634"/>
            <p14:sldId id="64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06" autoAdjust="0"/>
    <p:restoredTop sz="78031" autoAdjust="0"/>
  </p:normalViewPr>
  <p:slideViewPr>
    <p:cSldViewPr snapToGrid="0" showGuides="1">
      <p:cViewPr varScale="1">
        <p:scale>
          <a:sx n="58" d="100"/>
          <a:sy n="58" d="100"/>
        </p:scale>
        <p:origin x="972" y="36"/>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30/07/2026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bankofengland.co.uk/-/media/boe/files/monetary-policy-report/2026/july/mpr-july-2026-charts-slides-and-data.zip"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bankofengland.co.uk/-/media/boe/files/monetary-policy-report/2026/july/mpr-july-2026-charts-slides-and-data.zip"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bankofengland.co.uk/-/media/boe/files/monetary-policy-report/2026/july/mpr-july-2026-charts-slides-and-data.zip"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bankofengland.co.uk/-/media/boe/files/monetary-policy-report/2026/april/mpr-July-2026-charts-slides-and-data.zip"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bankofengland.co.uk/-/media/boe/files/monetary-policy-report/2026/april/mpr-July-2026-charts-slides-and-data.zip"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5D521-DAC0-36D6-FCDF-B189A31A2D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BBE95C-DF16-8045-4966-4CB71CC40F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B0834F-F7B3-D690-B4ED-1F5C1F92C81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Bank of England and Bloomberg Finance L.P.</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interest rate paths shown are Bank Rate up to 2026 Q2 and subsequently the OIS curve or alternative curves based on policy simulations up to 2029 Q3. The </a:t>
            </a:r>
            <a:r>
              <a:rPr lang="en-GB" sz="1200" b="1" u="sng" kern="1200" dirty="0">
                <a:solidFill>
                  <a:schemeClr val="tx1"/>
                </a:solidFill>
                <a:effectLst/>
                <a:latin typeface="+mn-lt"/>
                <a:ea typeface="+mn-ea"/>
                <a:cs typeface="+mn-cs"/>
                <a:hlinkClick r:id="rId3"/>
              </a:rPr>
              <a:t>Projections Databank</a:t>
            </a:r>
            <a:r>
              <a:rPr lang="en-GB" sz="1200" kern="1200" dirty="0">
                <a:solidFill>
                  <a:schemeClr val="tx1"/>
                </a:solidFill>
                <a:effectLst/>
                <a:latin typeface="+mn-lt"/>
                <a:ea typeface="+mn-ea"/>
                <a:cs typeface="+mn-cs"/>
              </a:rPr>
              <a:t> provides additional detail on the definition of the model-based projections and the simple policy rule shown here. These should not be interpreted as a prescription for how policy is likely to evolve. In these simulations, the paths for inflation and the output gap within the forecast period can also be affected by the evolution of policy paths beyond the forecast horizon.</a:t>
            </a:r>
          </a:p>
          <a:p>
            <a:endParaRPr lang="en-GB" sz="1200" b="0" i="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2574C793-8846-2FB2-874A-30CC1FD84220}"/>
              </a:ext>
            </a:extLst>
          </p:cNvPr>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3991743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F39FA-DDBC-B1CD-9AF0-00E644BAC6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187AEF-5B8C-5A81-7444-1A37640A07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2170D0-C165-AA57-9C3D-3953677F81BB}"/>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Sources: Bank of England and Bloomberg Finance L.P.</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interest rate paths shown are Bank Rate up to 2026 Q2 and subsequently the OIS curve or alternative curves based on policy simulations up to 2029 Q3. The </a:t>
            </a:r>
            <a:r>
              <a:rPr lang="en-GB" sz="1200" b="1" u="sng" kern="1200" dirty="0">
                <a:solidFill>
                  <a:schemeClr val="tx1"/>
                </a:solidFill>
                <a:effectLst/>
                <a:latin typeface="+mn-lt"/>
                <a:ea typeface="+mn-ea"/>
                <a:cs typeface="+mn-cs"/>
                <a:hlinkClick r:id="rId3"/>
              </a:rPr>
              <a:t>Projections Databank</a:t>
            </a:r>
            <a:r>
              <a:rPr lang="en-GB" sz="1200" kern="1200" dirty="0">
                <a:solidFill>
                  <a:schemeClr val="tx1"/>
                </a:solidFill>
                <a:effectLst/>
                <a:latin typeface="+mn-lt"/>
                <a:ea typeface="+mn-ea"/>
                <a:cs typeface="+mn-cs"/>
              </a:rPr>
              <a:t> provides additional detail on the definition of the model-based projections and the simple policy rule shown here. These should not be interpreted as a prescription for how policy is likely to evolve. In these simulations, the paths for inflation and the output gap within the scenario period can also be affected by the evolution of policy paths beyond the scenario horizon.</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A683FE3-DC01-CAD0-5DC4-6BB4C478E162}"/>
              </a:ext>
            </a:extLst>
          </p:cNvPr>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1722013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2D783-873D-72D8-63D5-56A68357E0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F7E41A-F37C-2E7E-360E-4E79E4A284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DE1B3D-817E-F540-DC0D-7874F53EABA5}"/>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Sources: Bank of England and Bloomberg Finance L.P.</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interest rate paths shown are Bank Rate up to 2026 Q2 and subsequently the OIS curve or alternative curves based on policy simulations up to 2029 Q3. The </a:t>
            </a:r>
            <a:r>
              <a:rPr lang="en-GB" sz="1200" b="1" u="sng" kern="1200" dirty="0">
                <a:solidFill>
                  <a:schemeClr val="tx1"/>
                </a:solidFill>
                <a:effectLst/>
                <a:latin typeface="+mn-lt"/>
                <a:ea typeface="+mn-ea"/>
                <a:cs typeface="+mn-cs"/>
                <a:hlinkClick r:id="rId3"/>
              </a:rPr>
              <a:t>Projections Databank</a:t>
            </a:r>
            <a:r>
              <a:rPr lang="en-GB" sz="1200" kern="1200" dirty="0">
                <a:solidFill>
                  <a:schemeClr val="tx1"/>
                </a:solidFill>
                <a:effectLst/>
                <a:latin typeface="+mn-lt"/>
                <a:ea typeface="+mn-ea"/>
                <a:cs typeface="+mn-cs"/>
              </a:rPr>
              <a:t> provides additional detail on the definition of the model-based projections and the simple policy rule shown here. These should not be interpreted as a prescription for how policy is likely to evolve. In these simulations, the paths for inflation and the output gap within the scenario period can also be affected by the evolution of policy paths beyond the scenario horizon.</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3002FD59-2C11-28A2-36B4-CC8A2719448C}"/>
              </a:ext>
            </a:extLst>
          </p:cNvPr>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476696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2C564-C13D-BB2B-D3FD-E0523E1FD4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03BE72-DBF4-2B81-95D2-93556C2D86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3ABDC8-1D63-E71E-DCE3-F4D784DD9C43}"/>
              </a:ext>
            </a:extLst>
          </p:cNvPr>
          <p:cNvSpPr>
            <a:spLocks noGrp="1"/>
          </p:cNvSpPr>
          <p:nvPr>
            <p:ph type="body" idx="1"/>
          </p:nvPr>
        </p:nvSpPr>
        <p:spPr/>
        <p:txBody>
          <a:bodyPr/>
          <a:lstStyle/>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E57762C-CD7E-2F8E-AC97-837F4B4DCD7C}"/>
              </a:ext>
            </a:extLst>
          </p:cNvPr>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84365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D2454F-83F0-EDCB-468F-0D8FC440A8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C5CAC8-5EB7-7F34-0BBF-4BABD31D98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25D6F0-6465-AA3D-E310-90BCDE075419}"/>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Sources: Bloomberg Finance L.P., LSEG Workspace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Historical spot prices are quarterly averages of Brent crude oil prices and are in US dollars. The dashed lines refer to the conditioning assumptions for the central projection, and the milder and adverse scenarios, as outlined in Table 3.A. The final data are for 2029 Q3.</a:t>
            </a:r>
          </a:p>
          <a:p>
            <a:pPr marL="0" marR="0" lvl="0" indent="0" algn="l" defTabSz="914400" rtl="0" eaLnBrk="1" fontAlgn="auto" latinLnBrk="0" hangingPunct="1">
              <a:lnSpc>
                <a:spcPct val="125000"/>
              </a:lnSpc>
              <a:spcBef>
                <a:spcPts val="0"/>
              </a:spcBef>
              <a:spcAft>
                <a:spcPts val="1200"/>
              </a:spcAft>
              <a:buClrTx/>
              <a:buSzTx/>
              <a:buFontTx/>
              <a:buNone/>
              <a:tabLst/>
              <a:defRPr/>
            </a:pP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Historical spot prices are quarterly averages of Bloomberg UK NBP Natural Gas Forward Day prices and are in sterling. The dashed lines refer to the conditioning assumptions for the central projection, and the milder and adverse scenarios, as outlined in Table 3.A. The final data are for 2029 Q3.</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5CA8FBD-1F45-68C6-1D6A-9EEFC9B54703}"/>
              </a:ext>
            </a:extLst>
          </p:cNvPr>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634309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9E7AD-51C3-0A91-10EC-021F11D8B9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40CCF6-91DF-6A32-54AD-7B41BF8312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D897FA-FC64-0D31-A348-8987F2D27FD4}"/>
              </a:ext>
            </a:extLst>
          </p:cNvPr>
          <p:cNvSpPr>
            <a:spLocks noGrp="1"/>
          </p:cNvSpPr>
          <p:nvPr>
            <p:ph type="body" idx="1"/>
          </p:nvPr>
        </p:nvSpPr>
        <p:spPr/>
        <p:txBody>
          <a:bodyPr/>
          <a:lstStyle/>
          <a:p>
            <a:r>
              <a:rPr lang="en-GB" sz="1200" u="sng" kern="1200" dirty="0">
                <a:solidFill>
                  <a:schemeClr val="tx1"/>
                </a:solidFill>
                <a:effectLst/>
                <a:latin typeface="+mn-lt"/>
                <a:ea typeface="+mn-ea"/>
                <a:cs typeface="+mn-cs"/>
              </a:rPr>
              <a:t>(a)</a:t>
            </a:r>
            <a:r>
              <a:rPr lang="en-GB" sz="1200" kern="1200" dirty="0">
                <a:solidFill>
                  <a:schemeClr val="tx1"/>
                </a:solidFill>
                <a:effectLst/>
                <a:latin typeface="+mn-lt"/>
                <a:ea typeface="+mn-ea"/>
                <a:cs typeface="+mn-cs"/>
              </a:rPr>
              <a:t> The numbers shown in this table are conditioned on the assumptions described in Table 3.A and the </a:t>
            </a:r>
            <a:r>
              <a:rPr lang="en-GB" sz="1200" u="sng" kern="1200" dirty="0">
                <a:solidFill>
                  <a:schemeClr val="tx1"/>
                </a:solidFill>
                <a:effectLst/>
                <a:latin typeface="+mn-lt"/>
                <a:ea typeface="+mn-ea"/>
                <a:cs typeface="+mn-cs"/>
                <a:hlinkClick r:id="rId3"/>
              </a:rPr>
              <a:t>Projections Databank</a:t>
            </a:r>
            <a:r>
              <a:rPr lang="en-GB" sz="1200" kern="1200" dirty="0">
                <a:solidFill>
                  <a:schemeClr val="tx1"/>
                </a:solidFill>
                <a:effectLst/>
                <a:latin typeface="+mn-lt"/>
                <a:ea typeface="+mn-ea"/>
                <a:cs typeface="+mn-cs"/>
              </a:rPr>
              <a:t> accompanying this Report. All three scenarios are conditioned on the same market-implied path for Bank Rate.</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(b)</a:t>
            </a:r>
            <a:r>
              <a:rPr lang="en-GB" sz="1200" kern="1200" dirty="0">
                <a:solidFill>
                  <a:schemeClr val="tx1"/>
                </a:solidFill>
                <a:effectLst/>
                <a:latin typeface="+mn-lt"/>
                <a:ea typeface="+mn-ea"/>
                <a:cs typeface="+mn-cs"/>
              </a:rPr>
              <a:t> Four-quarter inflation rate. Based on ONS series D7BT.</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(c)</a:t>
            </a:r>
            <a:r>
              <a:rPr lang="en-GB" sz="1200" kern="1200" dirty="0">
                <a:solidFill>
                  <a:schemeClr val="tx1"/>
                </a:solidFill>
                <a:effectLst/>
                <a:latin typeface="+mn-lt"/>
                <a:ea typeface="+mn-ea"/>
                <a:cs typeface="+mn-cs"/>
              </a:rPr>
              <a:t> Four-quarter growth in real GDP. Based on ONS series ABMI.</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(d)</a:t>
            </a:r>
            <a:r>
              <a:rPr lang="en-GB" sz="1200" kern="1200" dirty="0">
                <a:solidFill>
                  <a:schemeClr val="tx1"/>
                </a:solidFill>
                <a:effectLst/>
                <a:latin typeface="+mn-lt"/>
                <a:ea typeface="+mn-ea"/>
                <a:cs typeface="+mn-cs"/>
              </a:rPr>
              <a:t> Per cent of potential GDP. A negative figure implies output is below potential and a positive that it is above.</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(e)</a:t>
            </a:r>
            <a:r>
              <a:rPr lang="en-GB" sz="1200" kern="1200" dirty="0">
                <a:solidFill>
                  <a:schemeClr val="tx1"/>
                </a:solidFill>
                <a:effectLst/>
                <a:latin typeface="+mn-lt"/>
                <a:ea typeface="+mn-ea"/>
                <a:cs typeface="+mn-cs"/>
              </a:rPr>
              <a:t> International Labour Organization (ILO) definition of unemployment. Based on ONS series MGSX.</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(f)</a:t>
            </a:r>
            <a:r>
              <a:rPr lang="en-GB" sz="1200" kern="1200" dirty="0">
                <a:solidFill>
                  <a:schemeClr val="tx1"/>
                </a:solidFill>
                <a:effectLst/>
                <a:latin typeface="+mn-lt"/>
                <a:ea typeface="+mn-ea"/>
                <a:cs typeface="+mn-cs"/>
              </a:rPr>
              <a:t> Private sector average weekly earnings excluding bonuses and arrears of pay. Based on ONS series KAJ2.</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(g)</a:t>
            </a:r>
            <a:r>
              <a:rPr lang="en-GB" sz="1200" kern="1200" dirty="0">
                <a:solidFill>
                  <a:schemeClr val="tx1"/>
                </a:solidFill>
                <a:effectLst/>
                <a:latin typeface="+mn-lt"/>
                <a:ea typeface="+mn-ea"/>
                <a:cs typeface="+mn-cs"/>
              </a:rPr>
              <a:t> Contribution of fuels and lubricants and gas and electricity prices to four-quarter CPI inflation.</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(h)</a:t>
            </a:r>
            <a:r>
              <a:rPr lang="en-GB" sz="1200" kern="1200" dirty="0">
                <a:solidFill>
                  <a:schemeClr val="tx1"/>
                </a:solidFill>
                <a:effectLst/>
                <a:latin typeface="+mn-lt"/>
                <a:ea typeface="+mn-ea"/>
                <a:cs typeface="+mn-cs"/>
              </a:rPr>
              <a:t> Four-quarter growth in UK-weighted world export prices excluding the direct effect of oil prices.</a:t>
            </a:r>
          </a:p>
          <a:p>
            <a:r>
              <a:rPr lang="en-GB" sz="1200" kern="1200" dirty="0">
                <a:solidFill>
                  <a:schemeClr val="tx1"/>
                </a:solidFill>
                <a:effectLst/>
                <a:latin typeface="+mn-lt"/>
                <a:ea typeface="+mn-ea"/>
                <a:cs typeface="+mn-cs"/>
              </a:rPr>
              <a:t>(i) Per cent. The path for Bank Rate implied by forward market interest rates. The curves are based on OIS rates.  </a:t>
            </a:r>
          </a:p>
          <a:p>
            <a:pPr marL="0" indent="0">
              <a:lnSpc>
                <a:spcPct val="125000"/>
              </a:lnSpc>
              <a:spcAft>
                <a:spcPts val="1200"/>
              </a:spcAft>
              <a:buNone/>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FF3E0C75-A6BC-5337-E1CD-7AEFE9591FEE}"/>
              </a:ext>
            </a:extLst>
          </p:cNvPr>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413467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9F5F5-97CD-CD29-863F-909EF5495E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BB1326-7F20-5334-5AFE-D550C8627A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8CAE48-0241-4AFB-4DB0-E5B20237597D}"/>
              </a:ext>
            </a:extLst>
          </p:cNvPr>
          <p:cNvSpPr>
            <a:spLocks noGrp="1"/>
          </p:cNvSpPr>
          <p:nvPr>
            <p:ph type="body" idx="1"/>
          </p:nvPr>
        </p:nvSpPr>
        <p:spPr/>
        <p:txBody>
          <a:bodyPr/>
          <a:lstStyle/>
          <a:p>
            <a:r>
              <a:rPr lang="en-GB" sz="1200" u="sng" kern="1200" dirty="0">
                <a:solidFill>
                  <a:schemeClr val="tx1"/>
                </a:solidFill>
                <a:effectLst/>
                <a:latin typeface="+mn-lt"/>
                <a:ea typeface="+mn-ea"/>
                <a:cs typeface="+mn-cs"/>
              </a:rPr>
              <a:t>(a)</a:t>
            </a:r>
            <a:r>
              <a:rPr lang="en-GB" sz="1200" kern="1200" dirty="0">
                <a:solidFill>
                  <a:schemeClr val="tx1"/>
                </a:solidFill>
                <a:effectLst/>
                <a:latin typeface="+mn-lt"/>
                <a:ea typeface="+mn-ea"/>
                <a:cs typeface="+mn-cs"/>
              </a:rPr>
              <a:t> The numbers shown in this table are conditioned on the assumptions described in Table 3.A and the </a:t>
            </a:r>
            <a:r>
              <a:rPr lang="en-GB" sz="1200" u="sng" kern="1200" dirty="0">
                <a:solidFill>
                  <a:schemeClr val="tx1"/>
                </a:solidFill>
                <a:effectLst/>
                <a:latin typeface="+mn-lt"/>
                <a:ea typeface="+mn-ea"/>
                <a:cs typeface="+mn-cs"/>
                <a:hlinkClick r:id="rId3"/>
              </a:rPr>
              <a:t>Projections Databank</a:t>
            </a:r>
            <a:r>
              <a:rPr lang="en-GB" sz="1200" kern="1200" dirty="0">
                <a:solidFill>
                  <a:schemeClr val="tx1"/>
                </a:solidFill>
                <a:effectLst/>
                <a:latin typeface="+mn-lt"/>
                <a:ea typeface="+mn-ea"/>
                <a:cs typeface="+mn-cs"/>
              </a:rPr>
              <a:t> accompanying this Report. All three scenarios are conditioned on the same market-implied path for Bank Rate.</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(b)</a:t>
            </a:r>
            <a:r>
              <a:rPr lang="en-GB" sz="1200" kern="1200" dirty="0">
                <a:solidFill>
                  <a:schemeClr val="tx1"/>
                </a:solidFill>
                <a:effectLst/>
                <a:latin typeface="+mn-lt"/>
                <a:ea typeface="+mn-ea"/>
                <a:cs typeface="+mn-cs"/>
              </a:rPr>
              <a:t> Four-quarter inflation rate. Based on ONS series D7BT.</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(c)</a:t>
            </a:r>
            <a:r>
              <a:rPr lang="en-GB" sz="1200" kern="1200" dirty="0">
                <a:solidFill>
                  <a:schemeClr val="tx1"/>
                </a:solidFill>
                <a:effectLst/>
                <a:latin typeface="+mn-lt"/>
                <a:ea typeface="+mn-ea"/>
                <a:cs typeface="+mn-cs"/>
              </a:rPr>
              <a:t> Four-quarter growth in real GDP. Based on ONS series ABMI.</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(d)</a:t>
            </a:r>
            <a:r>
              <a:rPr lang="en-GB" sz="1200" kern="1200" dirty="0">
                <a:solidFill>
                  <a:schemeClr val="tx1"/>
                </a:solidFill>
                <a:effectLst/>
                <a:latin typeface="+mn-lt"/>
                <a:ea typeface="+mn-ea"/>
                <a:cs typeface="+mn-cs"/>
              </a:rPr>
              <a:t> Per cent of potential GDP. A negative figure implies output is below potential and a positive that it is above.</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(e)</a:t>
            </a:r>
            <a:r>
              <a:rPr lang="en-GB" sz="1200" kern="1200" dirty="0">
                <a:solidFill>
                  <a:schemeClr val="tx1"/>
                </a:solidFill>
                <a:effectLst/>
                <a:latin typeface="+mn-lt"/>
                <a:ea typeface="+mn-ea"/>
                <a:cs typeface="+mn-cs"/>
              </a:rPr>
              <a:t> International Labour Organization (ILO) definition of unemployment. Based on ONS series MGSX.</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(f)</a:t>
            </a:r>
            <a:r>
              <a:rPr lang="en-GB" sz="1200" kern="1200" dirty="0">
                <a:solidFill>
                  <a:schemeClr val="tx1"/>
                </a:solidFill>
                <a:effectLst/>
                <a:latin typeface="+mn-lt"/>
                <a:ea typeface="+mn-ea"/>
                <a:cs typeface="+mn-cs"/>
              </a:rPr>
              <a:t> Private sector average weekly earnings excluding bonuses and arrears of pay. Based on ONS series KAJ2.</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(g)</a:t>
            </a:r>
            <a:r>
              <a:rPr lang="en-GB" sz="1200" kern="1200" dirty="0">
                <a:solidFill>
                  <a:schemeClr val="tx1"/>
                </a:solidFill>
                <a:effectLst/>
                <a:latin typeface="+mn-lt"/>
                <a:ea typeface="+mn-ea"/>
                <a:cs typeface="+mn-cs"/>
              </a:rPr>
              <a:t> Contribution of fuels and lubricants and gas and electricity prices to four-quarter CPI inflation.</a:t>
            </a:r>
            <a:br>
              <a:rPr lang="en-GB" sz="1200" kern="1200" dirty="0">
                <a:solidFill>
                  <a:schemeClr val="tx1"/>
                </a:solidFill>
                <a:effectLst/>
                <a:latin typeface="+mn-lt"/>
                <a:ea typeface="+mn-ea"/>
                <a:cs typeface="+mn-cs"/>
              </a:rPr>
            </a:br>
            <a:r>
              <a:rPr lang="en-GB" sz="1200" u="sng" kern="1200" dirty="0">
                <a:solidFill>
                  <a:schemeClr val="tx1"/>
                </a:solidFill>
                <a:effectLst/>
                <a:latin typeface="+mn-lt"/>
                <a:ea typeface="+mn-ea"/>
                <a:cs typeface="+mn-cs"/>
              </a:rPr>
              <a:t>(h)</a:t>
            </a:r>
            <a:r>
              <a:rPr lang="en-GB" sz="1200" kern="1200" dirty="0">
                <a:solidFill>
                  <a:schemeClr val="tx1"/>
                </a:solidFill>
                <a:effectLst/>
                <a:latin typeface="+mn-lt"/>
                <a:ea typeface="+mn-ea"/>
                <a:cs typeface="+mn-cs"/>
              </a:rPr>
              <a:t> Four-quarter growth in UK-weighted world export prices excluding the direct effect of oil prices.</a:t>
            </a:r>
          </a:p>
          <a:p>
            <a:r>
              <a:rPr lang="en-GB" sz="1200" kern="1200" dirty="0">
                <a:solidFill>
                  <a:schemeClr val="tx1"/>
                </a:solidFill>
                <a:effectLst/>
                <a:latin typeface="+mn-lt"/>
                <a:ea typeface="+mn-ea"/>
                <a:cs typeface="+mn-cs"/>
              </a:rPr>
              <a:t>(i) Per cent. The path for Bank Rate implied by forward market interest rates. The curves are based on OIS rates.  </a:t>
            </a:r>
          </a:p>
          <a:p>
            <a:pPr marL="0" indent="0">
              <a:lnSpc>
                <a:spcPct val="125000"/>
              </a:lnSpc>
              <a:spcAft>
                <a:spcPts val="1200"/>
              </a:spcAft>
              <a:buNone/>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906DEB4-A841-D100-C2ED-E6FDECD03258}"/>
              </a:ext>
            </a:extLst>
          </p:cNvPr>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2178430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E3B13-7EBA-ADF4-A10D-6DE14C4335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C660E7-AEF3-473E-0527-38517651B9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C4BFF0-6221-DF7D-0CB6-C375D64472B0}"/>
              </a:ext>
            </a:extLst>
          </p:cNvPr>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ONS and Bank calculations.</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a:lnSpc>
                <a:spcPct val="125000"/>
              </a:lnSpc>
              <a:spcAft>
                <a:spcPts val="1200"/>
              </a:spcAft>
            </a:pPr>
            <a:r>
              <a:rPr lang="en-GB" sz="1200" b="0" i="0" u="none" strike="noStrike" kern="1200" baseline="0" dirty="0">
                <a:solidFill>
                  <a:schemeClr val="tx1"/>
                </a:solidFill>
                <a:latin typeface="+mn-lt"/>
                <a:ea typeface="+mn-ea"/>
                <a:cs typeface="+mn-cs"/>
              </a:rPr>
              <a:t>(a) All three scenarios shown here are conditioned on the same market-implied path for Bank Rate. Further details on conditioning assumptions can be found in Table 3.A and the </a:t>
            </a:r>
            <a:r>
              <a:rPr lang="en-GB" sz="1200" b="1" i="0" u="none" strike="noStrike" kern="1200" baseline="0" dirty="0">
                <a:solidFill>
                  <a:schemeClr val="tx1"/>
                </a:solidFill>
                <a:latin typeface="+mn-lt"/>
                <a:ea typeface="+mn-ea"/>
                <a:cs typeface="+mn-cs"/>
              </a:rPr>
              <a:t>Scenario Projections Databank </a:t>
            </a:r>
            <a:r>
              <a:rPr lang="en-GB" sz="1200" b="0" i="0" u="none" strike="noStrike" kern="1200" baseline="0" dirty="0">
                <a:solidFill>
                  <a:schemeClr val="tx1"/>
                </a:solidFill>
                <a:latin typeface="+mn-lt"/>
                <a:ea typeface="+mn-ea"/>
                <a:cs typeface="+mn-cs"/>
              </a:rPr>
              <a:t>accompanying this Report. The final projections are for 2029 Q2.</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A4B6D71-D152-BBE9-59F0-064049783DB9}"/>
              </a:ext>
            </a:extLst>
          </p:cNvPr>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3924853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701D1-4318-FF45-7E66-302E799F70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6A6C0-6F41-6A12-D257-9EFB4609E8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62969D-7123-4039-8A43-DDC3D114777F}"/>
              </a:ext>
            </a:extLst>
          </p:cNvPr>
          <p:cNvSpPr>
            <a:spLocks noGrp="1"/>
          </p:cNvSpPr>
          <p:nvPr>
            <p:ph type="body" idx="1"/>
          </p:nvPr>
        </p:nvSpPr>
        <p:spPr/>
        <p:txBody>
          <a:bodyPr/>
          <a:lstStyle/>
          <a:p>
            <a:pPr>
              <a:lnSpc>
                <a:spcPct val="125000"/>
              </a:lnSpc>
              <a:spcAft>
                <a:spcPts val="1200"/>
              </a:spcAft>
            </a:pPr>
            <a:r>
              <a:rPr lang="en-GB" sz="1200" kern="1200" dirty="0">
                <a:solidFill>
                  <a:schemeClr val="tx1"/>
                </a:solidFill>
                <a:effectLst/>
                <a:latin typeface="+mn-lt"/>
                <a:ea typeface="+mn-ea"/>
                <a:cs typeface="+mn-cs"/>
              </a:rPr>
              <a:t>Sources: ONS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fan charts depict the probability of various outcomes for GDP growth, the International Labour Organization (ILO) definition of unemployment and CPI inflation in the central projection. The uncertainty parameters determining the width of the fan charts have been calibrated to match the historical forecast errors since 2004 and up to 2025 Q2 for each variable at different horizons but exclude errors during the pandemic given its exceptional nature. The fan charts are constructed so that outturns are expected to lie within each pair of lighter areas on 30 occasions, with outturns expected to lie within the fan on 90 out of 100 occasions. On the remaining 10 out of 100 occasions, outturns can fall outside the respective aqua, orange and purple areas of the fan chart, depicted by the blue background. For GDP growth, the distribution reflects uncertainty around past data revisions and future evolution, so that the mature estimate would lie within the darkest central band on only 30 out of 100 occasions. The Committee no longer uses the calibration of the fan chart skew to reflect judgements on the balance of risks to the central projection.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284B551-178B-0125-9A65-92E34F1065FD}"/>
              </a:ext>
            </a:extLst>
          </p:cNvPr>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1506396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F9842-0AC8-CCA2-28F5-2E1AE487D0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CF6823-88D3-1C07-28F3-C1C6299C67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5FEB99-7531-4480-0446-52F549AA27E7}"/>
              </a:ext>
            </a:extLst>
          </p:cNvPr>
          <p:cNvSpPr>
            <a:spLocks noGrp="1"/>
          </p:cNvSpPr>
          <p:nvPr>
            <p:ph type="body" idx="1"/>
          </p:nvPr>
        </p:nvSpPr>
        <p:spPr/>
        <p:txBody>
          <a:bodyPr/>
          <a:lstStyle/>
          <a:p>
            <a:pPr>
              <a:lnSpc>
                <a:spcPct val="125000"/>
              </a:lnSpc>
              <a:spcAft>
                <a:spcPts val="1200"/>
              </a:spcAft>
            </a:pPr>
            <a:r>
              <a:rPr lang="en-GB" sz="1200" kern="1200" dirty="0">
                <a:solidFill>
                  <a:schemeClr val="tx1"/>
                </a:solidFill>
                <a:effectLst/>
                <a:latin typeface="+mn-lt"/>
                <a:ea typeface="+mn-ea"/>
                <a:cs typeface="+mn-cs"/>
              </a:rPr>
              <a:t>Sources: ONS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central projection and scenario shown here are conditioned on the same market curve for Bank Rate. Further details on conditioning assumptions can be found in Table 3.A and the Projections Databank accompanying this Report. The final projections are for 2029 Q3</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A825A12-70D0-C166-CCDD-F6276126F820}"/>
              </a:ext>
            </a:extLst>
          </p:cNvPr>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9281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E560BD-9299-B997-CD13-126BDC23FF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65139B-9D29-5D58-EB5A-B39D69E8F4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656AD8-B8B8-E2C5-334F-4E9929DC5D2D}"/>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kern="1200" dirty="0">
                <a:solidFill>
                  <a:schemeClr val="tx1"/>
                </a:solidFill>
                <a:effectLst/>
                <a:latin typeface="+mn-lt"/>
                <a:ea typeface="+mn-ea"/>
                <a:cs typeface="+mn-cs"/>
              </a:rPr>
              <a:t>Sources: ONS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central projection and scenarios shown here are conditioned on the same market curve for Bank Rate. Further details on conditioning assumptions can be found in Table 3.A and the Projections Databank accompanying this Report. The final projections are for 2029 Q3.</a:t>
            </a:r>
          </a:p>
          <a:p>
            <a:pPr>
              <a:lnSpc>
                <a:spcPct val="125000"/>
              </a:lnSpc>
              <a:spcAft>
                <a:spcPts val="1200"/>
              </a:spcAft>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0B36140-640F-3D3F-4373-50F34F7A37AA}"/>
              </a:ext>
            </a:extLst>
          </p:cNvPr>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6500668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C183D7F6-B498-43B3-948B-1728B52AA6E4}">
                <adec:decorative xmlns:adec="http://schemas.microsoft.com/office/drawing/2017/decorative" val="0"/>
              </a:ext>
            </a:extLst>
          </p:cNvPr>
          <p:cNvSpPr>
            <a:spLocks noGrp="1"/>
          </p:cNvSpPr>
          <p:nvPr>
            <p:ph type="title" idx="4294967295"/>
          </p:nvPr>
        </p:nvSpPr>
        <p:spPr>
          <a:xfrm>
            <a:off x="457200" y="1752600"/>
            <a:ext cx="7165975" cy="3735388"/>
          </a:xfrm>
          <a:prstGeom prst="rect">
            <a:avLst/>
          </a:prstGeom>
          <a:noFill/>
          <a:ln>
            <a:noFill/>
            <a:prstDash/>
          </a:ln>
          <a:effectLst/>
        </p:spPr>
        <p:txBody>
          <a:bodyPr rot="0" spcFirstLastPara="0" vertOverflow="overflow" horzOverflow="overflow" vert="horz" wrap="square" lIns="0" tIns="0" rIns="45720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Monetary Policy Report</a:t>
            </a:r>
            <a:b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b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April 2026</a:t>
            </a:r>
          </a:p>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Outlook and risks</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7B51C-40E9-55D8-3687-21A22009DF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3B8173-5C5C-A29E-74A5-25E07B29D2CE}"/>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3.6: The economic outlook in the central projection would be consistent with a looser policy stance than implied by the market curve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Central projection under the market curve, staff’s illustrative model-based projections, and a contemporaneous non-energy Taylor-type rule</a:t>
            </a:r>
            <a:r>
              <a:rPr lang="en-GB" b="0" baseline="30000" dirty="0">
                <a:latin typeface="Arial" panose="020B0604020202020204" pitchFamily="34" charset="0"/>
                <a:cs typeface="Arial" panose="020B0604020202020204" pitchFamily="34" charset="0"/>
              </a:rPr>
              <a:t>(a)</a:t>
            </a:r>
          </a:p>
        </p:txBody>
      </p:sp>
      <p:pic>
        <p:nvPicPr>
          <p:cNvPr id="3" name="Picture 2" descr="Two alternative policy paths point to a looser overall stance than the market curve, which would result in a smaller output gap and a somewhat higher inflation profile.">
            <a:extLst>
              <a:ext uri="{FF2B5EF4-FFF2-40B4-BE49-F238E27FC236}">
                <a16:creationId xmlns:a16="http://schemas.microsoft.com/office/drawing/2014/main" id="{5D32AB38-EFF6-D45A-5AF0-3A97EEC772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3369" y="2113982"/>
            <a:ext cx="8745262" cy="4286819"/>
          </a:xfrm>
          <a:prstGeom prst="rect">
            <a:avLst/>
          </a:prstGeom>
        </p:spPr>
      </p:pic>
    </p:spTree>
    <p:extLst>
      <p:ext uri="{BB962C8B-B14F-4D97-AF65-F5344CB8AC3E}">
        <p14:creationId xmlns:p14="http://schemas.microsoft.com/office/powerpoint/2010/main" val="1247659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F11C7-D93D-8DD6-4BBE-366F741F13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4F32CE-5372-2674-839C-B4D3038E6F3D}"/>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3.7: The economic outlook in the milder scenario would be consistent with a looser policy stance than in the central projection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Milder scenario under the market curve, staff’s illustrative model-based projections, and a contemporaneous non-energy Taylor-type rule </a:t>
            </a:r>
            <a:r>
              <a:rPr lang="en-GB" b="0" baseline="30000" dirty="0">
                <a:latin typeface="Arial" panose="020B0604020202020204" pitchFamily="34" charset="0"/>
                <a:cs typeface="Arial" panose="020B0604020202020204" pitchFamily="34" charset="0"/>
              </a:rPr>
              <a:t>(a)</a:t>
            </a:r>
          </a:p>
        </p:txBody>
      </p:sp>
      <p:pic>
        <p:nvPicPr>
          <p:cNvPr id="3" name="Picture 2" descr="Two alternative policy paths point to a looser overall stance than the market curve, which would result in a smaller output gap and a higher inflation profile.">
            <a:extLst>
              <a:ext uri="{FF2B5EF4-FFF2-40B4-BE49-F238E27FC236}">
                <a16:creationId xmlns:a16="http://schemas.microsoft.com/office/drawing/2014/main" id="{BAA96572-063F-43CA-5BC5-91BE2B05A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3694" y="2136655"/>
            <a:ext cx="8701131" cy="4275604"/>
          </a:xfrm>
          <a:prstGeom prst="rect">
            <a:avLst/>
          </a:prstGeom>
        </p:spPr>
      </p:pic>
    </p:spTree>
    <p:extLst>
      <p:ext uri="{BB962C8B-B14F-4D97-AF65-F5344CB8AC3E}">
        <p14:creationId xmlns:p14="http://schemas.microsoft.com/office/powerpoint/2010/main" val="1321828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31949-EC51-7AF6-F5DB-6F627974D0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0352F1-DC8D-C61F-09EB-C92C23C50375}"/>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3.8: Policy would need to be materially tighter in the adverse scenario to ensure that inflation returns to the 2% target in the medium term</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Adverse scenario under the market curve, staff’s illustrative model-based projections, and a contemporaneous non-energy Taylor-type rule </a:t>
            </a:r>
            <a:r>
              <a:rPr lang="en-GB" b="0" baseline="30000" dirty="0">
                <a:latin typeface="Arial" panose="020B0604020202020204" pitchFamily="34" charset="0"/>
                <a:cs typeface="Arial" panose="020B0604020202020204" pitchFamily="34" charset="0"/>
              </a:rPr>
              <a:t>(a)</a:t>
            </a:r>
          </a:p>
        </p:txBody>
      </p:sp>
      <p:pic>
        <p:nvPicPr>
          <p:cNvPr id="4" name="Picture 3" descr="An illustrative model-based projection points to a tighter stance than the market curve in the adverse scenario, which would result in a lower inflation profile.">
            <a:extLst>
              <a:ext uri="{FF2B5EF4-FFF2-40B4-BE49-F238E27FC236}">
                <a16:creationId xmlns:a16="http://schemas.microsoft.com/office/drawing/2014/main" id="{4CB880A6-170B-D203-5F60-60F562E42D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3136" y="2117759"/>
            <a:ext cx="8785727" cy="4283042"/>
          </a:xfrm>
          <a:prstGeom prst="rect">
            <a:avLst/>
          </a:prstGeom>
        </p:spPr>
      </p:pic>
    </p:spTree>
    <p:extLst>
      <p:ext uri="{BB962C8B-B14F-4D97-AF65-F5344CB8AC3E}">
        <p14:creationId xmlns:p14="http://schemas.microsoft.com/office/powerpoint/2010/main" val="3765629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0DC77C-2054-ADB2-2BED-19E9358541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6C4FA0-6930-44AB-93FE-F4467EF73A20}"/>
              </a:ext>
            </a:extLst>
          </p:cNvPr>
          <p:cNvSpPr>
            <a:spLocks noGrp="1"/>
          </p:cNvSpPr>
          <p:nvPr>
            <p:ph type="title"/>
          </p:nvPr>
        </p:nvSpPr>
        <p:spPr>
          <a:xfrm>
            <a:off x="468002" y="457199"/>
            <a:ext cx="6414061" cy="711201"/>
          </a:xfrm>
        </p:spPr>
        <p:txBody>
          <a:bodyPr/>
          <a:lstStyle/>
          <a:p>
            <a:r>
              <a:rPr lang="en-GB" dirty="0">
                <a:latin typeface="Arial" panose="020B0604020202020204" pitchFamily="34" charset="0"/>
                <a:cs typeface="Arial" panose="020B0604020202020204" pitchFamily="34" charset="0"/>
              </a:rPr>
              <a:t>Table 3.A: Key assumptions and judgements in central projections and scenarios</a:t>
            </a:r>
            <a:endParaRPr lang="en-GB" b="0" baseline="30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3438D690-4062-D3E5-F6EA-B490FB6120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2063" y="457199"/>
            <a:ext cx="4665472" cy="5362440"/>
          </a:xfrm>
          <a:prstGeom prst="rect">
            <a:avLst/>
          </a:prstGeom>
        </p:spPr>
      </p:pic>
    </p:spTree>
    <p:extLst>
      <p:ext uri="{BB962C8B-B14F-4D97-AF65-F5344CB8AC3E}">
        <p14:creationId xmlns:p14="http://schemas.microsoft.com/office/powerpoint/2010/main" val="1032067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C4D24-A20E-EF0A-3704-D2313D6457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767532-3103-A0E4-E760-0DCB6CBEA84F}"/>
              </a:ext>
            </a:extLst>
          </p:cNvPr>
          <p:cNvSpPr>
            <a:spLocks noGrp="1"/>
          </p:cNvSpPr>
          <p:nvPr>
            <p:ph type="title"/>
          </p:nvPr>
        </p:nvSpPr>
        <p:spPr>
          <a:xfrm>
            <a:off x="468002" y="457199"/>
            <a:ext cx="11215998" cy="711201"/>
          </a:xfrm>
        </p:spPr>
        <p:txBody>
          <a:bodyPr/>
          <a:lstStyle/>
          <a:p>
            <a:r>
              <a:rPr lang="en-GB" dirty="0">
                <a:latin typeface="Arial" panose="020B0604020202020204" pitchFamily="34" charset="0"/>
                <a:cs typeface="Arial" panose="020B0604020202020204" pitchFamily="34" charset="0"/>
              </a:rPr>
              <a:t>Chart 3.1: Energy price paths are higher in the adverse scenario relative to the central projection and milder scenario</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Brent crude oil </a:t>
            </a:r>
            <a:r>
              <a:rPr lang="en-GB" b="0" baseline="30000" dirty="0">
                <a:latin typeface="Arial" panose="020B0604020202020204" pitchFamily="34" charset="0"/>
                <a:cs typeface="Arial" panose="020B0604020202020204" pitchFamily="34" charset="0"/>
              </a:rPr>
              <a:t>(a) </a:t>
            </a:r>
            <a:r>
              <a:rPr lang="en-GB" b="0" dirty="0">
                <a:latin typeface="Arial" panose="020B0604020202020204" pitchFamily="34" charset="0"/>
                <a:cs typeface="Arial" panose="020B0604020202020204" pitchFamily="34" charset="0"/>
              </a:rPr>
              <a:t>and natural gas </a:t>
            </a:r>
            <a:r>
              <a:rPr lang="en-GB" b="0" baseline="30000" dirty="0">
                <a:latin typeface="Arial" panose="020B0604020202020204" pitchFamily="34" charset="0"/>
                <a:cs typeface="Arial" panose="020B0604020202020204" pitchFamily="34" charset="0"/>
              </a:rPr>
              <a:t>(b) </a:t>
            </a:r>
            <a:r>
              <a:rPr lang="en-GB" b="0" dirty="0">
                <a:latin typeface="Arial" panose="020B0604020202020204" pitchFamily="34" charset="0"/>
                <a:cs typeface="Arial" panose="020B0604020202020204" pitchFamily="34" charset="0"/>
              </a:rPr>
              <a:t>price paths in in the central projection, milder scenario and adverse scenario </a:t>
            </a:r>
            <a:endParaRPr lang="en-GB" b="0" baseline="30000" dirty="0">
              <a:latin typeface="Arial" panose="020B0604020202020204" pitchFamily="34" charset="0"/>
              <a:cs typeface="Arial" panose="020B0604020202020204" pitchFamily="34" charset="0"/>
            </a:endParaRPr>
          </a:p>
        </p:txBody>
      </p:sp>
      <p:pic>
        <p:nvPicPr>
          <p:cNvPr id="3" name="Picture 2" descr="Relative to the central projection, energy prices are assumed to be much higher and more persistent in the adverse scenario.">
            <a:extLst>
              <a:ext uri="{FF2B5EF4-FFF2-40B4-BE49-F238E27FC236}">
                <a16:creationId xmlns:a16="http://schemas.microsoft.com/office/drawing/2014/main" id="{E82A668E-57D9-D9A7-6CEA-C6E83D7899FD}"/>
              </a:ext>
            </a:extLst>
          </p:cNvPr>
          <p:cNvPicPr>
            <a:picLocks noChangeAspect="1"/>
          </p:cNvPicPr>
          <p:nvPr/>
        </p:nvPicPr>
        <p:blipFill>
          <a:blip r:embed="rId3"/>
          <a:stretch>
            <a:fillRect/>
          </a:stretch>
        </p:blipFill>
        <p:spPr>
          <a:xfrm>
            <a:off x="713382" y="2294418"/>
            <a:ext cx="10799622" cy="3929919"/>
          </a:xfrm>
          <a:prstGeom prst="rect">
            <a:avLst/>
          </a:prstGeom>
        </p:spPr>
      </p:pic>
    </p:spTree>
    <p:extLst>
      <p:ext uri="{BB962C8B-B14F-4D97-AF65-F5344CB8AC3E}">
        <p14:creationId xmlns:p14="http://schemas.microsoft.com/office/powerpoint/2010/main" val="4102641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FBDF2-F071-B146-5CEB-630077DF8F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7D1E6-CF32-5FF8-A775-B578AA11061C}"/>
              </a:ext>
            </a:extLst>
          </p:cNvPr>
          <p:cNvSpPr>
            <a:spLocks noGrp="1"/>
          </p:cNvSpPr>
          <p:nvPr>
            <p:ph type="title"/>
          </p:nvPr>
        </p:nvSpPr>
        <p:spPr>
          <a:xfrm>
            <a:off x="468002" y="457199"/>
            <a:ext cx="6590524" cy="6200275"/>
          </a:xfrm>
        </p:spPr>
        <p:txBody>
          <a:bodyPr/>
          <a:lstStyle/>
          <a:p>
            <a:r>
              <a:rPr lang="en-GB" dirty="0">
                <a:latin typeface="Arial" panose="020B0604020202020204" pitchFamily="34" charset="0"/>
                <a:cs typeface="Arial" panose="020B0604020202020204" pitchFamily="34" charset="0"/>
              </a:rPr>
              <a:t>Table 3.Ba: </a:t>
            </a:r>
            <a:r>
              <a:rPr lang="en-GB" dirty="0"/>
              <a:t>Summary of outputs of the central projection and scenarios </a:t>
            </a:r>
            <a:r>
              <a:rPr lang="en-GB" baseline="30000" dirty="0">
                <a:latin typeface="Arial" panose="020B0604020202020204" pitchFamily="34" charset="0"/>
                <a:cs typeface="Arial" panose="020B0604020202020204" pitchFamily="34" charset="0"/>
              </a:rPr>
              <a:t>(a)</a:t>
            </a:r>
            <a:endParaRPr lang="en-GB" b="0" baseline="300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B5FB932D-1AB4-07A0-A911-914EA9BC18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58526" y="457199"/>
            <a:ext cx="4472966" cy="5910628"/>
          </a:xfrm>
          <a:prstGeom prst="rect">
            <a:avLst/>
          </a:prstGeom>
        </p:spPr>
      </p:pic>
    </p:spTree>
    <p:extLst>
      <p:ext uri="{BB962C8B-B14F-4D97-AF65-F5344CB8AC3E}">
        <p14:creationId xmlns:p14="http://schemas.microsoft.com/office/powerpoint/2010/main" val="2396494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F0A3B-52E3-65B7-A373-68ACF7E70E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821269-9CB2-2D14-5813-C77A5C616324}"/>
              </a:ext>
            </a:extLst>
          </p:cNvPr>
          <p:cNvSpPr>
            <a:spLocks noGrp="1"/>
          </p:cNvSpPr>
          <p:nvPr>
            <p:ph type="title"/>
          </p:nvPr>
        </p:nvSpPr>
        <p:spPr>
          <a:xfrm>
            <a:off x="468002" y="457199"/>
            <a:ext cx="6141345" cy="6200275"/>
          </a:xfrm>
        </p:spPr>
        <p:txBody>
          <a:bodyPr/>
          <a:lstStyle/>
          <a:p>
            <a:r>
              <a:rPr lang="en-GB" dirty="0">
                <a:latin typeface="Arial" panose="020B0604020202020204" pitchFamily="34" charset="0"/>
                <a:cs typeface="Arial" panose="020B0604020202020204" pitchFamily="34" charset="0"/>
              </a:rPr>
              <a:t>Table 3.Bb: </a:t>
            </a:r>
            <a:r>
              <a:rPr lang="en-GB" dirty="0"/>
              <a:t>Summary of outputs of the central projection and scenarios </a:t>
            </a:r>
            <a:r>
              <a:rPr lang="en-GB" baseline="30000" dirty="0">
                <a:latin typeface="Arial" panose="020B0604020202020204" pitchFamily="34" charset="0"/>
                <a:cs typeface="Arial" panose="020B0604020202020204" pitchFamily="34" charset="0"/>
              </a:rPr>
              <a:t>(a)</a:t>
            </a:r>
            <a:endParaRPr lang="en-GB" b="0" baseline="30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A5E35CAD-B3C2-AAD8-DF20-4BF50D27026D}"/>
              </a:ext>
            </a:extLst>
          </p:cNvPr>
          <p:cNvPicPr>
            <a:picLocks noChangeAspect="1"/>
          </p:cNvPicPr>
          <p:nvPr/>
        </p:nvPicPr>
        <p:blipFill>
          <a:blip r:embed="rId3" cstate="print">
            <a:extLst>
              <a:ext uri="{28A0092B-C50C-407E-A947-70E740481C1C}">
                <a14:useLocalDpi xmlns:a14="http://schemas.microsoft.com/office/drawing/2010/main" val="0"/>
              </a:ext>
            </a:extLst>
          </a:blip>
          <a:srcRect l="11302" t="7836" r="4027" b="13100"/>
          <a:stretch>
            <a:fillRect/>
          </a:stretch>
        </p:blipFill>
        <p:spPr>
          <a:xfrm>
            <a:off x="6994359" y="457199"/>
            <a:ext cx="4604084" cy="6078830"/>
          </a:xfrm>
          <a:prstGeom prst="rect">
            <a:avLst/>
          </a:prstGeom>
        </p:spPr>
      </p:pic>
    </p:spTree>
    <p:extLst>
      <p:ext uri="{BB962C8B-B14F-4D97-AF65-F5344CB8AC3E}">
        <p14:creationId xmlns:p14="http://schemas.microsoft.com/office/powerpoint/2010/main" val="1976758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4A6A0-91F5-DF03-6754-F92F837E7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30E157-E029-4E95-DAC1-4074675D3B9E}"/>
              </a:ext>
            </a:extLst>
          </p:cNvPr>
          <p:cNvSpPr>
            <a:spLocks noGrp="1"/>
          </p:cNvSpPr>
          <p:nvPr>
            <p:ph type="title"/>
          </p:nvPr>
        </p:nvSpPr>
        <p:spPr>
          <a:xfrm>
            <a:off x="468001" y="457199"/>
            <a:ext cx="6448716" cy="1181101"/>
          </a:xfrm>
        </p:spPr>
        <p:txBody>
          <a:bodyPr/>
          <a:lstStyle/>
          <a:p>
            <a:r>
              <a:rPr lang="en-GB" dirty="0">
                <a:latin typeface="Arial" panose="020B0604020202020204" pitchFamily="34" charset="0"/>
                <a:cs typeface="Arial" panose="020B0604020202020204" pitchFamily="34" charset="0"/>
              </a:rPr>
              <a:t>Chart 3.2: CPI inflation in the central projection is expected to return to the 2% target in 2027 and remain around that rate in the medium term. GDP growth and the unemployment rate is projected to rise modestly in the medium term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CPI inflation , GDP growth and unemployment rate</a:t>
            </a:r>
            <a:r>
              <a:rPr lang="en-GB" b="0" baseline="30000" dirty="0">
                <a:latin typeface="Arial" panose="020B0604020202020204" pitchFamily="34" charset="0"/>
                <a:cs typeface="Arial" panose="020B0604020202020204" pitchFamily="34" charset="0"/>
              </a:rPr>
              <a:t>(a)</a:t>
            </a:r>
          </a:p>
        </p:txBody>
      </p:sp>
      <p:pic>
        <p:nvPicPr>
          <p:cNvPr id="3" name="Picture 2" descr="CPI inflation is expected to moderate towards the 2% target, GDP growth is expected to rise somewhat beyond the near term and the unemployment rate is expected to peak in 2027, before falling slightly.">
            <a:extLst>
              <a:ext uri="{FF2B5EF4-FFF2-40B4-BE49-F238E27FC236}">
                <a16:creationId xmlns:a16="http://schemas.microsoft.com/office/drawing/2014/main" id="{1518F236-3D84-0A73-C245-7CB3474D3A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6717" y="457199"/>
            <a:ext cx="4951662" cy="5765378"/>
          </a:xfrm>
          <a:prstGeom prst="rect">
            <a:avLst/>
          </a:prstGeom>
        </p:spPr>
      </p:pic>
    </p:spTree>
    <p:extLst>
      <p:ext uri="{BB962C8B-B14F-4D97-AF65-F5344CB8AC3E}">
        <p14:creationId xmlns:p14="http://schemas.microsoft.com/office/powerpoint/2010/main" val="3729941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1B38B-FB68-7420-850F-C7859F0BF3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A05D1C-A62D-6BAB-FC1B-09DCBFEA024F}"/>
              </a:ext>
            </a:extLst>
          </p:cNvPr>
          <p:cNvSpPr>
            <a:spLocks noGrp="1"/>
          </p:cNvSpPr>
          <p:nvPr>
            <p:ph type="title"/>
          </p:nvPr>
        </p:nvSpPr>
        <p:spPr>
          <a:xfrm>
            <a:off x="468000" y="457199"/>
            <a:ext cx="11306905" cy="1181101"/>
          </a:xfrm>
        </p:spPr>
        <p:txBody>
          <a:bodyPr/>
          <a:lstStyle/>
          <a:p>
            <a:r>
              <a:rPr lang="en-GB" dirty="0">
                <a:latin typeface="Arial" panose="020B0604020202020204" pitchFamily="34" charset="0"/>
                <a:cs typeface="Arial" panose="020B0604020202020204" pitchFamily="34" charset="0"/>
              </a:rPr>
              <a:t>Chart 3.3: Relative to the central projection, inflation is higher in the adverse scenario and lower in milder scenario, in part due to second-round effects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CPI inflation and the additional impact on inflation from potential second-round effects in the central projection and scenario</a:t>
            </a:r>
            <a:r>
              <a:rPr lang="en-GB" b="0" baseline="30000" dirty="0">
                <a:latin typeface="Arial" panose="020B0604020202020204" pitchFamily="34" charset="0"/>
                <a:cs typeface="Arial" panose="020B0604020202020204" pitchFamily="34" charset="0"/>
              </a:rPr>
              <a:t>(a)</a:t>
            </a:r>
          </a:p>
        </p:txBody>
      </p:sp>
      <p:pic>
        <p:nvPicPr>
          <p:cNvPr id="3" name="Picture 2" descr="In the adverse scenario, second-round effects are assumed to be much higher than in the central projection.&#10;&#10;">
            <a:extLst>
              <a:ext uri="{FF2B5EF4-FFF2-40B4-BE49-F238E27FC236}">
                <a16:creationId xmlns:a16="http://schemas.microsoft.com/office/drawing/2014/main" id="{5A780F85-71E6-4B97-86B3-686254964F2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4129" y="2125797"/>
            <a:ext cx="8696777" cy="4275004"/>
          </a:xfrm>
          <a:prstGeom prst="rect">
            <a:avLst/>
          </a:prstGeom>
          <a:noFill/>
          <a:ln>
            <a:noFill/>
          </a:ln>
        </p:spPr>
      </p:pic>
    </p:spTree>
    <p:extLst>
      <p:ext uri="{BB962C8B-B14F-4D97-AF65-F5344CB8AC3E}">
        <p14:creationId xmlns:p14="http://schemas.microsoft.com/office/powerpoint/2010/main" val="42330841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355CE-0092-6AC4-5ECE-517C638154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64F2C1-7BFB-A945-DC40-6D451BAF687C}"/>
              </a:ext>
            </a:extLst>
          </p:cNvPr>
          <p:cNvSpPr>
            <a:spLocks noGrp="1"/>
          </p:cNvSpPr>
          <p:nvPr>
            <p:ph type="title"/>
          </p:nvPr>
        </p:nvSpPr>
        <p:spPr>
          <a:xfrm>
            <a:off x="468000" y="457199"/>
            <a:ext cx="11288571" cy="1908629"/>
          </a:xfrm>
        </p:spPr>
        <p:txBody>
          <a:bodyPr/>
          <a:lstStyle/>
          <a:p>
            <a:r>
              <a:rPr lang="en-GB" dirty="0">
                <a:latin typeface="Arial" panose="020B0604020202020204" pitchFamily="34" charset="0"/>
                <a:cs typeface="Arial" panose="020B0604020202020204" pitchFamily="34" charset="0"/>
              </a:rPr>
              <a:t>Chart 3.4: The direct contribution from energy prices to CPI inflation is a key contributor to the different inflation outcomes across the central projection and scenarios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Annual CPI inflation, CPI inflation excluding energy and direct contribution of energy to CPI inflation across the central projection and scenarios</a:t>
            </a:r>
            <a:r>
              <a:rPr lang="en-GB" b="0" baseline="30000" dirty="0">
                <a:latin typeface="Arial" panose="020B0604020202020204" pitchFamily="34" charset="0"/>
                <a:cs typeface="Arial" panose="020B0604020202020204" pitchFamily="34" charset="0"/>
              </a:rPr>
              <a:t>(a)</a:t>
            </a:r>
          </a:p>
        </p:txBody>
      </p:sp>
      <p:pic>
        <p:nvPicPr>
          <p:cNvPr id="3" name="Picture 2" descr="A higher direct contribution from energy prices pushes up CPI in the adverse scenario, while energy prices are projected to contribute less in the central projection and milder scenario.">
            <a:extLst>
              <a:ext uri="{FF2B5EF4-FFF2-40B4-BE49-F238E27FC236}">
                <a16:creationId xmlns:a16="http://schemas.microsoft.com/office/drawing/2014/main" id="{05DBBA28-D1EC-0018-B4F0-7FFF7140246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26728" y="2474686"/>
            <a:ext cx="8719219" cy="4034973"/>
          </a:xfrm>
          <a:prstGeom prst="rect">
            <a:avLst/>
          </a:prstGeom>
          <a:noFill/>
          <a:ln>
            <a:noFill/>
          </a:ln>
        </p:spPr>
      </p:pic>
    </p:spTree>
    <p:extLst>
      <p:ext uri="{BB962C8B-B14F-4D97-AF65-F5344CB8AC3E}">
        <p14:creationId xmlns:p14="http://schemas.microsoft.com/office/powerpoint/2010/main" val="2640558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E5CA6-F8C6-2730-39A3-27A7537289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F78F16-95C5-2BEF-C90E-E9C927F62475}"/>
              </a:ext>
            </a:extLst>
          </p:cNvPr>
          <p:cNvSpPr>
            <a:spLocks noGrp="1"/>
          </p:cNvSpPr>
          <p:nvPr>
            <p:ph type="title"/>
          </p:nvPr>
        </p:nvSpPr>
        <p:spPr>
          <a:xfrm>
            <a:off x="468000" y="457199"/>
            <a:ext cx="11470000" cy="1908629"/>
          </a:xfrm>
        </p:spPr>
        <p:txBody>
          <a:bodyPr/>
          <a:lstStyle/>
          <a:p>
            <a:r>
              <a:rPr lang="en-GB" dirty="0">
                <a:latin typeface="Arial" panose="020B0604020202020204" pitchFamily="34" charset="0"/>
                <a:cs typeface="Arial" panose="020B0604020202020204" pitchFamily="34" charset="0"/>
              </a:rPr>
              <a:t>Chart 3.5: The output gap is wider in the adverse and milder scenarios relative to the central projection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Level of the output gap in the Central projection, Milder and Adverse scenario </a:t>
            </a:r>
            <a:r>
              <a:rPr lang="en-GB" b="0" baseline="30000" dirty="0">
                <a:latin typeface="Arial" panose="020B0604020202020204" pitchFamily="34" charset="0"/>
                <a:cs typeface="Arial" panose="020B0604020202020204" pitchFamily="34" charset="0"/>
              </a:rPr>
              <a:t>(a)</a:t>
            </a:r>
          </a:p>
        </p:txBody>
      </p:sp>
      <p:pic>
        <p:nvPicPr>
          <p:cNvPr id="3" name="Picture 2" descr="In the milder and adverse scenarios the output gap is wider over the forecast period than the central projection.">
            <a:extLst>
              <a:ext uri="{FF2B5EF4-FFF2-40B4-BE49-F238E27FC236}">
                <a16:creationId xmlns:a16="http://schemas.microsoft.com/office/drawing/2014/main" id="{FA95BAF2-57F7-06BD-F730-2F350BE58B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0123" y="1806758"/>
            <a:ext cx="10069091" cy="4594043"/>
          </a:xfrm>
          <a:prstGeom prst="rect">
            <a:avLst/>
          </a:prstGeom>
          <a:noFill/>
          <a:ln>
            <a:noFill/>
          </a:ln>
        </p:spPr>
      </p:pic>
    </p:spTree>
    <p:extLst>
      <p:ext uri="{BB962C8B-B14F-4D97-AF65-F5344CB8AC3E}">
        <p14:creationId xmlns:p14="http://schemas.microsoft.com/office/powerpoint/2010/main" val="660854975"/>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5049</TotalTime>
  <Words>1725</Words>
  <Application>Microsoft Office PowerPoint</Application>
  <PresentationFormat>Widescreen</PresentationFormat>
  <Paragraphs>41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Century Gothic</vt:lpstr>
      <vt:lpstr>Bank LINKS Template</vt:lpstr>
      <vt:lpstr>Monetary Policy Report April 2026 Outlook and risks</vt:lpstr>
      <vt:lpstr>Table 3.A: Key assumptions and judgements in central projections and scenarios</vt:lpstr>
      <vt:lpstr>Chart 3.1: Energy price paths are higher in the adverse scenario relative to the central projection and milder scenario Brent crude oil (a) and natural gas (b) price paths in in the central projection, milder scenario and adverse scenario </vt:lpstr>
      <vt:lpstr>Table 3.Ba: Summary of outputs of the central projection and scenarios (a)</vt:lpstr>
      <vt:lpstr>Table 3.Bb: Summary of outputs of the central projection and scenarios (a)</vt:lpstr>
      <vt:lpstr>Chart 3.2: CPI inflation in the central projection is expected to return to the 2% target in 2027 and remain around that rate in the medium term. GDP growth and the unemployment rate is projected to rise modestly in the medium term  Annual CPI inflation , GDP growth and unemployment rate(a)</vt:lpstr>
      <vt:lpstr>Chart 3.3: Relative to the central projection, inflation is higher in the adverse scenario and lower in milder scenario, in part due to second-round effects Annual CPI inflation and the additional impact on inflation from potential second-round effects in the central projection and scenario(a)</vt:lpstr>
      <vt:lpstr>Chart 3.4: The direct contribution from energy prices to CPI inflation is a key contributor to the different inflation outcomes across the central projection and scenarios Annual CPI inflation, CPI inflation excluding energy and direct contribution of energy to CPI inflation across the central projection and scenarios(a)</vt:lpstr>
      <vt:lpstr>Chart 3.5: The output gap is wider in the adverse and milder scenarios relative to the central projection  Level of the output gap in the Central projection, Milder and Adverse scenario (a)</vt:lpstr>
      <vt:lpstr>Chart 3.6: The economic outlook in the central projection would be consistent with a looser policy stance than implied by the market curve  Central projection under the market curve, staff’s illustrative model-based projections, and a contemporaneous non-energy Taylor-type rule(a)</vt:lpstr>
      <vt:lpstr>Chart 3.7: The economic outlook in the milder scenario would be consistent with a looser policy stance than in the central projection  Milder scenario under the market curve, staff’s illustrative model-based projections, and a contemporaneous non-energy Taylor-type rule (a)</vt:lpstr>
      <vt:lpstr>Chart 3.8: Policy would need to be materially tighter in the adverse scenario to ensure that inflation returns to the 2% target in the medium term Adverse scenario under the market curve, staff’s illustrative model-based projections, and a contemporaneous non-energy Taylor-type rule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2026</dc:title>
  <dc:subject>Section 3: Outlook and risks</dc:subject>
  <dc:creator>Bank of England</dc:creator>
  <cp:lastModifiedBy>Sirag, Dana</cp:lastModifiedBy>
  <cp:revision>440</cp:revision>
  <dcterms:created xsi:type="dcterms:W3CDTF">2022-03-15T15:50:20Z</dcterms:created>
  <dcterms:modified xsi:type="dcterms:W3CDTF">2026-07-30T09:07:54Z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1116129699</vt:i4>
  </property>
  <property fmtid="{D5CDD505-2E9C-101B-9397-08002B2CF9AE}" pid="3" name="_NewReviewCycle">
    <vt:lpwstr/>
  </property>
  <property fmtid="{D5CDD505-2E9C-101B-9397-08002B2CF9AE}" pid="4" name="_EmailSubject">
    <vt:lpwstr>July 2026 MPR chart pack</vt:lpwstr>
  </property>
  <property fmtid="{D5CDD505-2E9C-101B-9397-08002B2CF9AE}" pid="5" name="_AuthorEmail">
    <vt:lpwstr>Dana.Sirag@bankofengland.co.uk</vt:lpwstr>
  </property>
  <property fmtid="{D5CDD505-2E9C-101B-9397-08002B2CF9AE}" pid="6" name="_AuthorEmailDisplayName">
    <vt:lpwstr>Sirag, Dana</vt:lpwstr>
  </property>
  <property fmtid="{D5CDD505-2E9C-101B-9397-08002B2CF9AE}" pid="7" name="_PreviousAdHocReviewCycleID">
    <vt:i4>1327587624</vt:i4>
  </property>
</Properties>
</file>