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0"/>
  </p:notesMasterIdLst>
  <p:sldIdLst>
    <p:sldId id="415" r:id="rId2"/>
    <p:sldId id="636" r:id="rId3"/>
    <p:sldId id="637" r:id="rId4"/>
    <p:sldId id="638" r:id="rId5"/>
    <p:sldId id="639" r:id="rId6"/>
    <p:sldId id="640" r:id="rId7"/>
    <p:sldId id="641" r:id="rId8"/>
    <p:sldId id="642" r:id="rId9"/>
    <p:sldId id="643" r:id="rId10"/>
    <p:sldId id="627" r:id="rId11"/>
    <p:sldId id="628" r:id="rId12"/>
    <p:sldId id="629" r:id="rId13"/>
    <p:sldId id="630" r:id="rId14"/>
    <p:sldId id="631" r:id="rId15"/>
    <p:sldId id="632" r:id="rId16"/>
    <p:sldId id="633" r:id="rId17"/>
    <p:sldId id="634" r:id="rId18"/>
    <p:sldId id="63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5" autoAdjust="0"/>
    <p:restoredTop sz="78031" autoAdjust="0"/>
  </p:normalViewPr>
  <p:slideViewPr>
    <p:cSldViewPr snapToGrid="0" showGuides="1">
      <p:cViewPr varScale="1">
        <p:scale>
          <a:sx n="40" d="100"/>
          <a:sy n="40" d="100"/>
        </p:scale>
        <p:origin x="60" y="420"/>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29/07/2026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Bloomberg Finance L.P., Citigroup, DMP survey, YouGov and Bank calculations.</a:t>
            </a:r>
          </a:p>
          <a:p>
            <a:endParaRPr lang="en-GB" sz="1200" b="0" i="0" u="none" strike="noStrike" kern="1200" baseline="0" dirty="0">
              <a:solidFill>
                <a:schemeClr val="tx1"/>
              </a:solidFill>
              <a:latin typeface="+mn-lt"/>
              <a:ea typeface="+mn-ea"/>
              <a:cs typeface="+mn-cs"/>
            </a:endParaRPr>
          </a:p>
          <a:p>
            <a:pPr marL="228600" indent="-228600">
              <a:buAutoNum type="alphaLcParenBoth"/>
            </a:pPr>
            <a:r>
              <a:rPr lang="en-GB" sz="1200" b="0" i="0" u="none" strike="noStrike" kern="1200" baseline="0" dirty="0">
                <a:solidFill>
                  <a:schemeClr val="tx1"/>
                </a:solidFill>
                <a:latin typeface="+mn-lt"/>
                <a:ea typeface="+mn-ea"/>
                <a:cs typeface="+mn-cs"/>
              </a:rPr>
              <a:t>The data show cumulative changes in market-based measures of inflation compensation since 31 December 2025. The orange line shows the one-year inflation swap rate, and the aqua line shows the five-year, five-year forward inflation swap rate. A short back-run is shown because of the impact of RPI reform, which distorted the five-year, five-year forward inflation swap rate between April 2020 and March 2025. From 2030, UK RPI will be aligned with the CPIH measure of consumer prices. The final data points are for 20 July 2026. </a:t>
            </a:r>
          </a:p>
          <a:p>
            <a:pPr marL="228600" indent="-228600">
              <a:buAutoNum type="alphaLcParenBoth"/>
            </a:pPr>
            <a:r>
              <a:rPr lang="en-GB" sz="1200" b="0" i="0" u="none" strike="noStrike" kern="1200" baseline="0" dirty="0">
                <a:solidFill>
                  <a:schemeClr val="tx1"/>
                </a:solidFill>
                <a:latin typeface="+mn-lt"/>
                <a:ea typeface="+mn-ea"/>
                <a:cs typeface="+mn-cs"/>
              </a:rPr>
              <a:t>The data are from the DMP survey and show three-month averages. The data are in response to the question: ‘What do you think the annual CPI inflation rate will be in the UK, one year from now and three years from now?’. The latest data points are for July 2026, with the survey conducted between 3–17 July. The DMP survey data have a short back-run, so no historical averages are shown.</a:t>
            </a:r>
          </a:p>
          <a:p>
            <a:pPr marL="228600" indent="-228600">
              <a:buAutoNum type="alphaLcParenBoth"/>
            </a:pPr>
            <a:r>
              <a:rPr lang="en-GB" sz="1200" b="0" i="0" u="none" strike="noStrike" kern="1200" baseline="0" dirty="0">
                <a:solidFill>
                  <a:schemeClr val="tx1"/>
                </a:solidFill>
                <a:latin typeface="+mn-lt"/>
                <a:ea typeface="+mn-ea"/>
                <a:cs typeface="+mn-cs"/>
              </a:rPr>
              <a:t>The data are from the Citi/YouGov survey and are based on responses to the questions: ‘How do you expect consumer prices of goods and services will develop in the next 12 months?’, and ‘And what do you think will happen to the prices of goods and services, on average, over the longer term – say five to ten years?’. The dashed lines represent the series averages over 2010–19. The latest data points are for June 2026, with the survey conducted between 22–23 June. The chart does not show the July 2026 Citi/YouGov data, which was released after the data cut-off for incorporation in the charts.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600167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D9E482-187D-F157-252D-40D9771680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9992B-6C01-5CEC-3D8B-429149B589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3ED989-7CCE-202B-E403-DFCA01DCB238}"/>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ONS and Bank calculations.</a:t>
            </a:r>
          </a:p>
          <a:p>
            <a:endParaRPr lang="en-GB" sz="1200" kern="1200" dirty="0">
              <a:solidFill>
                <a:schemeClr val="tx1"/>
              </a:solidFill>
              <a:effectLst/>
              <a:latin typeface="+mn-lt"/>
              <a:ea typeface="+mn-ea"/>
              <a:cs typeface="+mn-cs"/>
            </a:endParaRPr>
          </a:p>
          <a:p>
            <a:r>
              <a:rPr lang="en-GB" sz="1200" b="0" i="0" u="none" strike="noStrike" kern="1200" baseline="0" dirty="0">
                <a:solidFill>
                  <a:schemeClr val="tx1"/>
                </a:solidFill>
                <a:latin typeface="+mn-lt"/>
                <a:ea typeface="+mn-ea"/>
                <a:cs typeface="+mn-cs"/>
              </a:rPr>
              <a:t>(a) Diamonds show Bank staff projections for 2026 Q1 and Q2. Bars may not sum to total due to rounding. Income includes non-profit institutions serving households and is defined as total available household resources, deflated by the consumer expenditure deflator. The data are based on ONS codes: RPQK/((ABJQ+HAYE)/(ABJR+HAYO)). </a:t>
            </a:r>
          </a:p>
        </p:txBody>
      </p:sp>
      <p:sp>
        <p:nvSpPr>
          <p:cNvPr id="4" name="Slide Number Placeholder 3">
            <a:extLst>
              <a:ext uri="{FF2B5EF4-FFF2-40B4-BE49-F238E27FC236}">
                <a16:creationId xmlns:a16="http://schemas.microsoft.com/office/drawing/2014/main" id="{4140F7B8-E661-F8D3-2166-A4E1D52A4E39}"/>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2974144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C5BC5-0D19-3880-F3DB-E2A0812DF1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E3806D-8D2A-5B5E-C292-3CF99C88E4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AAC42C-F25C-1B01-FF05-257AE849CEC1}"/>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GfK, S&amp;P Global, YouGov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YouGov Consumer Confidence Index (CCI) asks respondents about household finances, job security, house prices and business activity over the past month and the year ahead. The S&amp;P Global Consumer Sentiment Index (CSI) covers current finances and expectations for the year ahead, sentiment around debt, savings and the labour market, and views on major purchases and cash available to spend. The GfK CCI asks about personal finances and general economic conditions over the past year and the year ahead, as well as attitudes towards major purchases. All series are standardised using data since 2009 and are shown as three-month averages. The latest data are for June 2026 for the YouGov and GfK CCIs, and July 2026 for the S&amp;P </a:t>
            </a:r>
          </a:p>
        </p:txBody>
      </p:sp>
      <p:sp>
        <p:nvSpPr>
          <p:cNvPr id="4" name="Slide Number Placeholder 3">
            <a:extLst>
              <a:ext uri="{FF2B5EF4-FFF2-40B4-BE49-F238E27FC236}">
                <a16:creationId xmlns:a16="http://schemas.microsoft.com/office/drawing/2014/main" id="{8F3FD7C0-D914-C496-02DF-D5F0838406D2}"/>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795879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4587D-69E0-778F-08EA-DAE3F6D391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E054E2-276A-EC15-D5C9-26253FD089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9D9C48-3412-88BF-2689-97B2243EF74B}"/>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ONS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aqua diamonds show projection for the LFS unemployment rate from 2026 Q2 to Q4, based on official data to May 2026 (shown in the aqua line). Although LFS unemployment data have been reinstated by the ONS, they are badged as official statistics in development and the LFS continues to suffer from low response rates, which can introduce volatility and potentially non-response bias (Box D of the </a:t>
            </a:r>
            <a:r>
              <a:rPr lang="en-GB" sz="1200" b="1" i="0" u="none" strike="noStrike" kern="1200" baseline="0" dirty="0">
                <a:solidFill>
                  <a:schemeClr val="tx1"/>
                </a:solidFill>
                <a:latin typeface="+mn-lt"/>
                <a:ea typeface="+mn-ea"/>
                <a:cs typeface="+mn-cs"/>
              </a:rPr>
              <a:t>May 2024 Monetary Policy Report</a:t>
            </a:r>
            <a:r>
              <a:rPr lang="en-GB" sz="1200" b="0" i="0" u="none" strike="noStrike" kern="1200" baseline="0" dirty="0">
                <a:solidFill>
                  <a:schemeClr val="tx1"/>
                </a:solidFill>
                <a:latin typeface="+mn-lt"/>
                <a:ea typeface="+mn-ea"/>
                <a:cs typeface="+mn-cs"/>
              </a:rPr>
              <a:t>). An </a:t>
            </a:r>
            <a:r>
              <a:rPr lang="en-GB" sz="1200" b="1" i="0" u="none" strike="noStrike" kern="1200" baseline="0" dirty="0">
                <a:solidFill>
                  <a:schemeClr val="tx1"/>
                </a:solidFill>
                <a:latin typeface="+mn-lt"/>
                <a:ea typeface="+mn-ea"/>
                <a:cs typeface="+mn-cs"/>
              </a:rPr>
              <a:t>ONS operational error </a:t>
            </a:r>
            <a:r>
              <a:rPr lang="en-GB" sz="1200" b="0" i="0" u="none" strike="noStrike" kern="1200" baseline="0" dirty="0">
                <a:solidFill>
                  <a:schemeClr val="tx1"/>
                </a:solidFill>
                <a:latin typeface="+mn-lt"/>
                <a:ea typeface="+mn-ea"/>
                <a:cs typeface="+mn-cs"/>
              </a:rPr>
              <a:t>temporarily reduced LFS response rates during May and June 2026, leading to increased use of imputation for this period. ONS analysis to date indicates that the error has had minimal impact on headline employment, unemployment and inactivity rates, although it may have had a slightly larger impact on the estimates of average and total actual hours worked.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D236B3D-9FAC-3DDF-7627-2F043E36EC11}"/>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526170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9D7C3-5750-3790-759A-681C3A4677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122B8-4AFA-85D7-D07F-DB6577DF5A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D5C93-F31B-E61C-8392-432BCE0CD7DA}"/>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Advertising association/World Advertising Research Centre Expenditure Report, ONS and Bank calculations.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equilibrium V/U ratio in the left panel is estimated using an error-correction model over the period 1982–2025. The real cost of vacancy posting and hourly labour productivity are included as long-run determinants for the level of vacancies. The model also includes controls for short-term movements in these variables (</a:t>
            </a:r>
            <a:r>
              <a:rPr lang="en-GB" sz="1200" b="1" i="0" u="none" strike="noStrike" kern="1200" baseline="0" dirty="0">
                <a:solidFill>
                  <a:schemeClr val="tx1"/>
                </a:solidFill>
                <a:latin typeface="+mn-lt"/>
                <a:ea typeface="+mn-ea"/>
                <a:cs typeface="+mn-cs"/>
              </a:rPr>
              <a:t>Stelmach et al (2025)</a:t>
            </a:r>
            <a:r>
              <a:rPr lang="en-GB" sz="1200" b="0" i="0" u="none" strike="noStrike" kern="1200" baseline="0" dirty="0">
                <a:solidFill>
                  <a:schemeClr val="tx1"/>
                </a:solidFill>
                <a:latin typeface="+mn-lt"/>
                <a:ea typeface="+mn-ea"/>
                <a:cs typeface="+mn-cs"/>
              </a:rPr>
              <a:t>). The latest data are for 2026 Q1. The 2026 Q2 data points are projections based on data to the three months to May. The middle panel shows the number of net additional hours that the currently employed report they would like to work, on average, per week, expressed as a share of average weekly hours. The latest data are to 2026 Q1 and the vertical axis is inverted. The data in the right panel are three-month averages of the share of people aged 16–64 who report that they are not in work or not actively looking for work but would like a job. The latest data are for the three months to April 2026 and the vertical axis is inverted.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283DFB3-9956-DB5E-2644-1952DA2B29B8}"/>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12775122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0C003-638A-57CF-5A08-FB7231CF6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40252D-3681-5F28-AD2C-99F3468301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B6738-5156-B051-42F8-A2CD8554FD26}"/>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BEA, LSEG Workspace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AI-related investment is defined broadly to include computers and peripheral equipment, communications equipment, special industry machinery, power infrastructure, data centres, software and AI-related R&amp;D. AI-related R&amp;D is assumed to account for 25% of total R&amp;D investment, based on the share of BEA R&amp;D categories judged to be most closely related to AI. The latest data are for 2026 Q1.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7E4A1B9-922D-E308-B9E8-EF3CD5D50CAE}"/>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2156910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E3092-464E-BBE0-CCC3-A4427C189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65DBCE-097F-BC35-4D7D-31005CE71B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56EC12-9073-5AC2-1A93-65433127F3B1}"/>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LSEG Workspace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figures for 2026 Q2 and 2026 Q3 are Bank staff projections. UK-weighted world GDP growth is constructed using real GDP growth rates of 188 countries weighted according to their shares in UK exports.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86DD316-4124-BAA7-48C1-EFEB24EDC1A7}"/>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3412466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518C7-022E-2709-D884-34036C6CBF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F5CD39-3DDF-0CF8-0437-77A3F7220E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C7C794-D22B-D2EC-2661-87443241B2F8}"/>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Bloomberg Finance L.P.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July 2026 curves are estimated based on the 15 UK working days to 20 July 2026. The April 2026 curves are estimated based on the 15 UK working days to 22 April 2026. The federal funds rate is the upper bound of the announced target range. The market-implied path for US policy rates is the expected effective federal funds rate. The ECB deposit rate is based on the date from which changes in policy rates are effective. The final data points are forward rates for September 2029.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FD136B1-8F37-8BE2-46BD-2B720A821E23}"/>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1111268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AB4C9-EF5C-E6AF-9C11-61385189A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D40445-2C5E-5183-EF6B-9E581D1485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38A8BB-0267-7120-55A9-69B536E22D43}"/>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Bank of England, ONS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Aggregate broad money captures M4 excluding the deposits of intermediate other financial corporations and is break-adjusted. The dashed line shows the 2012–19 linear trend in the ratio of aggregate broad money to nominal GDP, projected forward. The final data shown are for 2025 Q4. The diamond represents a provisional estimate for 2026 Q1, using the latest Bank staff projection for nominal GDP.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516ACB4-8441-8B03-3FF0-1DD40B84F3A1}"/>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1198950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A4BD5-B42B-7A54-7984-A0C89940BE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EDCE17-0AB7-E927-02E7-ECCFEE249B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00CD86-417B-E0C1-4798-968DA19AB920}"/>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ONS and Bank calculations.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solid aqua line shows CPI data to June 2026, and the dashed aqua line shows Bank staff projections from July to December 2026. The dashed orange and purple lines show the near-term projections at the time of the April 2026 and February 2026 Reports, respectively.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AD7C2E3-F930-097F-3763-2A74B8857E1E}"/>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4167676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288DD-C3E9-F4D5-A50B-1E5FB9EDE7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1AAF21-D394-D701-CE90-475F508DCE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BF6CBE-C147-6005-3E8E-35C7D7460A61}"/>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Bloomberg Finance L.P., Department for Energy Security and Net Zero </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Figures in parentheses are CPI basket weights in 2026, which may not sum to 100% due to rounding. Data are shown to June 2026. Component-level Bank staff projections are shown from July to December 2026. The food component is defined as food and non-alcoholic beverages. The fuels and lubricants estimates use weekly DESNZ petrol and diesel price data which cover the first half of July 2026 and are then projected based on the sterling oil futures curve. The electricity and gas bars also include liquid fuels.</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79CBEBD-7F0D-42C0-AE12-BE8AD5CA47FD}"/>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3793106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BFC27-C60A-C4AB-A787-44476CC3C2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013E9F-E4C7-0E0F-63E2-F7F819E993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C59143-220A-A5F0-C021-37241AF0F04C}"/>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ONS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The low-variance measure is calculated by weighting each component of services inflation by the inverse variance of the change in 12-month inflation of that component from 12 months previously. The maximum adjusted weight is capped at twice its original value. Details of the components that have been included/excluded from the services excluding indexed and volatile components, rents and foreign holidays measure are included in the accompanying spreadsheet published online. The trimmed-mean measure excludes the 10% largest and 10% smallest price changes. The latest data points are for June 2026.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AB3AD79-104F-AC78-C6D2-893CEE583B63}"/>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2840438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64D55-757A-DF4C-37FE-FA409D841E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8ED5D-18FA-7E0A-DCF1-0065148324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CBA9BC-E55F-4FE9-22E0-EDFEC8852293}"/>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DMP survey, HMRC, Indeed, ONS and Bank calculations. (a) The private sector regular pay growth line shows the ONS measure of private sector regular AWE growth, measured as the three-month average on the same period a year earlier. The DMP line shows average realised pay growth from the DMP survey on the same basis, while the HMRC RTI line shows a proxy of growth in median pay in the private sector, also measured as the three-month average on the same period a year earlier. Bank staff construct the HMRC RTI measure by taking median pay for each industry – excluding public administration and defence, education, health and social work – and weighting them by industry shares in payrolled employment. Annual growth is then calculated using the Laspeyres formula, holding industry weights fixed at their levels a year earlier to reduce the effect of changes in workforce composition. The Indeed Wage Tracker line shows annual average job title matched pay growth for UK job vacancies. The latest data points are for the three months to May 2026 for private sector regular pay, June 2026 for the HMRC RTI private sector median and the Indeed Wage Tracker, and July 2026 for the DMP survey. The private sector regular pay growth projection diamonds are for the three months to June and September 2026.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0B6778B-C84D-A805-FC05-8EACF008D654}"/>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1591674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B21B3-8A75-6DA8-79D3-2C4362FF6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51D46F-7FE7-D3B5-D2B9-874CC5D661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61F4EC-36D9-B41C-70AA-1C8B3D5B89B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Sources: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 The bars show contributions to CPI inflation relative to the projection in the February Report. The bars to June 2026 are based on CPI outturns. The bars from July to December 2026 are based on Bank staff projections. As Bank staff’s February 2026 short-term inflation projection covered only six months, the expected direct energy contribution for 2026 H2 at the time of the February Report has been estimated using wholesale energy prices averaged over the 15 UK working days to 26 January 2026, together with the expected impact of the reduction in costs levied on household electricity and gas from April 2026 announced in Budget 2025 (Box D of the </a:t>
            </a:r>
            <a:r>
              <a:rPr lang="en-GB" sz="1200" b="1" i="0" u="none" strike="noStrike" kern="1200" baseline="0" dirty="0">
                <a:solidFill>
                  <a:schemeClr val="tx1"/>
                </a:solidFill>
                <a:latin typeface="+mn-lt"/>
                <a:ea typeface="+mn-ea"/>
                <a:cs typeface="+mn-cs"/>
              </a:rPr>
              <a:t>February 2026 Monetary Policy Report</a:t>
            </a:r>
            <a:r>
              <a:rPr lang="en-GB" sz="1200" b="0" i="0" u="none" strike="noStrike" kern="1200" baseline="0" dirty="0">
                <a:solidFill>
                  <a:schemeClr val="tx1"/>
                </a:solidFill>
                <a:latin typeface="+mn-lt"/>
                <a:ea typeface="+mn-ea"/>
                <a:cs typeface="+mn-cs"/>
              </a:rPr>
              <a:t>). The orange bars capture both domestic and imported indirect effects.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5D1773-4A7E-9AC8-8D8C-5498169ECE7A}"/>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1760629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BD62F-9B1C-4E54-562B-F237D71773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9E9702-55B2-38C9-A2C2-89675CD940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E0A426-06A4-B656-A00E-78651B48375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Sources: Bloomberg Finance L.P., LSEG Workspace and Bank calculations.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 Oil prices are Brent crude in dollars per barrel and gas prices are Bloomberg UK NBP Natural Gas Forward prices. In the left panel, the solid aqua line shows historical oil prices and the dashed aqua, orange and purple lines show futures curves based on forward prices averaged over the 15 UK working days to 20 July 2026, 22 April 2026 and 26 January 2026, respectively. In the right panel, the solid aqua line shows the historical evolution of the 12-month ahead natural gas futures price. The dashed aqua, orange and purple lines show 12-month ahead average gas futures curves, averaged over the same 15-day periods as the oil curves. The final data points for the July 2026 oil and gas futures curves are September 2029 and September 2028, respectively. The September 2028 gas futures data point is calculated as the average futures price between October 2028 and September 2029.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CB30DB6-3D13-EDBD-380B-CEA634343AA3}"/>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3632330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25B87-3551-842B-354C-407722A1D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35E196-38AC-8A59-724E-5BB5850DFE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365861-62AE-D83A-32BB-1C721C6F04F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Sources: LSEG Workspace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 The aqua bars show the spread between spot Northwest Europe (NWE) jet fuel prices and front-month Brent crude oil futures prices, using a conversion of 7.88 barrels of jet fuel per tonne. The orange and purple bars show the corresponding crack spreads for spot ultra-low sulphur NWE diesel and regular unleaded petrol, using conversion factors of 7.45 barrels and 8.33 barrels per tonne, respectively. The February, April and July 2026 bars are averages over the 15 UK working days to 26 January 2026, 22 April 2026 and 20 July 2026, respectively.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29D5F15-AE12-57AC-0E6E-4793EC262E45}"/>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4721017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7316D-73EA-44A8-E3BD-B141F01D25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7CF970-6629-0594-A0E7-9D295D0A4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620EFB-0AC2-B2C1-F6C6-1AE5E17304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Sources: DMP survey, HMRC, Indeed,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 Private sector regular pay growth shows the ONS measure of private sector regular AWE growth (three-month average on same three-month average a year ago). The DMP shows three-month average realised pay growth from the DMP survey (three-month average on same three-month average a year ago). HMRC RTI (three-month average on same three-month average a year ago) shows a proxy of growth in median pay in the private sector. Staff construct this measure by taking median pay for each industry (excluding public administration and defence, education, health and social work) and combining them using industry shares in payrolled employment. Annual growth is then calculated using the Laspeyres formula, holding industry weights fixed at their levels a year earlier to reduce the influence of changes in workforce composition. Indeed Wage Tracker shows annual average job title matched pay growth for UK job vacancies. Latest data points are for the three months to February 2026 for private sector regular pay and the Indeed Wage Tracker, March 2026 for the HMRC RTI private sector median, and April 2026 for the DMP survey. Private sector regular pay growth projection diamonds are for 2026 Q1 and 2026 Q2.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B513458-0243-FA84-C397-A96EF59760A0}"/>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1056541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B14E6C-F38A-4A32-9688-F256F2109FE4}"/>
              </a:ext>
            </a:extLst>
          </p:cNvPr>
          <p:cNvSpPr>
            <a:spLocks noGrp="1"/>
          </p:cNvSpPr>
          <p:nvPr>
            <p:ph type="body" sz="quarter" idx="16"/>
          </p:nvPr>
        </p:nvSpPr>
        <p:spPr/>
        <p:txBody>
          <a:bodyPr/>
          <a:lstStyle/>
          <a:p>
            <a:r>
              <a:rPr lang="en-GB" dirty="0"/>
              <a:t>Monetary Policy Report</a:t>
            </a:r>
            <a:br>
              <a:rPr lang="en-GB" dirty="0"/>
            </a:br>
            <a:r>
              <a:rPr lang="en-GB" dirty="0"/>
              <a:t>July 2026</a:t>
            </a:r>
          </a:p>
          <a:p>
            <a:r>
              <a:rPr lang="en-GB" dirty="0"/>
              <a:t>Current economic conditions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627D0-8959-6880-B703-9C888F67D0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13D08-A2F3-0002-B765-47D7332CBF05}"/>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1.9: Inflation expectations remain elevated, especially at shorter horizons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Market-based measures of inflation compensation </a:t>
            </a:r>
            <a:r>
              <a:rPr lang="en-GB" b="0" baseline="30000" dirty="0">
                <a:latin typeface="Arial" panose="020B0604020202020204" pitchFamily="34" charset="0"/>
                <a:cs typeface="Arial" panose="020B0604020202020204" pitchFamily="34" charset="0"/>
              </a:rPr>
              <a:t>(a) </a:t>
            </a:r>
            <a:r>
              <a:rPr lang="en-GB" b="0" dirty="0">
                <a:latin typeface="Arial" panose="020B0604020202020204" pitchFamily="34" charset="0"/>
                <a:cs typeface="Arial" panose="020B0604020202020204" pitchFamily="34" charset="0"/>
              </a:rPr>
              <a:t>and survey-based measures of business </a:t>
            </a:r>
            <a:r>
              <a:rPr lang="en-GB" b="0" baseline="30000" dirty="0">
                <a:latin typeface="Arial" panose="020B0604020202020204" pitchFamily="34" charset="0"/>
                <a:cs typeface="Arial" panose="020B0604020202020204" pitchFamily="34" charset="0"/>
              </a:rPr>
              <a:t>(b) </a:t>
            </a:r>
            <a:r>
              <a:rPr lang="en-GB" b="0" dirty="0">
                <a:latin typeface="Arial" panose="020B0604020202020204" pitchFamily="34" charset="0"/>
                <a:cs typeface="Arial" panose="020B0604020202020204" pitchFamily="34" charset="0"/>
              </a:rPr>
              <a:t>and household inflation expectations </a:t>
            </a:r>
            <a:r>
              <a:rPr lang="en-GB" b="0" baseline="30000" dirty="0">
                <a:latin typeface="Arial" panose="020B0604020202020204" pitchFamily="34" charset="0"/>
                <a:cs typeface="Arial" panose="020B0604020202020204" pitchFamily="34" charset="0"/>
              </a:rPr>
              <a:t>(c)</a:t>
            </a:r>
            <a:endParaRPr lang="en-GB" b="0" dirty="0"/>
          </a:p>
        </p:txBody>
      </p:sp>
      <p:pic>
        <p:nvPicPr>
          <p:cNvPr id="5" name="Picture 4">
            <a:extLst>
              <a:ext uri="{FF2B5EF4-FFF2-40B4-BE49-F238E27FC236}">
                <a16:creationId xmlns:a16="http://schemas.microsoft.com/office/drawing/2014/main" id="{ABF18896-AC5A-CDFE-BCA3-AA978EBDCA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5937" y="2208797"/>
            <a:ext cx="8211259" cy="4192003"/>
          </a:xfrm>
          <a:prstGeom prst="rect">
            <a:avLst/>
          </a:prstGeom>
        </p:spPr>
      </p:pic>
    </p:spTree>
    <p:extLst>
      <p:ext uri="{BB962C8B-B14F-4D97-AF65-F5344CB8AC3E}">
        <p14:creationId xmlns:p14="http://schemas.microsoft.com/office/powerpoint/2010/main" val="13922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A4A1E-95D3-5560-74DB-A47D60A3ED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0AB65-9750-5544-78B3-6F3DD318D07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1.10: Underlying GDP growth is projected to weaken slightly in the near term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Quarterly growth in headline GDP and underlying growth implied by business surveys</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B29B62E1-EFB6-98BE-A16D-7D26E826B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016" y="2465972"/>
            <a:ext cx="10320698" cy="3565859"/>
          </a:xfrm>
          <a:prstGeom prst="rect">
            <a:avLst/>
          </a:prstGeom>
        </p:spPr>
      </p:pic>
    </p:spTree>
    <p:extLst>
      <p:ext uri="{BB962C8B-B14F-4D97-AF65-F5344CB8AC3E}">
        <p14:creationId xmlns:p14="http://schemas.microsoft.com/office/powerpoint/2010/main" val="2506082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381A9-349A-5371-606A-8B139BA5FC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74D9B2-9336-3ACD-D102-21F8997E7100}"/>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1.11: Consumer confidence indicators have weakened but by less than in 2022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consumer confidence</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EFD62ED9-D793-9209-D4CC-EA53EDAF7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6321" y="1860884"/>
            <a:ext cx="10087715" cy="3570371"/>
          </a:xfrm>
          <a:prstGeom prst="rect">
            <a:avLst/>
          </a:prstGeom>
        </p:spPr>
      </p:pic>
    </p:spTree>
    <p:extLst>
      <p:ext uri="{BB962C8B-B14F-4D97-AF65-F5344CB8AC3E}">
        <p14:creationId xmlns:p14="http://schemas.microsoft.com/office/powerpoint/2010/main" val="1099558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0FCDE-F1C0-F488-ABB9-5037FC5CB5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697531-EE65-718A-5685-A8323D6461F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1.12: The unemployment rate is projected to rise a little over 2026 H2 </a:t>
            </a:r>
            <a:r>
              <a:rPr lang="en-GB" b="0" dirty="0">
                <a:latin typeface="Arial" panose="020B0604020202020204" pitchFamily="34" charset="0"/>
                <a:cs typeface="Arial" panose="020B0604020202020204" pitchFamily="34" charset="0"/>
              </a:rPr>
              <a:t>LFS unemployment rate and near-term projection</a:t>
            </a:r>
            <a:r>
              <a:rPr lang="en-GB" b="0" baseline="30000" dirty="0">
                <a:latin typeface="Arial" panose="020B0604020202020204" pitchFamily="34" charset="0"/>
                <a:cs typeface="Arial" panose="020B0604020202020204" pitchFamily="34" charset="0"/>
              </a:rPr>
              <a:t>(a)</a:t>
            </a:r>
            <a:endParaRPr lang="en-GB" dirty="0"/>
          </a:p>
        </p:txBody>
      </p:sp>
      <p:pic>
        <p:nvPicPr>
          <p:cNvPr id="5" name="Picture 4">
            <a:extLst>
              <a:ext uri="{FF2B5EF4-FFF2-40B4-BE49-F238E27FC236}">
                <a16:creationId xmlns:a16="http://schemas.microsoft.com/office/drawing/2014/main" id="{A41CF557-050E-330D-74B3-D8FD102C15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830" y="1668379"/>
            <a:ext cx="10101828" cy="3930065"/>
          </a:xfrm>
          <a:prstGeom prst="rect">
            <a:avLst/>
          </a:prstGeom>
        </p:spPr>
      </p:pic>
    </p:spTree>
    <p:extLst>
      <p:ext uri="{BB962C8B-B14F-4D97-AF65-F5344CB8AC3E}">
        <p14:creationId xmlns:p14="http://schemas.microsoft.com/office/powerpoint/2010/main" val="3227879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B629A-7288-7509-9739-621B1C353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E2CE2B-508C-18A8-11F6-0B87EED401CE}"/>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1.13: The labour market continues to operate with a degree of spare capacity</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labour market slack</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D73AFC9C-BE57-39DC-CF6F-9C7AB9F1D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8631" y="1830305"/>
            <a:ext cx="9881628" cy="4185486"/>
          </a:xfrm>
          <a:prstGeom prst="rect">
            <a:avLst/>
          </a:prstGeom>
        </p:spPr>
      </p:pic>
    </p:spTree>
    <p:extLst>
      <p:ext uri="{BB962C8B-B14F-4D97-AF65-F5344CB8AC3E}">
        <p14:creationId xmlns:p14="http://schemas.microsoft.com/office/powerpoint/2010/main" val="1728260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DCAFA-8D37-72D9-FB68-12BF6B89C4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76CCBB-A68F-F997-59D5-16E9883F4E2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1.14: US investment growth has been driven by AI-related spending in recent quarters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Contributions to quarterly growth in US private fixed investment</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D2B53248-5B92-E337-D2A2-5AC3C72A8D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912" y="1975936"/>
            <a:ext cx="10060176" cy="4168191"/>
          </a:xfrm>
          <a:prstGeom prst="rect">
            <a:avLst/>
          </a:prstGeom>
        </p:spPr>
      </p:pic>
    </p:spTree>
    <p:extLst>
      <p:ext uri="{BB962C8B-B14F-4D97-AF65-F5344CB8AC3E}">
        <p14:creationId xmlns:p14="http://schemas.microsoft.com/office/powerpoint/2010/main" val="3903627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D996DF-8DA2-A691-E195-8F15177A97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32CA08-7F78-A122-E35E-994DE80B5D9A}"/>
              </a:ext>
            </a:extLst>
          </p:cNvPr>
          <p:cNvSpPr>
            <a:spLocks noGrp="1"/>
          </p:cNvSpPr>
          <p:nvPr>
            <p:ph type="title"/>
          </p:nvPr>
        </p:nvSpPr>
        <p:spPr>
          <a:xfrm>
            <a:off x="468000" y="409074"/>
            <a:ext cx="11277600" cy="912814"/>
          </a:xfrm>
        </p:spPr>
        <p:txBody>
          <a:bodyPr/>
          <a:lstStyle/>
          <a:p>
            <a:r>
              <a:rPr lang="en-GB" dirty="0">
                <a:latin typeface="Arial" panose="020B0604020202020204" pitchFamily="34" charset="0"/>
                <a:cs typeface="Arial" panose="020B0604020202020204" pitchFamily="34" charset="0"/>
              </a:rPr>
              <a:t>Chart 1.15: World GDP growth has decelerated in 2026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UK-weighted global GDP growth with contributions by region</a:t>
            </a:r>
            <a:r>
              <a:rPr lang="en-GB" b="0" baseline="30000" dirty="0">
                <a:latin typeface="Arial" panose="020B0604020202020204" pitchFamily="34" charset="0"/>
                <a:cs typeface="Arial" panose="020B0604020202020204" pitchFamily="34" charset="0"/>
              </a:rPr>
              <a:t>(a)</a:t>
            </a:r>
            <a:endParaRPr lang="en-GB" dirty="0"/>
          </a:p>
        </p:txBody>
      </p:sp>
      <p:pic>
        <p:nvPicPr>
          <p:cNvPr id="3" name="Picture 2">
            <a:extLst>
              <a:ext uri="{FF2B5EF4-FFF2-40B4-BE49-F238E27FC236}">
                <a16:creationId xmlns:a16="http://schemas.microsoft.com/office/drawing/2014/main" id="{37B38BC0-E5CB-04C0-374D-99A6D88D22A3}"/>
              </a:ext>
            </a:extLst>
          </p:cNvPr>
          <p:cNvPicPr>
            <a:picLocks noChangeAspect="1"/>
          </p:cNvPicPr>
          <p:nvPr/>
        </p:nvPicPr>
        <p:blipFill>
          <a:blip r:embed="rId3"/>
          <a:stretch>
            <a:fillRect/>
          </a:stretch>
        </p:blipFill>
        <p:spPr>
          <a:xfrm>
            <a:off x="1806742" y="1321888"/>
            <a:ext cx="8333860" cy="5091614"/>
          </a:xfrm>
          <a:prstGeom prst="rect">
            <a:avLst/>
          </a:prstGeom>
        </p:spPr>
      </p:pic>
    </p:spTree>
    <p:extLst>
      <p:ext uri="{BB962C8B-B14F-4D97-AF65-F5344CB8AC3E}">
        <p14:creationId xmlns:p14="http://schemas.microsoft.com/office/powerpoint/2010/main" val="10854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07307-8B64-8843-6DA4-8E0CC82DF2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FD8541-AD31-6E22-8416-F41D158EAF0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1.16: The UK forward OIS curve is a little higher compared with the April Report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Policy rates and instantaneous forward curves for the UK, US and euro area</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15934A40-D821-7902-E4CF-7F8A9A875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900" y="2181727"/>
            <a:ext cx="10272390" cy="3202908"/>
          </a:xfrm>
          <a:prstGeom prst="rect">
            <a:avLst/>
          </a:prstGeom>
        </p:spPr>
      </p:pic>
    </p:spTree>
    <p:extLst>
      <p:ext uri="{BB962C8B-B14F-4D97-AF65-F5344CB8AC3E}">
        <p14:creationId xmlns:p14="http://schemas.microsoft.com/office/powerpoint/2010/main" val="25372218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82253-FDA4-7BCC-EE88-309F024CCA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C7BA51-57F9-91A8-18F8-5EE77F2E098A}"/>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1.17: Mortgage rates have fallen since the April Report while time deposit rates have risen a little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Household interest rates and their corresponding reference rate</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10D15056-6193-0029-D93C-E920276024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436" y="2103270"/>
            <a:ext cx="9963731" cy="3848351"/>
          </a:xfrm>
          <a:prstGeom prst="rect">
            <a:avLst/>
          </a:prstGeom>
        </p:spPr>
      </p:pic>
    </p:spTree>
    <p:extLst>
      <p:ext uri="{BB962C8B-B14F-4D97-AF65-F5344CB8AC3E}">
        <p14:creationId xmlns:p14="http://schemas.microsoft.com/office/powerpoint/2010/main" val="37232577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4116C-AE6F-9567-7A77-627275909D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A36C51-64DC-0B94-3379-E5C70875BBB9}"/>
              </a:ext>
            </a:extLst>
          </p:cNvPr>
          <p:cNvSpPr>
            <a:spLocks noGrp="1"/>
          </p:cNvSpPr>
          <p:nvPr>
            <p:ph type="title"/>
          </p:nvPr>
        </p:nvSpPr>
        <p:spPr>
          <a:xfrm>
            <a:off x="467999" y="457200"/>
            <a:ext cx="11306905" cy="912814"/>
          </a:xfrm>
        </p:spPr>
        <p:txBody>
          <a:bodyPr/>
          <a:lstStyle/>
          <a:p>
            <a:r>
              <a:rPr lang="en-GB" dirty="0">
                <a:latin typeface="Arial" panose="020B0604020202020204" pitchFamily="34" charset="0"/>
                <a:cs typeface="Arial" panose="020B0604020202020204" pitchFamily="34" charset="0"/>
              </a:rPr>
              <a:t>Chart 1.1: The near-term outlook for CPI inflation has shifted in recent months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CPI inflation and near-term projections</a:t>
            </a:r>
            <a:r>
              <a:rPr lang="en-GB" b="0" baseline="30000" dirty="0">
                <a:latin typeface="Arial" panose="020B0604020202020204" pitchFamily="34" charset="0"/>
                <a:cs typeface="Arial" panose="020B0604020202020204" pitchFamily="34" charset="0"/>
              </a:rPr>
              <a:t>(a)</a:t>
            </a:r>
            <a:endParaRPr lang="en-GB" dirty="0"/>
          </a:p>
        </p:txBody>
      </p:sp>
      <p:pic>
        <p:nvPicPr>
          <p:cNvPr id="11" name="Picture 10">
            <a:extLst>
              <a:ext uri="{FF2B5EF4-FFF2-40B4-BE49-F238E27FC236}">
                <a16:creationId xmlns:a16="http://schemas.microsoft.com/office/drawing/2014/main" id="{245B0937-062A-0BB6-1F0E-61168EC1D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2068" y="1655094"/>
            <a:ext cx="9827864" cy="4071938"/>
          </a:xfrm>
          <a:prstGeom prst="rect">
            <a:avLst/>
          </a:prstGeom>
        </p:spPr>
      </p:pic>
    </p:spTree>
    <p:extLst>
      <p:ext uri="{BB962C8B-B14F-4D97-AF65-F5344CB8AC3E}">
        <p14:creationId xmlns:p14="http://schemas.microsoft.com/office/powerpoint/2010/main" val="405247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E9B7C-0C7D-CD49-F7D3-2FADB576115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7C4F5B-93AB-C44B-1213-A383A59A8E5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1.2: CPI inflation was 2.6% in June but is projected to pick up to 3.2% in 2026 Q4</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 </a:t>
            </a:r>
            <a:r>
              <a:rPr lang="en-GB" b="0" dirty="0">
                <a:latin typeface="Arial" panose="020B0604020202020204" pitchFamily="34" charset="0"/>
                <a:cs typeface="Arial" panose="020B0604020202020204" pitchFamily="34" charset="0"/>
              </a:rPr>
              <a:t>Contributions to CPI inflation</a:t>
            </a:r>
            <a:r>
              <a:rPr lang="en-GB" b="0" baseline="30000" dirty="0">
                <a:latin typeface="Arial" panose="020B0604020202020204" pitchFamily="34" charset="0"/>
                <a:cs typeface="Arial" panose="020B0604020202020204" pitchFamily="34" charset="0"/>
              </a:rPr>
              <a:t>(a)</a:t>
            </a:r>
            <a:endParaRPr lang="en-GB" b="0" baseline="30000" dirty="0"/>
          </a:p>
        </p:txBody>
      </p:sp>
      <p:pic>
        <p:nvPicPr>
          <p:cNvPr id="7" name="Picture 6">
            <a:extLst>
              <a:ext uri="{FF2B5EF4-FFF2-40B4-BE49-F238E27FC236}">
                <a16:creationId xmlns:a16="http://schemas.microsoft.com/office/drawing/2014/main" id="{719924DB-1D16-C61A-F402-1FA96A11E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495" y="1635793"/>
            <a:ext cx="10407009" cy="4765007"/>
          </a:xfrm>
          <a:prstGeom prst="rect">
            <a:avLst/>
          </a:prstGeom>
        </p:spPr>
      </p:pic>
    </p:spTree>
    <p:extLst>
      <p:ext uri="{BB962C8B-B14F-4D97-AF65-F5344CB8AC3E}">
        <p14:creationId xmlns:p14="http://schemas.microsoft.com/office/powerpoint/2010/main" val="1032319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4BFF0-9753-B2A1-2FC4-B95BD0C59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B6CB9C-43D0-6084-8164-3A4B72E10626}"/>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1.3: Measures of underlying services price inflation eased further in 2026 Q2</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services price inflation</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78E97692-2704-FE0C-5995-742A2BF07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434" y="1906002"/>
            <a:ext cx="10337132" cy="4007091"/>
          </a:xfrm>
          <a:prstGeom prst="rect">
            <a:avLst/>
          </a:prstGeom>
        </p:spPr>
      </p:pic>
    </p:spTree>
    <p:extLst>
      <p:ext uri="{BB962C8B-B14F-4D97-AF65-F5344CB8AC3E}">
        <p14:creationId xmlns:p14="http://schemas.microsoft.com/office/powerpoint/2010/main" val="712555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0475D-1845-BA8C-6E37-A33EBCF26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60D7D-C09C-BDD5-98D0-5AF931F5A8CA}"/>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1.4: Private sector wage growth has continued to slow</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private sector wage growth</a:t>
            </a:r>
            <a:r>
              <a:rPr lang="en-GB" b="0" baseline="30000" dirty="0">
                <a:latin typeface="Arial" panose="020B0604020202020204" pitchFamily="34" charset="0"/>
                <a:cs typeface="Arial" panose="020B0604020202020204" pitchFamily="34" charset="0"/>
              </a:rPr>
              <a:t>(a)</a:t>
            </a:r>
            <a:endParaRPr lang="en-GB" b="0" dirty="0"/>
          </a:p>
        </p:txBody>
      </p:sp>
      <p:pic>
        <p:nvPicPr>
          <p:cNvPr id="3" name="Picture 2">
            <a:extLst>
              <a:ext uri="{FF2B5EF4-FFF2-40B4-BE49-F238E27FC236}">
                <a16:creationId xmlns:a16="http://schemas.microsoft.com/office/drawing/2014/main" id="{DBEC879C-61D6-A648-CCCC-239378E5E964}"/>
              </a:ext>
            </a:extLst>
          </p:cNvPr>
          <p:cNvPicPr>
            <a:picLocks noChangeAspect="1"/>
          </p:cNvPicPr>
          <p:nvPr/>
        </p:nvPicPr>
        <p:blipFill>
          <a:blip r:embed="rId3"/>
          <a:stretch>
            <a:fillRect/>
          </a:stretch>
        </p:blipFill>
        <p:spPr>
          <a:xfrm>
            <a:off x="574592" y="1646321"/>
            <a:ext cx="11171008" cy="4016542"/>
          </a:xfrm>
          <a:prstGeom prst="rect">
            <a:avLst/>
          </a:prstGeom>
        </p:spPr>
      </p:pic>
    </p:spTree>
    <p:extLst>
      <p:ext uri="{BB962C8B-B14F-4D97-AF65-F5344CB8AC3E}">
        <p14:creationId xmlns:p14="http://schemas.microsoft.com/office/powerpoint/2010/main" val="2022254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4294CA-1B1B-77F9-2BF6-329C6946A0DA}"/>
            </a:ext>
          </a:extLst>
        </p:cNvPr>
        <p:cNvGrpSpPr/>
        <p:nvPr/>
      </p:nvGrpSpPr>
      <p:grpSpPr>
        <a:xfrm>
          <a:off x="0" y="0"/>
          <a:ext cx="0" cy="0"/>
          <a:chOff x="0" y="0"/>
          <a:chExt cx="0" cy="0"/>
        </a:xfrm>
      </p:grpSpPr>
      <p:sp>
        <p:nvSpPr>
          <p:cNvPr id="2" name="Title 1" descr="The distribution of expected pay settlements has shifted to the left in 2026.">
            <a:extLst>
              <a:ext uri="{FF2B5EF4-FFF2-40B4-BE49-F238E27FC236}">
                <a16:creationId xmlns:a16="http://schemas.microsoft.com/office/drawing/2014/main" id="{0B4479D6-497A-F097-5FEC-6A3A61FC57C9}"/>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1.5: The indirect effects of the energy shock are projected to grow over the remainder of 2026</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CPI inflation relative to the projection in the February </a:t>
            </a:r>
            <a:r>
              <a:rPr lang="en-GB" b="0" dirty="0" err="1">
                <a:latin typeface="Arial" panose="020B0604020202020204" pitchFamily="34" charset="0"/>
                <a:cs typeface="Arial" panose="020B0604020202020204" pitchFamily="34" charset="0"/>
              </a:rPr>
              <a:t>Report</a:t>
            </a:r>
            <a:r>
              <a:rPr lang="en-GB" b="0" baseline="30000" dirty="0" err="1">
                <a:latin typeface="Arial" panose="020B0604020202020204" pitchFamily="34" charset="0"/>
                <a:cs typeface="Arial" panose="020B0604020202020204" pitchFamily="34" charset="0"/>
              </a:rPr>
              <a:t>a</a:t>
            </a:r>
            <a:r>
              <a:rPr lang="en-GB" b="0" baseline="30000" dirty="0">
                <a:latin typeface="Arial" panose="020B0604020202020204" pitchFamily="34" charset="0"/>
                <a:cs typeface="Arial" panose="020B0604020202020204" pitchFamily="34" charset="0"/>
              </a:rPr>
              <a:t>)</a:t>
            </a:r>
            <a:endParaRPr lang="en-GB" b="0" dirty="0"/>
          </a:p>
        </p:txBody>
      </p:sp>
      <p:pic>
        <p:nvPicPr>
          <p:cNvPr id="5" name="Picture 4">
            <a:extLst>
              <a:ext uri="{FF2B5EF4-FFF2-40B4-BE49-F238E27FC236}">
                <a16:creationId xmlns:a16="http://schemas.microsoft.com/office/drawing/2014/main" id="{75898A4D-D76C-EBFE-8EB7-104E38AA3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342" y="2005513"/>
            <a:ext cx="10675327" cy="3673392"/>
          </a:xfrm>
          <a:prstGeom prst="rect">
            <a:avLst/>
          </a:prstGeom>
        </p:spPr>
      </p:pic>
    </p:spTree>
    <p:extLst>
      <p:ext uri="{BB962C8B-B14F-4D97-AF65-F5344CB8AC3E}">
        <p14:creationId xmlns:p14="http://schemas.microsoft.com/office/powerpoint/2010/main" val="3179079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04D57-EA3E-CC93-7058-A8E381464C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FD8BA0-D449-FBAD-2CB4-5B6310774201}"/>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1.6: Wholesale energy futures prices remain elevated relative to their levels prior to the conflict, but were a little lower for oil in the run-up to the July Report relative to three months earlier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Wholesale Brent crude oil and UK natural gas prices</a:t>
            </a:r>
            <a:r>
              <a:rPr lang="en-GB" b="0" baseline="30000" dirty="0">
                <a:latin typeface="Arial" panose="020B0604020202020204" pitchFamily="34" charset="0"/>
                <a:cs typeface="Arial" panose="020B0604020202020204" pitchFamily="34" charset="0"/>
              </a:rPr>
              <a:t>(a)</a:t>
            </a:r>
            <a:endParaRPr lang="en-GB" b="0" dirty="0"/>
          </a:p>
        </p:txBody>
      </p:sp>
      <p:pic>
        <p:nvPicPr>
          <p:cNvPr id="5" name="Picture 4">
            <a:extLst>
              <a:ext uri="{FF2B5EF4-FFF2-40B4-BE49-F238E27FC236}">
                <a16:creationId xmlns:a16="http://schemas.microsoft.com/office/drawing/2014/main" id="{3D7544FB-6E55-5B0A-71C3-CF5649082C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387" y="2360696"/>
            <a:ext cx="11025226" cy="3494672"/>
          </a:xfrm>
          <a:prstGeom prst="rect">
            <a:avLst/>
          </a:prstGeom>
        </p:spPr>
      </p:pic>
    </p:spTree>
    <p:extLst>
      <p:ext uri="{BB962C8B-B14F-4D97-AF65-F5344CB8AC3E}">
        <p14:creationId xmlns:p14="http://schemas.microsoft.com/office/powerpoint/2010/main" val="458733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BBDEA-AC53-C2BE-57CD-83A74DCADD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616DCB-7AC2-A01A-BEB6-EBD1F4CC1D2F}"/>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1.7: Crack spreads have eased from their peaks for some products but remain elevated Jet fuel, diesel and petrol crack spreads</a:t>
            </a:r>
            <a:r>
              <a:rPr lang="en-GB" b="0" baseline="30000" dirty="0">
                <a:latin typeface="Arial" panose="020B0604020202020204" pitchFamily="34" charset="0"/>
                <a:cs typeface="Arial" panose="020B0604020202020204" pitchFamily="34" charset="0"/>
              </a:rPr>
              <a:t>(a)</a:t>
            </a:r>
            <a:endParaRPr lang="en-GB" b="0" dirty="0"/>
          </a:p>
        </p:txBody>
      </p:sp>
      <p:pic>
        <p:nvPicPr>
          <p:cNvPr id="3" name="Picture 2">
            <a:extLst>
              <a:ext uri="{FF2B5EF4-FFF2-40B4-BE49-F238E27FC236}">
                <a16:creationId xmlns:a16="http://schemas.microsoft.com/office/drawing/2014/main" id="{5AD0F518-6433-440B-1EAB-B869D693B0B8}"/>
              </a:ext>
            </a:extLst>
          </p:cNvPr>
          <p:cNvPicPr>
            <a:picLocks noChangeAspect="1"/>
          </p:cNvPicPr>
          <p:nvPr/>
        </p:nvPicPr>
        <p:blipFill>
          <a:blip r:embed="rId3"/>
          <a:stretch>
            <a:fillRect/>
          </a:stretch>
        </p:blipFill>
        <p:spPr>
          <a:xfrm>
            <a:off x="1096472" y="1730541"/>
            <a:ext cx="9999056" cy="4156911"/>
          </a:xfrm>
          <a:prstGeom prst="rect">
            <a:avLst/>
          </a:prstGeom>
        </p:spPr>
      </p:pic>
    </p:spTree>
    <p:extLst>
      <p:ext uri="{BB962C8B-B14F-4D97-AF65-F5344CB8AC3E}">
        <p14:creationId xmlns:p14="http://schemas.microsoft.com/office/powerpoint/2010/main" val="1013618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E1666F-9C6F-99F8-3FD5-AADF374F0E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3BF0EF-B39A-6C1E-19F0-B83774EB729B}"/>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Chart 1.8: Inflation rates are projected to pick up across CPI components, most notably for food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inflation rates for components of CPI</a:t>
            </a:r>
            <a:r>
              <a:rPr kumimoji="0" lang="en-GB" sz="2400" b="0" i="0" u="none" strike="noStrike" kern="1200" cap="none" spc="0" normalizeH="0" baseline="30000" noProof="0" dirty="0">
                <a:ln>
                  <a:noFill/>
                </a:ln>
                <a:solidFill>
                  <a:srgbClr val="12273F"/>
                </a:solidFill>
                <a:effectLst/>
                <a:uLnTx/>
                <a:uFillTx/>
                <a:latin typeface="Arial" panose="020B0604020202020204" pitchFamily="34" charset="0"/>
                <a:ea typeface="+mj-ea"/>
                <a:cs typeface="Arial" panose="020B0604020202020204" pitchFamily="34" charset="0"/>
              </a:rPr>
              <a:t>(a) </a:t>
            </a:r>
            <a:endParaRPr lang="en-GB" b="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9D7B73DA-A413-DD90-9CB3-05495C200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795" y="1696201"/>
            <a:ext cx="9192410" cy="4480009"/>
          </a:xfrm>
          <a:prstGeom prst="rect">
            <a:avLst/>
          </a:prstGeom>
        </p:spPr>
      </p:pic>
    </p:spTree>
    <p:extLst>
      <p:ext uri="{BB962C8B-B14F-4D97-AF65-F5344CB8AC3E}">
        <p14:creationId xmlns:p14="http://schemas.microsoft.com/office/powerpoint/2010/main" val="8242829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5141</TotalTime>
  <Words>2939</Words>
  <Application>Microsoft Office PowerPoint</Application>
  <PresentationFormat>Widescreen</PresentationFormat>
  <Paragraphs>88</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Century Gothic</vt:lpstr>
      <vt:lpstr>Bank LINKS Template</vt:lpstr>
      <vt:lpstr>PowerPoint Presentation</vt:lpstr>
      <vt:lpstr>Chart 1.1: The near-term outlook for CPI inflation has shifted in recent months CPI inflation and near-term projections(a)</vt:lpstr>
      <vt:lpstr>Chart 1.2: CPI inflation was 2.6% in June but is projected to pick up to 3.2% in 2026 Q4  Contributions to CPI inflation(a)</vt:lpstr>
      <vt:lpstr>Chart 1.3: Measures of underlying services price inflation eased further in 2026 Q2 Measures of annual services price inflation(a)</vt:lpstr>
      <vt:lpstr>Chart 1.4: Private sector wage growth has continued to slow Measures of private sector wage growth(a)</vt:lpstr>
      <vt:lpstr>Chart 1.5: The indirect effects of the energy shock are projected to grow over the remainder of 2026 CPI inflation relative to the projection in the February Reporta)</vt:lpstr>
      <vt:lpstr>Chart 1.6: Wholesale energy futures prices remain elevated relative to their levels prior to the conflict, but were a little lower for oil in the run-up to the July Report relative to three months earlier Wholesale Brent crude oil and UK natural gas prices(a)</vt:lpstr>
      <vt:lpstr>Chart 1.7: Crack spreads have eased from their peaks for some products but remain elevated Jet fuel, diesel and petrol crack spreads(a)</vt:lpstr>
      <vt:lpstr>Chart 1.8: Inflation rates are projected to pick up across CPI components, most notably for food  Annual inflation rates for components of CPI(a) </vt:lpstr>
      <vt:lpstr>Chart 1.9: Inflation expectations remain elevated, especially at shorter horizons Market-based measures of inflation compensation (a) and survey-based measures of business (b) and household inflation expectations (c)</vt:lpstr>
      <vt:lpstr>Chart 1.10: Underlying GDP growth is projected to weaken slightly in the near term  Quarterly growth in headline GDP and underlying growth implied by business surveys(a)</vt:lpstr>
      <vt:lpstr>Chart 1.11: Consumer confidence indicators have weakened but by less than in 2022 Measures of consumer confidence(a)</vt:lpstr>
      <vt:lpstr>Chart 1.12: The unemployment rate is projected to rise a little over 2026 H2 LFS unemployment rate and near-term projection(a)</vt:lpstr>
      <vt:lpstr>Chart 1.13: The labour market continues to operate with a degree of spare capacity Indicators of labour market slack(a)</vt:lpstr>
      <vt:lpstr>Chart 1.14: US investment growth has been driven by AI-related spending in recent quarters  Contributions to quarterly growth in US private fixed investment(a)</vt:lpstr>
      <vt:lpstr>Chart 1.15: World GDP growth has decelerated in 2026  Four-quarter UK-weighted global GDP growth with contributions by region(a)</vt:lpstr>
      <vt:lpstr>Chart 1.16: The UK forward OIS curve is a little higher compared with the April Report Policy rates and instantaneous forward curves for the UK, US and euro area(a)</vt:lpstr>
      <vt:lpstr>Chart 1.17: Mortgage rates have fallen since the April Report while time deposit rates have risen a little  Household interest rates and their corresponding reference rate(a)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1: Current economic conditions</dc:subject>
  <dc:creator>Bank of England</dc:creator>
  <cp:lastModifiedBy>Sirag, Dana</cp:lastModifiedBy>
  <cp:revision>445</cp:revision>
  <dcterms:created xsi:type="dcterms:W3CDTF">2022-03-15T15:50:20Z</dcterms:created>
  <dcterms:modified xsi:type="dcterms:W3CDTF">2026-07-29T12:11:51Z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-1953419715</vt:i4>
  </property>
  <property fmtid="{D5CDD505-2E9C-101B-9397-08002B2CF9AE}" pid="3" name="_NewReviewCycle">
    <vt:lpwstr/>
  </property>
  <property fmtid="{D5CDD505-2E9C-101B-9397-08002B2CF9AE}" pid="4" name="_EmailSubject">
    <vt:lpwstr>July 2026 MPR chart pack</vt:lpwstr>
  </property>
  <property fmtid="{D5CDD505-2E9C-101B-9397-08002B2CF9AE}" pid="5" name="_AuthorEmail">
    <vt:lpwstr>Dana.Sirag@bankofengland.co.uk</vt:lpwstr>
  </property>
  <property fmtid="{D5CDD505-2E9C-101B-9397-08002B2CF9AE}" pid="6" name="_AuthorEmailDisplayName">
    <vt:lpwstr>Sirag, Dana</vt:lpwstr>
  </property>
  <property fmtid="{D5CDD505-2E9C-101B-9397-08002B2CF9AE}" pid="7" name="_PreviousAdHocReviewCycleID">
    <vt:i4>319791724</vt:i4>
  </property>
</Properties>
</file>