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9" r:id="rId1"/>
  </p:sldMasterIdLst>
  <p:notesMasterIdLst>
    <p:notesMasterId r:id="rId8"/>
  </p:notesMasterIdLst>
  <p:sldIdLst>
    <p:sldId id="326" r:id="rId2"/>
    <p:sldId id="370" r:id="rId3"/>
    <p:sldId id="358" r:id="rId4"/>
    <p:sldId id="359" r:id="rId5"/>
    <p:sldId id="306" r:id="rId6"/>
    <p:sldId id="3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99CD36-08DE-A95D-0348-D7BF59673706}" name="Booth, Sarah" initials="BS" userId="S::Sarah.Booth@bankofengland.co.uk::3b366957-4a96-4312-911e-e252cd1ed9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73F"/>
    <a:srgbClr val="C4C9CF"/>
    <a:srgbClr val="E7E9EC"/>
    <a:srgbClr val="77E3E4"/>
    <a:srgbClr val="FE015B"/>
    <a:srgbClr val="3CD7D9"/>
    <a:srgbClr val="FF7300"/>
    <a:srgbClr val="9E71FE"/>
    <a:srgbClr val="D4AF37"/>
    <a:srgbClr val="A5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showGuides="1">
      <p:cViewPr varScale="1">
        <p:scale>
          <a:sx n="95" d="100"/>
          <a:sy n="95" d="100"/>
        </p:scale>
        <p:origin x="96" y="450"/>
      </p:cViewPr>
      <p:guideLst/>
    </p:cSldViewPr>
  </p:slideViewPr>
  <p:notesTextViewPr>
    <p:cViewPr>
      <p:scale>
        <a:sx n="3" d="2"/>
        <a:sy n="3" d="2"/>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NRPortbl\PRA\322777\8099371_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b="1">
                <a:solidFill>
                  <a:schemeClr val="bg1"/>
                </a:solidFill>
              </a:rPr>
              <a:t>2023 question breakdown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percentStacked"/>
        <c:varyColors val="0"/>
        <c:ser>
          <c:idx val="0"/>
          <c:order val="0"/>
          <c:tx>
            <c:strRef>
              <c:f>'SB chart for slide'!$P$1</c:f>
              <c:strCache>
                <c:ptCount val="1"/>
                <c:pt idx="0">
                  <c:v>Strongly agree</c:v>
                </c:pt>
              </c:strCache>
            </c:strRef>
          </c:tx>
          <c:spPr>
            <a:solidFill>
              <a:schemeClr val="accent1"/>
            </a:solidFill>
            <a:ln>
              <a:noFill/>
            </a:ln>
            <a:effectLst/>
          </c:spPr>
          <c:invertIfNegative val="0"/>
          <c:cat>
            <c:strRef>
              <c:f>'SB chart for slide'!$O$2:$O$15</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'SB chart for slide'!$P$2:$P$15</c:f>
              <c:numCache>
                <c:formatCode>General</c:formatCode>
                <c:ptCount val="14"/>
                <c:pt idx="0">
                  <c:v>53</c:v>
                </c:pt>
                <c:pt idx="1">
                  <c:v>76</c:v>
                </c:pt>
                <c:pt idx="2">
                  <c:v>65</c:v>
                </c:pt>
                <c:pt idx="3">
                  <c:v>58</c:v>
                </c:pt>
                <c:pt idx="4">
                  <c:v>72</c:v>
                </c:pt>
                <c:pt idx="5">
                  <c:v>60</c:v>
                </c:pt>
                <c:pt idx="6">
                  <c:v>41</c:v>
                </c:pt>
                <c:pt idx="7">
                  <c:v>30</c:v>
                </c:pt>
                <c:pt idx="8">
                  <c:v>25</c:v>
                </c:pt>
                <c:pt idx="9">
                  <c:v>28</c:v>
                </c:pt>
                <c:pt idx="10">
                  <c:v>15</c:v>
                </c:pt>
                <c:pt idx="11">
                  <c:v>8</c:v>
                </c:pt>
                <c:pt idx="12">
                  <c:v>27</c:v>
                </c:pt>
                <c:pt idx="13">
                  <c:v>32</c:v>
                </c:pt>
              </c:numCache>
            </c:numRef>
          </c:val>
          <c:extLst>
            <c:ext xmlns:c16="http://schemas.microsoft.com/office/drawing/2014/chart" uri="{C3380CC4-5D6E-409C-BE32-E72D297353CC}">
              <c16:uniqueId val="{00000000-DEC2-4B7F-9D6F-953EE8D7920A}"/>
            </c:ext>
          </c:extLst>
        </c:ser>
        <c:ser>
          <c:idx val="1"/>
          <c:order val="1"/>
          <c:tx>
            <c:strRef>
              <c:f>'SB chart for slide'!$Q$1</c:f>
              <c:strCache>
                <c:ptCount val="1"/>
                <c:pt idx="0">
                  <c:v>Agree</c:v>
                </c:pt>
              </c:strCache>
            </c:strRef>
          </c:tx>
          <c:spPr>
            <a:solidFill>
              <a:schemeClr val="accent2"/>
            </a:solidFill>
            <a:ln>
              <a:noFill/>
            </a:ln>
            <a:effectLst/>
          </c:spPr>
          <c:invertIfNegative val="0"/>
          <c:cat>
            <c:strRef>
              <c:f>'SB chart for slide'!$O$2:$O$15</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'SB chart for slide'!$Q$2:$Q$15</c:f>
              <c:numCache>
                <c:formatCode>General</c:formatCode>
                <c:ptCount val="14"/>
                <c:pt idx="0">
                  <c:v>62</c:v>
                </c:pt>
                <c:pt idx="1">
                  <c:v>44</c:v>
                </c:pt>
                <c:pt idx="2">
                  <c:v>52</c:v>
                </c:pt>
                <c:pt idx="3">
                  <c:v>60</c:v>
                </c:pt>
                <c:pt idx="4">
                  <c:v>43</c:v>
                </c:pt>
                <c:pt idx="5">
                  <c:v>54</c:v>
                </c:pt>
                <c:pt idx="6">
                  <c:v>69</c:v>
                </c:pt>
                <c:pt idx="7">
                  <c:v>77</c:v>
                </c:pt>
                <c:pt idx="8">
                  <c:v>86</c:v>
                </c:pt>
                <c:pt idx="9">
                  <c:v>89</c:v>
                </c:pt>
                <c:pt idx="10">
                  <c:v>70</c:v>
                </c:pt>
                <c:pt idx="11">
                  <c:v>51</c:v>
                </c:pt>
                <c:pt idx="12">
                  <c:v>80</c:v>
                </c:pt>
                <c:pt idx="13">
                  <c:v>77</c:v>
                </c:pt>
              </c:numCache>
            </c:numRef>
          </c:val>
          <c:extLst>
            <c:ext xmlns:c16="http://schemas.microsoft.com/office/drawing/2014/chart" uri="{C3380CC4-5D6E-409C-BE32-E72D297353CC}">
              <c16:uniqueId val="{00000001-DEC2-4B7F-9D6F-953EE8D7920A}"/>
            </c:ext>
          </c:extLst>
        </c:ser>
        <c:ser>
          <c:idx val="2"/>
          <c:order val="2"/>
          <c:tx>
            <c:strRef>
              <c:f>'SB chart for slide'!$R$1</c:f>
              <c:strCache>
                <c:ptCount val="1"/>
                <c:pt idx="0">
                  <c:v>Neither agree nor disagree</c:v>
                </c:pt>
              </c:strCache>
            </c:strRef>
          </c:tx>
          <c:spPr>
            <a:solidFill>
              <a:schemeClr val="accent3"/>
            </a:solidFill>
            <a:ln>
              <a:noFill/>
            </a:ln>
            <a:effectLst/>
          </c:spPr>
          <c:invertIfNegative val="0"/>
          <c:cat>
            <c:strRef>
              <c:f>'SB chart for slide'!$O$2:$O$15</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'SB chart for slide'!$R$2:$R$15</c:f>
              <c:numCache>
                <c:formatCode>General</c:formatCode>
                <c:ptCount val="14"/>
                <c:pt idx="0">
                  <c:v>6</c:v>
                </c:pt>
                <c:pt idx="1">
                  <c:v>2</c:v>
                </c:pt>
                <c:pt idx="2">
                  <c:v>5</c:v>
                </c:pt>
                <c:pt idx="3">
                  <c:v>4</c:v>
                </c:pt>
                <c:pt idx="4">
                  <c:v>7</c:v>
                </c:pt>
                <c:pt idx="5">
                  <c:v>7</c:v>
                </c:pt>
                <c:pt idx="6">
                  <c:v>9</c:v>
                </c:pt>
                <c:pt idx="7">
                  <c:v>11</c:v>
                </c:pt>
                <c:pt idx="8">
                  <c:v>10</c:v>
                </c:pt>
                <c:pt idx="9">
                  <c:v>5</c:v>
                </c:pt>
                <c:pt idx="10">
                  <c:v>33</c:v>
                </c:pt>
                <c:pt idx="11">
                  <c:v>33</c:v>
                </c:pt>
                <c:pt idx="12">
                  <c:v>9</c:v>
                </c:pt>
                <c:pt idx="13">
                  <c:v>13</c:v>
                </c:pt>
              </c:numCache>
            </c:numRef>
          </c:val>
          <c:extLst>
            <c:ext xmlns:c16="http://schemas.microsoft.com/office/drawing/2014/chart" uri="{C3380CC4-5D6E-409C-BE32-E72D297353CC}">
              <c16:uniqueId val="{00000002-DEC2-4B7F-9D6F-953EE8D7920A}"/>
            </c:ext>
          </c:extLst>
        </c:ser>
        <c:ser>
          <c:idx val="3"/>
          <c:order val="3"/>
          <c:tx>
            <c:strRef>
              <c:f>'SB chart for slide'!$S$1</c:f>
              <c:strCache>
                <c:ptCount val="1"/>
                <c:pt idx="0">
                  <c:v>Disagree</c:v>
                </c:pt>
              </c:strCache>
            </c:strRef>
          </c:tx>
          <c:spPr>
            <a:solidFill>
              <a:schemeClr val="accent4"/>
            </a:solidFill>
            <a:ln>
              <a:noFill/>
            </a:ln>
            <a:effectLst/>
          </c:spPr>
          <c:invertIfNegative val="0"/>
          <c:cat>
            <c:strRef>
              <c:f>'SB chart for slide'!$O$2:$O$15</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'SB chart for slide'!$S$2:$S$15</c:f>
              <c:numCache>
                <c:formatCode>General</c:formatCode>
                <c:ptCount val="14"/>
                <c:pt idx="0">
                  <c:v>1</c:v>
                </c:pt>
                <c:pt idx="1">
                  <c:v>0</c:v>
                </c:pt>
                <c:pt idx="2">
                  <c:v>0</c:v>
                </c:pt>
                <c:pt idx="3">
                  <c:v>0</c:v>
                </c:pt>
                <c:pt idx="4">
                  <c:v>0</c:v>
                </c:pt>
                <c:pt idx="5">
                  <c:v>1</c:v>
                </c:pt>
                <c:pt idx="6">
                  <c:v>2</c:v>
                </c:pt>
                <c:pt idx="7">
                  <c:v>4</c:v>
                </c:pt>
                <c:pt idx="8">
                  <c:v>1</c:v>
                </c:pt>
                <c:pt idx="9">
                  <c:v>0</c:v>
                </c:pt>
                <c:pt idx="10">
                  <c:v>4</c:v>
                </c:pt>
                <c:pt idx="11">
                  <c:v>4</c:v>
                </c:pt>
                <c:pt idx="12">
                  <c:v>5</c:v>
                </c:pt>
                <c:pt idx="13">
                  <c:v>0</c:v>
                </c:pt>
              </c:numCache>
            </c:numRef>
          </c:val>
          <c:extLst>
            <c:ext xmlns:c16="http://schemas.microsoft.com/office/drawing/2014/chart" uri="{C3380CC4-5D6E-409C-BE32-E72D297353CC}">
              <c16:uniqueId val="{00000003-DEC2-4B7F-9D6F-953EE8D7920A}"/>
            </c:ext>
          </c:extLst>
        </c:ser>
        <c:ser>
          <c:idx val="4"/>
          <c:order val="4"/>
          <c:tx>
            <c:strRef>
              <c:f>'SB chart for slide'!$T$1</c:f>
              <c:strCache>
                <c:ptCount val="1"/>
                <c:pt idx="0">
                  <c:v>Strongly disagree</c:v>
                </c:pt>
              </c:strCache>
            </c:strRef>
          </c:tx>
          <c:spPr>
            <a:solidFill>
              <a:schemeClr val="accent5"/>
            </a:solidFill>
            <a:ln>
              <a:noFill/>
            </a:ln>
            <a:effectLst/>
          </c:spPr>
          <c:invertIfNegative val="0"/>
          <c:cat>
            <c:strRef>
              <c:f>'SB chart for slide'!$O$2:$O$15</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'SB chart for slide'!$T$2:$T$15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4-DEC2-4B7F-9D6F-953EE8D7920A}"/>
            </c:ext>
          </c:extLst>
        </c:ser>
        <c:ser>
          <c:idx val="5"/>
          <c:order val="5"/>
          <c:tx>
            <c:strRef>
              <c:f>'SB chart for slide'!$U$1</c:f>
              <c:strCache>
                <c:ptCount val="1"/>
                <c:pt idx="0">
                  <c:v>N/A</c:v>
                </c:pt>
              </c:strCache>
            </c:strRef>
          </c:tx>
          <c:spPr>
            <a:solidFill>
              <a:schemeClr val="accent6"/>
            </a:solidFill>
            <a:ln>
              <a:noFill/>
            </a:ln>
            <a:effectLst/>
          </c:spPr>
          <c:invertIfNegative val="0"/>
          <c:cat>
            <c:strRef>
              <c:f>'SB chart for slide'!$O$2:$O$15</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'SB chart for slide'!$U$2:$U$15</c:f>
              <c:numCache>
                <c:formatCode>General</c:formatCode>
                <c:ptCount val="14"/>
                <c:pt idx="0">
                  <c:v>0</c:v>
                </c:pt>
                <c:pt idx="1">
                  <c:v>0</c:v>
                </c:pt>
                <c:pt idx="3">
                  <c:v>0</c:v>
                </c:pt>
                <c:pt idx="4">
                  <c:v>0</c:v>
                </c:pt>
                <c:pt idx="5">
                  <c:v>0</c:v>
                </c:pt>
                <c:pt idx="6">
                  <c:v>1</c:v>
                </c:pt>
                <c:pt idx="7">
                  <c:v>0</c:v>
                </c:pt>
                <c:pt idx="8">
                  <c:v>0</c:v>
                </c:pt>
                <c:pt idx="9">
                  <c:v>0</c:v>
                </c:pt>
                <c:pt idx="10">
                  <c:v>0</c:v>
                </c:pt>
                <c:pt idx="11">
                  <c:v>26</c:v>
                </c:pt>
                <c:pt idx="12">
                  <c:v>1</c:v>
                </c:pt>
                <c:pt idx="13">
                  <c:v>0</c:v>
                </c:pt>
              </c:numCache>
            </c:numRef>
          </c:val>
          <c:extLst>
            <c:ext xmlns:c16="http://schemas.microsoft.com/office/drawing/2014/chart" uri="{C3380CC4-5D6E-409C-BE32-E72D297353CC}">
              <c16:uniqueId val="{00000005-DEC2-4B7F-9D6F-953EE8D7920A}"/>
            </c:ext>
          </c:extLst>
        </c:ser>
        <c:dLbls>
          <c:showLegendKey val="0"/>
          <c:showVal val="0"/>
          <c:showCatName val="0"/>
          <c:showSerName val="0"/>
          <c:showPercent val="0"/>
          <c:showBubbleSize val="0"/>
        </c:dLbls>
        <c:gapWidth val="150"/>
        <c:overlap val="100"/>
        <c:axId val="755632976"/>
        <c:axId val="694391856"/>
      </c:barChart>
      <c:catAx>
        <c:axId val="75563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94391856"/>
        <c:crosses val="autoZero"/>
        <c:auto val="1"/>
        <c:lblAlgn val="ctr"/>
        <c:lblOffset val="100"/>
        <c:noMultiLvlLbl val="0"/>
      </c:catAx>
      <c:valAx>
        <c:axId val="694391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55632976"/>
        <c:crosses val="autoZero"/>
        <c:crossBetween val="between"/>
      </c:valAx>
      <c:spPr>
        <a:solidFill>
          <a:srgbClr val="002060"/>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2060"/>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400" b="1" dirty="0">
                <a:solidFill>
                  <a:schemeClr val="bg1"/>
                </a:solidFill>
              </a:rPr>
              <a:t>Average yearly score by question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Sheet1!$E$7</c:f>
              <c:strCache>
                <c:ptCount val="1"/>
                <c:pt idx="0">
                  <c:v>2019</c:v>
                </c:pt>
              </c:strCache>
            </c:strRef>
          </c:tx>
          <c:spPr>
            <a:solidFill>
              <a:schemeClr val="accent1"/>
            </a:solidFill>
            <a:ln>
              <a:noFill/>
            </a:ln>
            <a:effectLst/>
          </c:spPr>
          <c:invertIfNegative val="0"/>
          <c:cat>
            <c:strRef>
              <c:f>Sheet1!$F$6:$S$6</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Sheet1!$F$7:$S$7</c:f>
              <c:numCache>
                <c:formatCode>General</c:formatCode>
                <c:ptCount val="14"/>
                <c:pt idx="0">
                  <c:v>4.3043478260869561</c:v>
                </c:pt>
                <c:pt idx="1">
                  <c:v>4.5652173913043477</c:v>
                </c:pt>
                <c:pt idx="2">
                  <c:v>4.3043478260869561</c:v>
                </c:pt>
                <c:pt idx="3">
                  <c:v>4.3913043478260869</c:v>
                </c:pt>
                <c:pt idx="4">
                  <c:v>4.42512077294686</c:v>
                </c:pt>
                <c:pt idx="5">
                  <c:v>4.3285024154589369</c:v>
                </c:pt>
                <c:pt idx="6">
                  <c:v>4.0096618357487923</c:v>
                </c:pt>
                <c:pt idx="7">
                  <c:v>4.0386473429951693</c:v>
                </c:pt>
                <c:pt idx="8">
                  <c:v>4.0483091787439616</c:v>
                </c:pt>
                <c:pt idx="9">
                  <c:v>4.0676328502415462</c:v>
                </c:pt>
                <c:pt idx="10">
                  <c:v>3.7053140096618358</c:v>
                </c:pt>
                <c:pt idx="11">
                  <c:v>3.6619718309859155</c:v>
                </c:pt>
              </c:numCache>
            </c:numRef>
          </c:val>
          <c:extLst>
            <c:ext xmlns:c16="http://schemas.microsoft.com/office/drawing/2014/chart" uri="{C3380CC4-5D6E-409C-BE32-E72D297353CC}">
              <c16:uniqueId val="{00000000-40B2-469C-9B9E-D16DE1C99AC1}"/>
            </c:ext>
          </c:extLst>
        </c:ser>
        <c:ser>
          <c:idx val="1"/>
          <c:order val="1"/>
          <c:tx>
            <c:strRef>
              <c:f>Sheet1!$E$8</c:f>
              <c:strCache>
                <c:ptCount val="1"/>
                <c:pt idx="0">
                  <c:v>2020</c:v>
                </c:pt>
              </c:strCache>
            </c:strRef>
          </c:tx>
          <c:spPr>
            <a:solidFill>
              <a:schemeClr val="accent2"/>
            </a:solidFill>
            <a:ln>
              <a:noFill/>
            </a:ln>
            <a:effectLst/>
          </c:spPr>
          <c:invertIfNegative val="0"/>
          <c:cat>
            <c:strRef>
              <c:f>Sheet1!$F$6:$S$6</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Sheet1!$F$8:$S$8</c:f>
              <c:numCache>
                <c:formatCode>General</c:formatCode>
                <c:ptCount val="14"/>
                <c:pt idx="0">
                  <c:v>4.3174603174603199</c:v>
                </c:pt>
                <c:pt idx="1">
                  <c:v>4.64550264550265</c:v>
                </c:pt>
                <c:pt idx="2">
                  <c:v>4.3776595744680904</c:v>
                </c:pt>
                <c:pt idx="3">
                  <c:v>4.4840425531914896</c:v>
                </c:pt>
                <c:pt idx="4">
                  <c:v>4.5291005291005293</c:v>
                </c:pt>
                <c:pt idx="5">
                  <c:v>4.3650793650793647</c:v>
                </c:pt>
                <c:pt idx="6">
                  <c:v>4.105820105820106</c:v>
                </c:pt>
                <c:pt idx="7">
                  <c:v>4.0846560846560847</c:v>
                </c:pt>
                <c:pt idx="8">
                  <c:v>4.1010638297872344</c:v>
                </c:pt>
                <c:pt idx="9">
                  <c:v>4.0793650793650791</c:v>
                </c:pt>
                <c:pt idx="10">
                  <c:v>3.8518518518518516</c:v>
                </c:pt>
                <c:pt idx="11">
                  <c:v>3.8031496062992125</c:v>
                </c:pt>
              </c:numCache>
            </c:numRef>
          </c:val>
          <c:extLst>
            <c:ext xmlns:c16="http://schemas.microsoft.com/office/drawing/2014/chart" uri="{C3380CC4-5D6E-409C-BE32-E72D297353CC}">
              <c16:uniqueId val="{00000001-40B2-469C-9B9E-D16DE1C99AC1}"/>
            </c:ext>
          </c:extLst>
        </c:ser>
        <c:ser>
          <c:idx val="2"/>
          <c:order val="2"/>
          <c:tx>
            <c:strRef>
              <c:f>Sheet1!$E$9</c:f>
              <c:strCache>
                <c:ptCount val="1"/>
                <c:pt idx="0">
                  <c:v>2021</c:v>
                </c:pt>
              </c:strCache>
            </c:strRef>
          </c:tx>
          <c:spPr>
            <a:solidFill>
              <a:schemeClr val="accent3"/>
            </a:solidFill>
            <a:ln>
              <a:noFill/>
            </a:ln>
            <a:effectLst/>
          </c:spPr>
          <c:invertIfNegative val="0"/>
          <c:cat>
            <c:strRef>
              <c:f>Sheet1!$F$6:$S$6</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Sheet1!$F$9:$S$9</c:f>
              <c:numCache>
                <c:formatCode>General</c:formatCode>
                <c:ptCount val="14"/>
                <c:pt idx="0">
                  <c:v>4.4080000000000004</c:v>
                </c:pt>
                <c:pt idx="1">
                  <c:v>4.6632653061224492</c:v>
                </c:pt>
                <c:pt idx="2">
                  <c:v>4.4666666666666668</c:v>
                </c:pt>
                <c:pt idx="3">
                  <c:v>4.4845360824742269</c:v>
                </c:pt>
                <c:pt idx="4">
                  <c:v>4.5867346938775508</c:v>
                </c:pt>
                <c:pt idx="5">
                  <c:v>4.4744897959183669</c:v>
                </c:pt>
                <c:pt idx="6">
                  <c:v>4.1479591836734695</c:v>
                </c:pt>
                <c:pt idx="7">
                  <c:v>4.0663265306122449</c:v>
                </c:pt>
                <c:pt idx="8">
                  <c:v>4.0612244897959187</c:v>
                </c:pt>
                <c:pt idx="9">
                  <c:v>4.0510204081632653</c:v>
                </c:pt>
                <c:pt idx="10">
                  <c:v>3.8541666666666665</c:v>
                </c:pt>
                <c:pt idx="11">
                  <c:v>3.6338028169014085</c:v>
                </c:pt>
              </c:numCache>
            </c:numRef>
          </c:val>
          <c:extLst>
            <c:ext xmlns:c16="http://schemas.microsoft.com/office/drawing/2014/chart" uri="{C3380CC4-5D6E-409C-BE32-E72D297353CC}">
              <c16:uniqueId val="{00000002-40B2-469C-9B9E-D16DE1C99AC1}"/>
            </c:ext>
          </c:extLst>
        </c:ser>
        <c:ser>
          <c:idx val="3"/>
          <c:order val="3"/>
          <c:tx>
            <c:strRef>
              <c:f>Sheet1!$E$10</c:f>
              <c:strCache>
                <c:ptCount val="1"/>
                <c:pt idx="0">
                  <c:v>2022</c:v>
                </c:pt>
              </c:strCache>
            </c:strRef>
          </c:tx>
          <c:spPr>
            <a:solidFill>
              <a:schemeClr val="accent4"/>
            </a:solidFill>
            <a:ln>
              <a:noFill/>
            </a:ln>
            <a:effectLst/>
          </c:spPr>
          <c:invertIfNegative val="0"/>
          <c:cat>
            <c:strRef>
              <c:f>Sheet1!$F$6:$S$6</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Sheet1!$F$10:$S$10</c:f>
              <c:numCache>
                <c:formatCode>General</c:formatCode>
                <c:ptCount val="14"/>
                <c:pt idx="0">
                  <c:v>4.2741116751269033</c:v>
                </c:pt>
                <c:pt idx="1">
                  <c:v>4.5989847715736039</c:v>
                </c:pt>
                <c:pt idx="2">
                  <c:v>4.3502538071065988</c:v>
                </c:pt>
                <c:pt idx="3">
                  <c:v>4.2994923857868024</c:v>
                </c:pt>
                <c:pt idx="4">
                  <c:v>4.4132653061224492</c:v>
                </c:pt>
                <c:pt idx="5">
                  <c:v>4.187817258883249</c:v>
                </c:pt>
                <c:pt idx="6">
                  <c:v>4.0862944162436552</c:v>
                </c:pt>
                <c:pt idx="7">
                  <c:v>4.0408163265306118</c:v>
                </c:pt>
                <c:pt idx="8">
                  <c:v>4.045918367346939</c:v>
                </c:pt>
                <c:pt idx="9">
                  <c:v>4.0406091370558377</c:v>
                </c:pt>
                <c:pt idx="10">
                  <c:v>3.7295918367346941</c:v>
                </c:pt>
                <c:pt idx="11">
                  <c:v>3.6241610738255035</c:v>
                </c:pt>
                <c:pt idx="12">
                  <c:v>4.0612244897959187</c:v>
                </c:pt>
                <c:pt idx="13">
                  <c:v>4.1428571428571432</c:v>
                </c:pt>
              </c:numCache>
            </c:numRef>
          </c:val>
          <c:extLst>
            <c:ext xmlns:c16="http://schemas.microsoft.com/office/drawing/2014/chart" uri="{C3380CC4-5D6E-409C-BE32-E72D297353CC}">
              <c16:uniqueId val="{00000003-40B2-469C-9B9E-D16DE1C99AC1}"/>
            </c:ext>
          </c:extLst>
        </c:ser>
        <c:ser>
          <c:idx val="4"/>
          <c:order val="4"/>
          <c:tx>
            <c:strRef>
              <c:f>Sheet1!$E$11</c:f>
              <c:strCache>
                <c:ptCount val="1"/>
                <c:pt idx="0">
                  <c:v>2023</c:v>
                </c:pt>
              </c:strCache>
            </c:strRef>
          </c:tx>
          <c:spPr>
            <a:solidFill>
              <a:schemeClr val="accent5"/>
            </a:solidFill>
            <a:ln>
              <a:noFill/>
            </a:ln>
            <a:effectLst/>
          </c:spPr>
          <c:invertIfNegative val="0"/>
          <c:cat>
            <c:strRef>
              <c:f>Sheet1!$F$6:$S$6</c:f>
              <c:strCache>
                <c:ptCount val="14"/>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strCache>
            </c:strRef>
          </c:cat>
          <c:val>
            <c:numRef>
              <c:f>Sheet1!$F$11:$S$11</c:f>
              <c:numCache>
                <c:formatCode>0.00</c:formatCode>
                <c:ptCount val="14"/>
                <c:pt idx="0" formatCode="General">
                  <c:v>4.4000000000000004</c:v>
                </c:pt>
                <c:pt idx="1">
                  <c:v>4.6065573770491799</c:v>
                </c:pt>
                <c:pt idx="2">
                  <c:v>4.4918032786885247</c:v>
                </c:pt>
                <c:pt idx="3">
                  <c:v>4.442622950819672</c:v>
                </c:pt>
                <c:pt idx="4">
                  <c:v>4.5327868852459012</c:v>
                </c:pt>
                <c:pt idx="5">
                  <c:v>4.418032786885246</c:v>
                </c:pt>
                <c:pt idx="6">
                  <c:v>4.2314049586776861</c:v>
                </c:pt>
                <c:pt idx="7">
                  <c:v>4.0901639344262293</c:v>
                </c:pt>
                <c:pt idx="8">
                  <c:v>4.1065573770491799</c:v>
                </c:pt>
                <c:pt idx="9">
                  <c:v>4.1885245901639347</c:v>
                </c:pt>
                <c:pt idx="10">
                  <c:v>3.7868852459016393</c:v>
                </c:pt>
                <c:pt idx="11">
                  <c:v>3.65625</c:v>
                </c:pt>
                <c:pt idx="12">
                  <c:v>4.0661157024793386</c:v>
                </c:pt>
                <c:pt idx="13">
                  <c:v>4.1557377049180326</c:v>
                </c:pt>
              </c:numCache>
            </c:numRef>
          </c:val>
          <c:extLst>
            <c:ext xmlns:c16="http://schemas.microsoft.com/office/drawing/2014/chart" uri="{C3380CC4-5D6E-409C-BE32-E72D297353CC}">
              <c16:uniqueId val="{00000004-40B2-469C-9B9E-D16DE1C99AC1}"/>
            </c:ext>
          </c:extLst>
        </c:ser>
        <c:dLbls>
          <c:showLegendKey val="0"/>
          <c:showVal val="0"/>
          <c:showCatName val="0"/>
          <c:showSerName val="0"/>
          <c:showPercent val="0"/>
          <c:showBubbleSize val="0"/>
        </c:dLbls>
        <c:gapWidth val="219"/>
        <c:overlap val="-27"/>
        <c:axId val="409284240"/>
        <c:axId val="196845488"/>
      </c:barChart>
      <c:catAx>
        <c:axId val="40928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96845488"/>
        <c:crosses val="autoZero"/>
        <c:auto val="1"/>
        <c:lblAlgn val="ctr"/>
        <c:lblOffset val="100"/>
        <c:noMultiLvlLbl val="0"/>
      </c:catAx>
      <c:valAx>
        <c:axId val="196845488"/>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40928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2060"/>
    </a:solidFill>
    <a:ln w="9525" cap="flat" cmpd="sng" algn="ctr">
      <a:solidFill>
        <a:schemeClr val="tx1">
          <a:lumMod val="15000"/>
          <a:lumOff val="85000"/>
        </a:schemeClr>
      </a:solidFill>
      <a:round/>
    </a:ln>
    <a:effectLst/>
  </c:spPr>
  <c:txPr>
    <a:bodyPr/>
    <a:lstStyle/>
    <a:p>
      <a:pPr>
        <a:defRPr>
          <a:solidFill>
            <a:srgbClr val="002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400" b="1" dirty="0">
                <a:latin typeface="+mn-lt"/>
              </a:rPr>
              <a:t>Average yearly score</a:t>
            </a:r>
            <a:r>
              <a:rPr lang="en-US" sz="1400" b="1" baseline="0" dirty="0">
                <a:latin typeface="+mn-lt"/>
              </a:rPr>
              <a:t> by theme</a:t>
            </a:r>
            <a:endParaRPr lang="en-US" sz="1400" b="1" dirty="0">
              <a:latin typeface="+mn-l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'SRPC Graphs'!$U$176</c:f>
              <c:strCache>
                <c:ptCount val="1"/>
                <c:pt idx="0">
                  <c:v>2019</c:v>
                </c:pt>
              </c:strCache>
            </c:strRef>
          </c:tx>
          <c:spPr>
            <a:solidFill>
              <a:schemeClr val="accent1"/>
            </a:solidFill>
            <a:ln>
              <a:noFill/>
            </a:ln>
            <a:effectLst/>
          </c:spPr>
          <c:invertIfNegative val="0"/>
          <c:cat>
            <c:strRef>
              <c:f>'SRPC Graphs'!$T$177:$T$180</c:f>
              <c:strCache>
                <c:ptCount val="4"/>
                <c:pt idx="0">
                  <c:v>Supervisory understanding of firms</c:v>
                </c:pt>
                <c:pt idx="1">
                  <c:v>Regulatory objectives and expectations</c:v>
                </c:pt>
                <c:pt idx="2">
                  <c:v>Firms' relationship with the PRA</c:v>
                </c:pt>
                <c:pt idx="3">
                  <c:v>Coordination with other regulators and data requests</c:v>
                </c:pt>
              </c:strCache>
            </c:strRef>
          </c:cat>
          <c:val>
            <c:numRef>
              <c:f>'SRPC Graphs'!$U$177:$U$180</c:f>
              <c:numCache>
                <c:formatCode>General</c:formatCode>
                <c:ptCount val="4"/>
                <c:pt idx="0">
                  <c:v>4.3043478260869561</c:v>
                </c:pt>
                <c:pt idx="1">
                  <c:v>4.3321256038647338</c:v>
                </c:pt>
                <c:pt idx="2">
                  <c:v>4.2544283413848634</c:v>
                </c:pt>
                <c:pt idx="3">
                  <c:v>3.8635605905967205</c:v>
                </c:pt>
              </c:numCache>
            </c:numRef>
          </c:val>
          <c:extLst>
            <c:ext xmlns:c16="http://schemas.microsoft.com/office/drawing/2014/chart" uri="{C3380CC4-5D6E-409C-BE32-E72D297353CC}">
              <c16:uniqueId val="{00000000-65DD-4718-BAFE-687A40FB5C55}"/>
            </c:ext>
          </c:extLst>
        </c:ser>
        <c:ser>
          <c:idx val="1"/>
          <c:order val="1"/>
          <c:tx>
            <c:strRef>
              <c:f>'SRPC Graphs'!$V$176</c:f>
              <c:strCache>
                <c:ptCount val="1"/>
                <c:pt idx="0">
                  <c:v>2020</c:v>
                </c:pt>
              </c:strCache>
            </c:strRef>
          </c:tx>
          <c:spPr>
            <a:solidFill>
              <a:schemeClr val="accent3"/>
            </a:solidFill>
            <a:ln>
              <a:noFill/>
            </a:ln>
            <a:effectLst/>
          </c:spPr>
          <c:invertIfNegative val="0"/>
          <c:cat>
            <c:strRef>
              <c:f>'SRPC Graphs'!$T$177:$T$180</c:f>
              <c:strCache>
                <c:ptCount val="4"/>
                <c:pt idx="0">
                  <c:v>Supervisory understanding of firms</c:v>
                </c:pt>
                <c:pt idx="1">
                  <c:v>Regulatory objectives and expectations</c:v>
                </c:pt>
                <c:pt idx="2">
                  <c:v>Firms' relationship with the PRA</c:v>
                </c:pt>
                <c:pt idx="3">
                  <c:v>Coordination with other regulators and data requests</c:v>
                </c:pt>
              </c:strCache>
            </c:strRef>
          </c:cat>
          <c:val>
            <c:numRef>
              <c:f>'SRPC Graphs'!$V$177:$V$180</c:f>
              <c:numCache>
                <c:formatCode>General</c:formatCode>
                <c:ptCount val="4"/>
                <c:pt idx="0">
                  <c:v>4.3174603174603199</c:v>
                </c:pt>
                <c:pt idx="1">
                  <c:v>4.396642463131827</c:v>
                </c:pt>
                <c:pt idx="2">
                  <c:v>4.3333333333333304</c:v>
                </c:pt>
                <c:pt idx="3">
                  <c:v>3.9601803431485956</c:v>
                </c:pt>
              </c:numCache>
            </c:numRef>
          </c:val>
          <c:extLst>
            <c:ext xmlns:c16="http://schemas.microsoft.com/office/drawing/2014/chart" uri="{C3380CC4-5D6E-409C-BE32-E72D297353CC}">
              <c16:uniqueId val="{00000001-65DD-4718-BAFE-687A40FB5C55}"/>
            </c:ext>
          </c:extLst>
        </c:ser>
        <c:ser>
          <c:idx val="2"/>
          <c:order val="2"/>
          <c:tx>
            <c:strRef>
              <c:f>'SRPC Graphs'!$W$176</c:f>
              <c:strCache>
                <c:ptCount val="1"/>
                <c:pt idx="0">
                  <c:v>2021</c:v>
                </c:pt>
              </c:strCache>
            </c:strRef>
          </c:tx>
          <c:spPr>
            <a:solidFill>
              <a:srgbClr val="00B0F0"/>
            </a:solidFill>
            <a:ln>
              <a:noFill/>
            </a:ln>
            <a:effectLst/>
          </c:spPr>
          <c:invertIfNegative val="0"/>
          <c:cat>
            <c:strRef>
              <c:f>'SRPC Graphs'!$T$177:$T$180</c:f>
              <c:strCache>
                <c:ptCount val="4"/>
                <c:pt idx="0">
                  <c:v>Supervisory understanding of firms</c:v>
                </c:pt>
                <c:pt idx="1">
                  <c:v>Regulatory objectives and expectations</c:v>
                </c:pt>
                <c:pt idx="2">
                  <c:v>Firms' relationship with the PRA</c:v>
                </c:pt>
                <c:pt idx="3">
                  <c:v>Coordination with other regulators and data requests</c:v>
                </c:pt>
              </c:strCache>
            </c:strRef>
          </c:cat>
          <c:val>
            <c:numRef>
              <c:f>'SRPC Graphs'!$W$177:$W$180</c:f>
              <c:numCache>
                <c:formatCode>General</c:formatCode>
                <c:ptCount val="4"/>
                <c:pt idx="0">
                  <c:v>4.408163265306122</c:v>
                </c:pt>
                <c:pt idx="1">
                  <c:v>4.4163721158566522</c:v>
                </c:pt>
                <c:pt idx="2">
                  <c:v>4.4030612244897958</c:v>
                </c:pt>
                <c:pt idx="3">
                  <c:v>3.9038801259940592</c:v>
                </c:pt>
              </c:numCache>
            </c:numRef>
          </c:val>
          <c:extLst>
            <c:ext xmlns:c16="http://schemas.microsoft.com/office/drawing/2014/chart" uri="{C3380CC4-5D6E-409C-BE32-E72D297353CC}">
              <c16:uniqueId val="{00000002-65DD-4718-BAFE-687A40FB5C55}"/>
            </c:ext>
          </c:extLst>
        </c:ser>
        <c:ser>
          <c:idx val="3"/>
          <c:order val="3"/>
          <c:tx>
            <c:strRef>
              <c:f>'SRPC Graphs'!$X$176</c:f>
              <c:strCache>
                <c:ptCount val="1"/>
                <c:pt idx="0">
                  <c:v>2022</c:v>
                </c:pt>
              </c:strCache>
            </c:strRef>
          </c:tx>
          <c:spPr>
            <a:solidFill>
              <a:srgbClr val="0070C0"/>
            </a:solidFill>
            <a:ln>
              <a:noFill/>
            </a:ln>
            <a:effectLst/>
          </c:spPr>
          <c:invertIfNegative val="0"/>
          <c:cat>
            <c:strRef>
              <c:f>'SRPC Graphs'!$T$177:$T$180</c:f>
              <c:strCache>
                <c:ptCount val="4"/>
                <c:pt idx="0">
                  <c:v>Supervisory understanding of firms</c:v>
                </c:pt>
                <c:pt idx="1">
                  <c:v>Regulatory objectives and expectations</c:v>
                </c:pt>
                <c:pt idx="2">
                  <c:v>Firms' relationship with the PRA</c:v>
                </c:pt>
                <c:pt idx="3">
                  <c:v>Coordination with other regulators and data requests</c:v>
                </c:pt>
              </c:strCache>
            </c:strRef>
          </c:cat>
          <c:val>
            <c:numRef>
              <c:f>'SRPC Graphs'!$X$177:$X$180</c:f>
              <c:numCache>
                <c:formatCode>General</c:formatCode>
                <c:ptCount val="4"/>
                <c:pt idx="0">
                  <c:v>4.2741116751269033</c:v>
                </c:pt>
                <c:pt idx="1">
                  <c:v>4.3223350253807107</c:v>
                </c:pt>
                <c:pt idx="2">
                  <c:v>4.2291256604164511</c:v>
                </c:pt>
                <c:pt idx="3">
                  <c:v>3.8601219011094368</c:v>
                </c:pt>
              </c:numCache>
            </c:numRef>
          </c:val>
          <c:extLst>
            <c:ext xmlns:c16="http://schemas.microsoft.com/office/drawing/2014/chart" uri="{C3380CC4-5D6E-409C-BE32-E72D297353CC}">
              <c16:uniqueId val="{00000003-65DD-4718-BAFE-687A40FB5C55}"/>
            </c:ext>
          </c:extLst>
        </c:ser>
        <c:ser>
          <c:idx val="4"/>
          <c:order val="4"/>
          <c:tx>
            <c:strRef>
              <c:f>'SRPC Graphs'!$Y$176</c:f>
              <c:strCache>
                <c:ptCount val="1"/>
                <c:pt idx="0">
                  <c:v>2023</c:v>
                </c:pt>
              </c:strCache>
            </c:strRef>
          </c:tx>
          <c:spPr>
            <a:solidFill>
              <a:schemeClr val="accent5"/>
            </a:solidFill>
            <a:ln>
              <a:noFill/>
            </a:ln>
            <a:effectLst/>
          </c:spPr>
          <c:invertIfNegative val="0"/>
          <c:cat>
            <c:strRef>
              <c:f>'SRPC Graphs'!$T$177:$T$180</c:f>
              <c:strCache>
                <c:ptCount val="4"/>
                <c:pt idx="0">
                  <c:v>Supervisory understanding of firms</c:v>
                </c:pt>
                <c:pt idx="1">
                  <c:v>Regulatory objectives and expectations</c:v>
                </c:pt>
                <c:pt idx="2">
                  <c:v>Firms' relationship with the PRA</c:v>
                </c:pt>
                <c:pt idx="3">
                  <c:v>Coordination with other regulators and data requests</c:v>
                </c:pt>
              </c:strCache>
            </c:strRef>
          </c:cat>
          <c:val>
            <c:numRef>
              <c:f>'SRPC Graphs'!$Y$177:$Y$180</c:f>
              <c:numCache>
                <c:formatCode>General</c:formatCode>
                <c:ptCount val="4"/>
                <c:pt idx="0">
                  <c:v>4.4633000000000003</c:v>
                </c:pt>
                <c:pt idx="1">
                  <c:v>4.37</c:v>
                </c:pt>
                <c:pt idx="2">
                  <c:v>4.4325000000000001</c:v>
                </c:pt>
                <c:pt idx="3">
                  <c:v>3.9125000000000001</c:v>
                </c:pt>
              </c:numCache>
            </c:numRef>
          </c:val>
          <c:extLst>
            <c:ext xmlns:c16="http://schemas.microsoft.com/office/drawing/2014/chart" uri="{C3380CC4-5D6E-409C-BE32-E72D297353CC}">
              <c16:uniqueId val="{00000004-65DD-4718-BAFE-687A40FB5C55}"/>
            </c:ext>
          </c:extLst>
        </c:ser>
        <c:dLbls>
          <c:showLegendKey val="0"/>
          <c:showVal val="0"/>
          <c:showCatName val="0"/>
          <c:showSerName val="0"/>
          <c:showPercent val="0"/>
          <c:showBubbleSize val="0"/>
        </c:dLbls>
        <c:gapWidth val="219"/>
        <c:overlap val="-27"/>
        <c:axId val="1400182559"/>
        <c:axId val="1400187135"/>
      </c:barChart>
      <c:catAx>
        <c:axId val="140018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00187135"/>
        <c:crosses val="autoZero"/>
        <c:auto val="1"/>
        <c:lblAlgn val="ctr"/>
        <c:lblOffset val="100"/>
        <c:noMultiLvlLbl val="0"/>
      </c:catAx>
      <c:valAx>
        <c:axId val="1400187135"/>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00182559"/>
        <c:crosses val="autoZero"/>
        <c:crossBetween val="between"/>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002060"/>
    </a:solidFill>
    <a:ln w="9525" cap="flat" cmpd="sng" algn="ctr">
      <a:solidFill>
        <a:schemeClr val="tx1">
          <a:lumMod val="15000"/>
          <a:lumOff val="85000"/>
        </a:schemeClr>
      </a:solidFill>
      <a:round/>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E002-B88B-4BB0-BA5A-919501F4FBF2}" type="datetimeFigureOut">
              <a:rPr lang="en-GB" smtClean="0"/>
              <a:t>12/07/2024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E53B0-EFB7-4B0E-B012-E676534541B5}" type="slidenum">
              <a:rPr lang="en-GB" smtClean="0"/>
              <a:t>‹#›</a:t>
            </a:fld>
            <a:endParaRPr lang="en-GB"/>
          </a:p>
        </p:txBody>
      </p:sp>
    </p:spTree>
    <p:extLst>
      <p:ext uri="{BB962C8B-B14F-4D97-AF65-F5344CB8AC3E}">
        <p14:creationId xmlns:p14="http://schemas.microsoft.com/office/powerpoint/2010/main" val="2830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24733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US"/>
              <a:t>Click icon to add table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4279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5358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71298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a:t>
            </a:fld>
            <a:endParaRPr lang="en-GB"/>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lvl1pPr>
              <a:defRPr>
                <a:solidFill>
                  <a:srgbClr val="E7E6E6"/>
                </a:solidFill>
              </a:defRPr>
            </a:lvl1pPr>
          </a:lstStyle>
          <a:p>
            <a:r>
              <a:rPr lang="en-US"/>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60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1550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341495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61088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61173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33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159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026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246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userDrawn="1">
            <p:ph type="dt" sz="half" idx="10"/>
          </p:nvPr>
        </p:nvSpPr>
        <p:spPr/>
        <p:txBody>
          <a:bodyPr/>
          <a:lstStyle/>
          <a:p>
            <a:endParaRPr lang="en-GB"/>
          </a:p>
        </p:txBody>
      </p:sp>
      <p:sp>
        <p:nvSpPr>
          <p:cNvPr id="5" name="Footer Placeholder 4"/>
          <p:cNvSpPr>
            <a:spLocks noGrp="1"/>
          </p:cNvSpPr>
          <p:nvPr userDrawn="1">
            <p:ph type="ftr" sz="quarter" idx="11"/>
          </p:nvPr>
        </p:nvSpPr>
        <p:spPr/>
        <p:txBody>
          <a:bodyPr/>
          <a:lstStyle/>
          <a:p>
            <a:r>
              <a:rPr lang="en-GB"/>
              <a:t>Insert document classification (edit via 'Header &amp; Footer')</a:t>
            </a:r>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91004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18689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42433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31942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8315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88269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Insert document classification (edit via 'Header &amp; Footer')</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15419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dirty="0"/>
              <a:t>Insert document classification (edit via 'Header &amp; Footer')</a:t>
            </a:r>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0" r:id="rId3"/>
    <p:sldLayoutId id="2147483743" r:id="rId4"/>
    <p:sldLayoutId id="2147483741" r:id="rId5"/>
    <p:sldLayoutId id="2147483710" r:id="rId6"/>
    <p:sldLayoutId id="2147483745" r:id="rId7"/>
    <p:sldLayoutId id="2147483746" r:id="rId8"/>
    <p:sldLayoutId id="2147483716" r:id="rId9"/>
    <p:sldLayoutId id="2147483732" r:id="rId10"/>
    <p:sldLayoutId id="2147483717" r:id="rId11"/>
    <p:sldLayoutId id="2147483718" r:id="rId12"/>
    <p:sldLayoutId id="2147483719" r:id="rId13"/>
    <p:sldLayoutId id="2147483720" r:id="rId14"/>
    <p:sldLayoutId id="2147483734" r:id="rId15"/>
    <p:sldLayoutId id="2147483721" r:id="rId16"/>
    <p:sldLayoutId id="2147483722" r:id="rId17"/>
    <p:sldLayoutId id="2147483723" r:id="rId18"/>
    <p:sldLayoutId id="2147483733" r:id="rId19"/>
    <p:sldLayoutId id="2147483725" r:id="rId20"/>
    <p:sldLayoutId id="2147483726" r:id="rId21"/>
    <p:sldLayoutId id="2147483727" r:id="rId22"/>
    <p:sldLayoutId id="2147483728" r:id="rId23"/>
    <p:sldLayoutId id="2147483747" r:id="rId24"/>
    <p:sldLayoutId id="2147483731" r:id="rId25"/>
    <p:sldLayoutId id="2147483739" r:id="rId26"/>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456404" y="2314575"/>
            <a:ext cx="7165975" cy="3735387"/>
          </a:xfrm>
        </p:spPr>
        <p:txBody>
          <a:bodyPr/>
          <a:lstStyle/>
          <a:p>
            <a:r>
              <a:rPr lang="en-GB" dirty="0"/>
              <a:t>Firm Feedback Survey – </a:t>
            </a:r>
          </a:p>
          <a:p>
            <a:r>
              <a:rPr lang="en-GB" dirty="0"/>
              <a:t>2023 Results</a:t>
            </a:r>
          </a:p>
        </p:txBody>
      </p:sp>
    </p:spTree>
    <p:extLst>
      <p:ext uri="{BB962C8B-B14F-4D97-AF65-F5344CB8AC3E}">
        <p14:creationId xmlns:p14="http://schemas.microsoft.com/office/powerpoint/2010/main" val="355652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8769"/>
            <a:ext cx="11277600" cy="912814"/>
          </a:xfrm>
        </p:spPr>
        <p:txBody>
          <a:bodyPr/>
          <a:lstStyle/>
          <a:p>
            <a:r>
              <a:rPr lang="en-GB" dirty="0"/>
              <a:t>2023 survey questions</a:t>
            </a:r>
          </a:p>
        </p:txBody>
      </p:sp>
      <p:sp>
        <p:nvSpPr>
          <p:cNvPr id="5" name="TextBox 4">
            <a:extLst>
              <a:ext uri="{FF2B5EF4-FFF2-40B4-BE49-F238E27FC236}">
                <a16:creationId xmlns:a16="http://schemas.microsoft.com/office/drawing/2014/main" id="{7396AFE8-E7A1-0FF0-6517-80914652BFA5}"/>
              </a:ext>
            </a:extLst>
          </p:cNvPr>
          <p:cNvSpPr txBox="1"/>
          <p:nvPr/>
        </p:nvSpPr>
        <p:spPr>
          <a:xfrm>
            <a:off x="9370647" y="927327"/>
            <a:ext cx="2516553" cy="5539978"/>
          </a:xfrm>
          <a:prstGeom prst="rect">
            <a:avLst/>
          </a:prstGeom>
          <a:noFill/>
        </p:spPr>
        <p:txBody>
          <a:bodyPr wrap="square" rtlCol="0">
            <a:spAutoFit/>
          </a:bodyPr>
          <a:lstStyle/>
          <a:p>
            <a:r>
              <a:rPr lang="en-GB" sz="1200" dirty="0"/>
              <a:t>The table lists the standard and topical questions for the 2023 survey. </a:t>
            </a:r>
          </a:p>
          <a:p>
            <a:endParaRPr lang="en-GB" sz="1200" dirty="0"/>
          </a:p>
          <a:p>
            <a:r>
              <a:rPr lang="en-GB" sz="1200" dirty="0"/>
              <a:t>Questions are grouped into 5 broad categories:</a:t>
            </a:r>
          </a:p>
          <a:p>
            <a:endParaRPr lang="en-GB" sz="1200" dirty="0"/>
          </a:p>
          <a:p>
            <a:pPr marL="171450" indent="-171450">
              <a:lnSpc>
                <a:spcPct val="150000"/>
              </a:lnSpc>
              <a:buFont typeface="Arial" panose="020B0604020202020204" pitchFamily="34" charset="0"/>
              <a:buChar char="•"/>
            </a:pPr>
            <a:r>
              <a:rPr lang="en-GB" sz="1200" dirty="0"/>
              <a:t>Supervisory understanding (Q1)</a:t>
            </a:r>
          </a:p>
          <a:p>
            <a:pPr marL="171450" indent="-171450">
              <a:lnSpc>
                <a:spcPct val="150000"/>
              </a:lnSpc>
              <a:buFont typeface="Arial" panose="020B0604020202020204" pitchFamily="34" charset="0"/>
              <a:buChar char="•"/>
            </a:pPr>
            <a:r>
              <a:rPr lang="en-GB" sz="1200" dirty="0"/>
              <a:t>Regulatory objectives and expectations (Q2, 3, 4, and 10)</a:t>
            </a:r>
          </a:p>
          <a:p>
            <a:pPr marL="171450" indent="-171450">
              <a:lnSpc>
                <a:spcPct val="150000"/>
              </a:lnSpc>
              <a:buFont typeface="Arial" panose="020B0604020202020204" pitchFamily="34" charset="0"/>
              <a:buChar char="•"/>
            </a:pPr>
            <a:r>
              <a:rPr lang="en-GB" sz="1200" dirty="0"/>
              <a:t>Relationship with the PRA (Q5 – 7)</a:t>
            </a:r>
          </a:p>
          <a:p>
            <a:pPr marL="171450" indent="-171450">
              <a:lnSpc>
                <a:spcPct val="150000"/>
              </a:lnSpc>
              <a:buFont typeface="Arial" panose="020B0604020202020204" pitchFamily="34" charset="0"/>
              <a:buChar char="•"/>
            </a:pPr>
            <a:r>
              <a:rPr lang="en-GB" sz="1200" dirty="0"/>
              <a:t>Coordination with other regulators and data requests (Q8, 9, 11, and 12)</a:t>
            </a:r>
          </a:p>
          <a:p>
            <a:pPr marL="171450" indent="-171450">
              <a:lnSpc>
                <a:spcPct val="150000"/>
              </a:lnSpc>
              <a:buFont typeface="Arial" panose="020B0604020202020204" pitchFamily="34" charset="0"/>
              <a:buChar char="•"/>
            </a:pPr>
            <a:r>
              <a:rPr lang="en-GB" sz="1200" dirty="0"/>
              <a:t>PRA rules, requirements, and policies (Q13 and 14)</a:t>
            </a:r>
          </a:p>
          <a:p>
            <a:endParaRPr lang="en-GB" sz="1200" dirty="0"/>
          </a:p>
          <a:p>
            <a:r>
              <a:rPr lang="en-GB" sz="1200" dirty="0"/>
              <a:t>Firms provide a score for each question, in a range of ‘strongly disagree’ (least favourable), to ‘strongly agree’ (most favourable).</a:t>
            </a:r>
          </a:p>
          <a:p>
            <a:endParaRPr lang="en-GB" sz="1200" dirty="0"/>
          </a:p>
          <a:p>
            <a:r>
              <a:rPr lang="en-GB" sz="1200" dirty="0"/>
              <a:t>Firms also have the option to provide additional commentary to communicate their views.</a:t>
            </a:r>
          </a:p>
        </p:txBody>
      </p:sp>
      <p:graphicFrame>
        <p:nvGraphicFramePr>
          <p:cNvPr id="12" name="Table 11">
            <a:extLst>
              <a:ext uri="{FF2B5EF4-FFF2-40B4-BE49-F238E27FC236}">
                <a16:creationId xmlns:a16="http://schemas.microsoft.com/office/drawing/2014/main" id="{11E846AF-F3F4-3B09-FF97-2BDA17A583F2}"/>
              </a:ext>
            </a:extLst>
          </p:cNvPr>
          <p:cNvGraphicFramePr>
            <a:graphicFrameLocks noGrp="1"/>
          </p:cNvGraphicFramePr>
          <p:nvPr>
            <p:extLst>
              <p:ext uri="{D42A27DB-BD31-4B8C-83A1-F6EECF244321}">
                <p14:modId xmlns:p14="http://schemas.microsoft.com/office/powerpoint/2010/main" val="1676449123"/>
              </p:ext>
            </p:extLst>
          </p:nvPr>
        </p:nvGraphicFramePr>
        <p:xfrm>
          <a:off x="457200" y="1177106"/>
          <a:ext cx="8787007" cy="5352125"/>
        </p:xfrm>
        <a:graphic>
          <a:graphicData uri="http://schemas.openxmlformats.org/drawingml/2006/table">
            <a:tbl>
              <a:tblPr firstRow="1" firstCol="1" bandRow="1">
                <a:tableStyleId>{5C22544A-7EE6-4342-B048-85BDC9FD1C3A}</a:tableStyleId>
              </a:tblPr>
              <a:tblGrid>
                <a:gridCol w="375942">
                  <a:extLst>
                    <a:ext uri="{9D8B030D-6E8A-4147-A177-3AD203B41FA5}">
                      <a16:colId xmlns:a16="http://schemas.microsoft.com/office/drawing/2014/main" val="4242847242"/>
                    </a:ext>
                  </a:extLst>
                </a:gridCol>
                <a:gridCol w="437483">
                  <a:extLst>
                    <a:ext uri="{9D8B030D-6E8A-4147-A177-3AD203B41FA5}">
                      <a16:colId xmlns:a16="http://schemas.microsoft.com/office/drawing/2014/main" val="2296271203"/>
                    </a:ext>
                  </a:extLst>
                </a:gridCol>
                <a:gridCol w="7823351">
                  <a:extLst>
                    <a:ext uri="{9D8B030D-6E8A-4147-A177-3AD203B41FA5}">
                      <a16:colId xmlns:a16="http://schemas.microsoft.com/office/drawing/2014/main" val="100661627"/>
                    </a:ext>
                  </a:extLst>
                </a:gridCol>
                <a:gridCol w="116840">
                  <a:extLst>
                    <a:ext uri="{9D8B030D-6E8A-4147-A177-3AD203B41FA5}">
                      <a16:colId xmlns:a16="http://schemas.microsoft.com/office/drawing/2014/main" val="122393107"/>
                    </a:ext>
                  </a:extLst>
                </a:gridCol>
                <a:gridCol w="33391">
                  <a:extLst>
                    <a:ext uri="{9D8B030D-6E8A-4147-A177-3AD203B41FA5}">
                      <a16:colId xmlns:a16="http://schemas.microsoft.com/office/drawing/2014/main" val="2921087894"/>
                    </a:ext>
                  </a:extLst>
                </a:gridCol>
              </a:tblGrid>
              <a:tr h="77275">
                <a:tc>
                  <a:txBody>
                    <a:bodyPr/>
                    <a:lstStyle/>
                    <a:p>
                      <a:pPr algn="ctr" fontAlgn="ctr">
                        <a:lnSpc>
                          <a:spcPct val="115000"/>
                        </a:lnSpc>
                        <a:spcBef>
                          <a:spcPts val="600"/>
                        </a:spcBef>
                        <a:spcAft>
                          <a:spcPts val="600"/>
                        </a:spcAft>
                      </a:pPr>
                      <a:r>
                        <a:rPr lang="en-GB" sz="1100" kern="1200" dirty="0">
                          <a:effectLst/>
                        </a:rPr>
                        <a:t>Q1</a:t>
                      </a:r>
                      <a:endParaRPr lang="en-GB" sz="1100" dirty="0">
                        <a:effectLst/>
                        <a:latin typeface="Arial" panose="020B0604020202020204" pitchFamily="34" charset="0"/>
                        <a:ea typeface="+mn-ea"/>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b="0" kern="1200" dirty="0">
                          <a:solidFill>
                            <a:schemeClr val="tx1"/>
                          </a:solidFill>
                          <a:effectLst/>
                        </a:rPr>
                        <a:t>The PRA has an appropriate understanding of the sector my firm operates in and its business models.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3306824280"/>
                  </a:ext>
                </a:extLst>
              </a:tr>
              <a:tr h="160639">
                <a:tc>
                  <a:txBody>
                    <a:bodyPr/>
                    <a:lstStyle/>
                    <a:p>
                      <a:pPr algn="ctr" fontAlgn="ctr">
                        <a:lnSpc>
                          <a:spcPct val="115000"/>
                        </a:lnSpc>
                        <a:spcBef>
                          <a:spcPts val="600"/>
                        </a:spcBef>
                        <a:spcAft>
                          <a:spcPts val="600"/>
                        </a:spcAft>
                      </a:pPr>
                      <a:r>
                        <a:rPr lang="en-GB" sz="1100" kern="1200" dirty="0">
                          <a:effectLst/>
                        </a:rPr>
                        <a:t>Q2</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My firm has a clear understanding of the regulatory objectives of the PRA.</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761160151"/>
                  </a:ext>
                </a:extLst>
              </a:tr>
              <a:tr h="160639">
                <a:tc>
                  <a:txBody>
                    <a:bodyPr/>
                    <a:lstStyle/>
                    <a:p>
                      <a:pPr algn="ctr" fontAlgn="ctr">
                        <a:lnSpc>
                          <a:spcPct val="115000"/>
                        </a:lnSpc>
                        <a:spcBef>
                          <a:spcPts val="600"/>
                        </a:spcBef>
                        <a:spcAft>
                          <a:spcPts val="600"/>
                        </a:spcAft>
                      </a:pPr>
                      <a:r>
                        <a:rPr lang="en-GB" sz="1100" kern="1200" dirty="0">
                          <a:effectLst/>
                        </a:rPr>
                        <a:t>Q3</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The PRA has clearly articulated what it sees as the key risks my firm poses to its objectives.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1716682228"/>
                  </a:ext>
                </a:extLst>
              </a:tr>
              <a:tr h="160639">
                <a:tc>
                  <a:txBody>
                    <a:bodyPr/>
                    <a:lstStyle/>
                    <a:p>
                      <a:pPr algn="ctr" fontAlgn="ctr">
                        <a:lnSpc>
                          <a:spcPct val="115000"/>
                        </a:lnSpc>
                        <a:spcBef>
                          <a:spcPts val="600"/>
                        </a:spcBef>
                        <a:spcAft>
                          <a:spcPts val="600"/>
                        </a:spcAft>
                      </a:pPr>
                      <a:r>
                        <a:rPr lang="en-GB" sz="1100" kern="1200" dirty="0">
                          <a:effectLst/>
                        </a:rPr>
                        <a:t>Q4</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My firm is clear about the specific actions the PRA expects us to take.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ap="flat" cmpd="sng" algn="ctr">
                      <a:noFill/>
                      <a:prstDash val="solid"/>
                      <a:round/>
                      <a:headEnd type="none" w="med" len="med"/>
                      <a:tailEnd type="none" w="med" len="med"/>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3227992989"/>
                  </a:ext>
                </a:extLst>
              </a:tr>
              <a:tr h="276844">
                <a:tc gridSpan="4">
                  <a:txBody>
                    <a:bodyPr/>
                    <a:lstStyle/>
                    <a:p>
                      <a:pPr algn="ctr" fontAlgn="ctr">
                        <a:lnSpc>
                          <a:spcPct val="115000"/>
                        </a:lnSpc>
                        <a:spcBef>
                          <a:spcPts val="600"/>
                        </a:spcBef>
                        <a:spcAft>
                          <a:spcPts val="600"/>
                        </a:spcAft>
                      </a:pPr>
                      <a:r>
                        <a:rPr lang="en-GB" sz="1100" kern="1200" dirty="0">
                          <a:solidFill>
                            <a:schemeClr val="tx1"/>
                          </a:solidFill>
                          <a:effectLst/>
                        </a:rPr>
                        <a:t>Please include any further comments about the PRA's assessment and analysis of risks at your firm.</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T w="12700" cap="flat" cmpd="sng" algn="ctr">
                      <a:noFill/>
                      <a:prstDash val="solid"/>
                      <a:round/>
                      <a:headEnd type="none" w="med" len="med"/>
                      <a:tailEnd type="none" w="med" len="med"/>
                    </a:lnT>
                    <a:lnB w="12700" cmpd="sng">
                      <a:noFill/>
                    </a:lnB>
                    <a:solidFill>
                      <a:srgbClr val="E7E9EC"/>
                    </a:solidFill>
                  </a:tcPr>
                </a:tc>
                <a:tc hMerge="1">
                  <a:txBody>
                    <a:bodyPr/>
                    <a:lstStyle/>
                    <a:p>
                      <a:endParaRPr lang="en-GB"/>
                    </a:p>
                  </a:txBody>
                  <a:tcPr/>
                </a:tc>
                <a:tc hMerge="1">
                  <a:txBody>
                    <a:bodyPr/>
                    <a:lstStyle/>
                    <a:p>
                      <a:endParaRPr lang="en-GB"/>
                    </a:p>
                  </a:txBody>
                  <a:tcPr/>
                </a:tc>
                <a:tc hMerge="1">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tc>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extLst>
                  <a:ext uri="{0D108BD9-81ED-4DB2-BD59-A6C34878D82A}">
                    <a16:rowId xmlns:a16="http://schemas.microsoft.com/office/drawing/2014/main" val="444397559"/>
                  </a:ext>
                </a:extLst>
              </a:tr>
              <a:tr h="160639">
                <a:tc>
                  <a:txBody>
                    <a:bodyPr/>
                    <a:lstStyle/>
                    <a:p>
                      <a:pPr algn="ctr" fontAlgn="ctr">
                        <a:lnSpc>
                          <a:spcPct val="115000"/>
                        </a:lnSpc>
                        <a:spcBef>
                          <a:spcPts val="600"/>
                        </a:spcBef>
                        <a:spcAft>
                          <a:spcPts val="600"/>
                        </a:spcAft>
                      </a:pPr>
                      <a:r>
                        <a:rPr lang="en-GB" sz="1100" kern="1200" dirty="0">
                          <a:effectLst/>
                        </a:rPr>
                        <a:t>Q5</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My firm has an effective relationship with the PRA.</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1893353761"/>
                  </a:ext>
                </a:extLst>
              </a:tr>
              <a:tr h="160639">
                <a:tc>
                  <a:txBody>
                    <a:bodyPr/>
                    <a:lstStyle/>
                    <a:p>
                      <a:pPr algn="ctr" fontAlgn="ctr">
                        <a:lnSpc>
                          <a:spcPct val="115000"/>
                        </a:lnSpc>
                        <a:spcBef>
                          <a:spcPts val="600"/>
                        </a:spcBef>
                        <a:spcAft>
                          <a:spcPts val="600"/>
                        </a:spcAft>
                      </a:pPr>
                      <a:r>
                        <a:rPr lang="en-GB" sz="1100" kern="1200" dirty="0">
                          <a:effectLst/>
                        </a:rPr>
                        <a:t>Q6</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My firm has adequate access to the right people at the PRA.</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2172280800"/>
                  </a:ext>
                </a:extLst>
              </a:tr>
              <a:tr h="160639">
                <a:tc>
                  <a:txBody>
                    <a:bodyPr/>
                    <a:lstStyle/>
                    <a:p>
                      <a:pPr algn="ctr" fontAlgn="ctr">
                        <a:lnSpc>
                          <a:spcPct val="115000"/>
                        </a:lnSpc>
                        <a:spcBef>
                          <a:spcPts val="600"/>
                        </a:spcBef>
                        <a:spcAft>
                          <a:spcPts val="600"/>
                        </a:spcAft>
                      </a:pPr>
                      <a:r>
                        <a:rPr lang="en-GB" sz="1100" kern="1200" dirty="0">
                          <a:effectLst/>
                        </a:rPr>
                        <a:t>Q7</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Communication from PRA supervisors is clear, timely and appropriate for my firm.</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3381057965"/>
                  </a:ext>
                </a:extLst>
              </a:tr>
              <a:tr h="276844">
                <a:tc gridSpan="4">
                  <a:txBody>
                    <a:bodyPr/>
                    <a:lstStyle/>
                    <a:p>
                      <a:pPr algn="ctr" fontAlgn="ctr">
                        <a:lnSpc>
                          <a:spcPct val="115000"/>
                        </a:lnSpc>
                        <a:spcBef>
                          <a:spcPts val="600"/>
                        </a:spcBef>
                        <a:spcAft>
                          <a:spcPts val="600"/>
                        </a:spcAft>
                      </a:pPr>
                      <a:r>
                        <a:rPr lang="en-GB" sz="1100" kern="1200" dirty="0">
                          <a:solidFill>
                            <a:schemeClr val="tx1"/>
                          </a:solidFill>
                          <a:effectLst/>
                        </a:rPr>
                        <a:t>Please include any further comments about the relationship and communication between your firm and the PRA.</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T w="12700" cmpd="sng">
                      <a:noFill/>
                    </a:lnT>
                    <a:lnB w="12700" cmpd="sng">
                      <a:noFill/>
                    </a:lnB>
                    <a:solidFill>
                      <a:srgbClr val="E7E9EC"/>
                    </a:solidFill>
                  </a:tcPr>
                </a:tc>
                <a:tc hMerge="1">
                  <a:txBody>
                    <a:bodyPr/>
                    <a:lstStyle/>
                    <a:p>
                      <a:endParaRPr lang="en-GB"/>
                    </a:p>
                  </a:txBody>
                  <a:tcPr/>
                </a:tc>
                <a:tc hMerge="1">
                  <a:txBody>
                    <a:bodyPr/>
                    <a:lstStyle/>
                    <a:p>
                      <a:endParaRPr lang="en-GB"/>
                    </a:p>
                  </a:txBody>
                  <a:tcPr/>
                </a:tc>
                <a:tc hMerge="1">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tc>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extLst>
                  <a:ext uri="{0D108BD9-81ED-4DB2-BD59-A6C34878D82A}">
                    <a16:rowId xmlns:a16="http://schemas.microsoft.com/office/drawing/2014/main" val="1994533116"/>
                  </a:ext>
                </a:extLst>
              </a:tr>
              <a:tr h="160639">
                <a:tc>
                  <a:txBody>
                    <a:bodyPr/>
                    <a:lstStyle/>
                    <a:p>
                      <a:pPr algn="ctr" fontAlgn="ctr">
                        <a:lnSpc>
                          <a:spcPct val="115000"/>
                        </a:lnSpc>
                        <a:spcBef>
                          <a:spcPts val="600"/>
                        </a:spcBef>
                        <a:spcAft>
                          <a:spcPts val="600"/>
                        </a:spcAft>
                      </a:pPr>
                      <a:r>
                        <a:rPr lang="en-GB" sz="1100" kern="1200" dirty="0">
                          <a:effectLst/>
                        </a:rPr>
                        <a:t>Q8</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The PRA explains clearly why it is requesting data and information from my firm.</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2339452918"/>
                  </a:ext>
                </a:extLst>
              </a:tr>
              <a:tr h="179557">
                <a:tc>
                  <a:txBody>
                    <a:bodyPr/>
                    <a:lstStyle/>
                    <a:p>
                      <a:pPr algn="ctr" fontAlgn="ctr">
                        <a:lnSpc>
                          <a:spcPct val="115000"/>
                        </a:lnSpc>
                        <a:spcBef>
                          <a:spcPts val="600"/>
                        </a:spcBef>
                        <a:spcAft>
                          <a:spcPts val="600"/>
                        </a:spcAft>
                      </a:pPr>
                      <a:r>
                        <a:rPr lang="en-GB" sz="1100" kern="1200" dirty="0">
                          <a:effectLst/>
                        </a:rPr>
                        <a:t>Q9</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Deadlines for requests for data and information from the PRA are generally reasonable.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3604876295"/>
                  </a:ext>
                </a:extLst>
              </a:tr>
              <a:tr h="276844">
                <a:tc>
                  <a:txBody>
                    <a:bodyPr/>
                    <a:lstStyle/>
                    <a:p>
                      <a:pPr algn="ctr" fontAlgn="ctr">
                        <a:lnSpc>
                          <a:spcPct val="115000"/>
                        </a:lnSpc>
                        <a:spcBef>
                          <a:spcPts val="600"/>
                        </a:spcBef>
                        <a:spcAft>
                          <a:spcPts val="600"/>
                        </a:spcAft>
                      </a:pPr>
                      <a:r>
                        <a:rPr lang="en-GB" sz="1100" kern="1200" dirty="0">
                          <a:effectLst/>
                        </a:rPr>
                        <a:t>Q10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General information channels - publications, speeches, Bank of England website, letters to industry and conferences - are effective at informing our firm of the PRA's expectations.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1035580176"/>
                  </a:ext>
                </a:extLst>
              </a:tr>
              <a:tr h="160639">
                <a:tc gridSpan="4">
                  <a:txBody>
                    <a:bodyPr/>
                    <a:lstStyle/>
                    <a:p>
                      <a:pPr algn="ctr" fontAlgn="ctr">
                        <a:lnSpc>
                          <a:spcPct val="115000"/>
                        </a:lnSpc>
                        <a:spcBef>
                          <a:spcPts val="600"/>
                        </a:spcBef>
                        <a:spcAft>
                          <a:spcPts val="600"/>
                        </a:spcAft>
                      </a:pPr>
                      <a:r>
                        <a:rPr lang="en-GB" sz="1100" kern="1200" dirty="0">
                          <a:solidFill>
                            <a:schemeClr val="tx1"/>
                          </a:solidFill>
                          <a:effectLst/>
                        </a:rPr>
                        <a:t>Please include any further comments regarding data and information requests.</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T w="12700" cmpd="sng">
                      <a:noFill/>
                    </a:lnT>
                    <a:lnB w="12700" cmpd="sng">
                      <a:noFill/>
                    </a:lnB>
                    <a:solidFill>
                      <a:srgbClr val="E7E9EC"/>
                    </a:solidFill>
                  </a:tcPr>
                </a:tc>
                <a:tc hMerge="1">
                  <a:txBody>
                    <a:bodyPr/>
                    <a:lstStyle/>
                    <a:p>
                      <a:endParaRPr lang="en-GB"/>
                    </a:p>
                  </a:txBody>
                  <a:tcPr/>
                </a:tc>
                <a:tc hMerge="1">
                  <a:txBody>
                    <a:bodyPr/>
                    <a:lstStyle/>
                    <a:p>
                      <a:endParaRPr lang="en-GB"/>
                    </a:p>
                  </a:txBody>
                  <a:tcPr/>
                </a:tc>
                <a:tc hMerge="1">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tc>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extLst>
                  <a:ext uri="{0D108BD9-81ED-4DB2-BD59-A6C34878D82A}">
                    <a16:rowId xmlns:a16="http://schemas.microsoft.com/office/drawing/2014/main" val="3157058741"/>
                  </a:ext>
                </a:extLst>
              </a:tr>
              <a:tr h="276844">
                <a:tc>
                  <a:txBody>
                    <a:bodyPr/>
                    <a:lstStyle/>
                    <a:p>
                      <a:pPr algn="ctr" fontAlgn="ctr">
                        <a:lnSpc>
                          <a:spcPct val="115000"/>
                        </a:lnSpc>
                        <a:spcBef>
                          <a:spcPts val="600"/>
                        </a:spcBef>
                        <a:spcAft>
                          <a:spcPts val="600"/>
                        </a:spcAft>
                      </a:pPr>
                      <a:r>
                        <a:rPr lang="en-GB" sz="1100" kern="1200" dirty="0">
                          <a:effectLst/>
                        </a:rPr>
                        <a:t>Q11</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The PRA and FCA are appropriately coordinated in their supervision of my firm taking account of their respective regulatory objectives.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3607828194"/>
                  </a:ext>
                </a:extLst>
              </a:tr>
              <a:tr h="276844">
                <a:tc>
                  <a:txBody>
                    <a:bodyPr/>
                    <a:lstStyle/>
                    <a:p>
                      <a:pPr algn="ctr" fontAlgn="ctr">
                        <a:lnSpc>
                          <a:spcPct val="115000"/>
                        </a:lnSpc>
                        <a:spcBef>
                          <a:spcPts val="600"/>
                        </a:spcBef>
                        <a:spcAft>
                          <a:spcPts val="600"/>
                        </a:spcAft>
                      </a:pPr>
                      <a:r>
                        <a:rPr lang="en-GB" sz="1100" kern="1200" dirty="0">
                          <a:effectLst/>
                        </a:rPr>
                        <a:t>Q12</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The PRA and overseas regulators are appropriately coordinated in their supervision of my firm taking account of their respective regulatory objectives.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1225098359"/>
                  </a:ext>
                </a:extLst>
              </a:tr>
              <a:tr h="160639">
                <a:tc gridSpan="4">
                  <a:txBody>
                    <a:bodyPr/>
                    <a:lstStyle/>
                    <a:p>
                      <a:pPr algn="ctr" fontAlgn="ctr">
                        <a:lnSpc>
                          <a:spcPct val="115000"/>
                        </a:lnSpc>
                        <a:spcBef>
                          <a:spcPts val="600"/>
                        </a:spcBef>
                        <a:spcAft>
                          <a:spcPts val="600"/>
                        </a:spcAft>
                      </a:pPr>
                      <a:r>
                        <a:rPr lang="en-GB" sz="1100" kern="1200" dirty="0">
                          <a:solidFill>
                            <a:schemeClr val="tx1"/>
                          </a:solidFill>
                          <a:effectLst/>
                        </a:rPr>
                        <a:t>Please include any further comments about the PRA's coordination with other regulators.</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T w="12700" cmpd="sng">
                      <a:noFill/>
                    </a:lnT>
                    <a:lnB w="12700" cmpd="sng">
                      <a:noFill/>
                    </a:lnB>
                    <a:solidFill>
                      <a:srgbClr val="E7E9EC"/>
                    </a:solidFill>
                  </a:tcPr>
                </a:tc>
                <a:tc hMerge="1">
                  <a:txBody>
                    <a:bodyPr/>
                    <a:lstStyle/>
                    <a:p>
                      <a:endParaRPr lang="en-GB"/>
                    </a:p>
                  </a:txBody>
                  <a:tcPr/>
                </a:tc>
                <a:tc hMerge="1">
                  <a:txBody>
                    <a:bodyPr/>
                    <a:lstStyle/>
                    <a:p>
                      <a:endParaRPr lang="en-GB"/>
                    </a:p>
                  </a:txBody>
                  <a:tcPr/>
                </a:tc>
                <a:tc hMerge="1">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tc>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extLst>
                  <a:ext uri="{0D108BD9-81ED-4DB2-BD59-A6C34878D82A}">
                    <a16:rowId xmlns:a16="http://schemas.microsoft.com/office/drawing/2014/main" val="2452602790"/>
                  </a:ext>
                </a:extLst>
              </a:tr>
              <a:tr h="70579">
                <a:tc>
                  <a:txBody>
                    <a:bodyPr/>
                    <a:lstStyle/>
                    <a:p>
                      <a:pPr algn="ctr" fontAlgn="ctr">
                        <a:lnSpc>
                          <a:spcPct val="115000"/>
                        </a:lnSpc>
                        <a:spcBef>
                          <a:spcPts val="600"/>
                        </a:spcBef>
                        <a:spcAft>
                          <a:spcPts val="600"/>
                        </a:spcAft>
                      </a:pPr>
                      <a:r>
                        <a:rPr lang="en-GB" sz="1100" kern="1200" dirty="0">
                          <a:effectLst/>
                        </a:rPr>
                        <a:t>Q13</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The relevant prudential rules that apply to my firm are accessible and clear.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1655305798"/>
                  </a:ext>
                </a:extLst>
              </a:tr>
              <a:tr h="160639">
                <a:tc>
                  <a:txBody>
                    <a:bodyPr/>
                    <a:lstStyle/>
                    <a:p>
                      <a:pPr algn="ctr" fontAlgn="ctr">
                        <a:lnSpc>
                          <a:spcPct val="115000"/>
                        </a:lnSpc>
                        <a:spcBef>
                          <a:spcPts val="600"/>
                        </a:spcBef>
                        <a:spcAft>
                          <a:spcPts val="600"/>
                        </a:spcAft>
                      </a:pPr>
                      <a:r>
                        <a:rPr lang="en-GB" sz="1100" kern="1200" dirty="0">
                          <a:effectLst/>
                        </a:rPr>
                        <a:t>Q14</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gridSpan="3">
                  <a:txBody>
                    <a:bodyPr/>
                    <a:lstStyle/>
                    <a:p>
                      <a:pPr algn="l" fontAlgn="ctr">
                        <a:lnSpc>
                          <a:spcPct val="115000"/>
                        </a:lnSpc>
                        <a:spcBef>
                          <a:spcPts val="600"/>
                        </a:spcBef>
                        <a:spcAft>
                          <a:spcPts val="600"/>
                        </a:spcAft>
                      </a:pPr>
                      <a:r>
                        <a:rPr lang="en-GB" sz="1100" kern="1200" dirty="0">
                          <a:effectLst/>
                        </a:rPr>
                        <a:t>The PRA is clear in its reasons for new and revised policy.</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noFill/>
                  </a:tcPr>
                </a:tc>
                <a:tc hMerge="1">
                  <a:txBody>
                    <a:bodyPr/>
                    <a:lstStyle/>
                    <a:p>
                      <a:endParaRPr lang="en-GB"/>
                    </a:p>
                  </a:txBody>
                  <a:tcPr/>
                </a:tc>
                <a:tc hMerge="1">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tc>
                  <a:txBody>
                    <a:bodyPr/>
                    <a:lstStyle/>
                    <a:p>
                      <a:pPr algn="l"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noFill/>
                  </a:tcPr>
                </a:tc>
                <a:extLst>
                  <a:ext uri="{0D108BD9-81ED-4DB2-BD59-A6C34878D82A}">
                    <a16:rowId xmlns:a16="http://schemas.microsoft.com/office/drawing/2014/main" val="2271858401"/>
                  </a:ext>
                </a:extLst>
              </a:tr>
              <a:tr h="160639">
                <a:tc gridSpan="4">
                  <a:txBody>
                    <a:bodyPr/>
                    <a:lstStyle/>
                    <a:p>
                      <a:pPr algn="ctr" fontAlgn="ctr">
                        <a:lnSpc>
                          <a:spcPct val="115000"/>
                        </a:lnSpc>
                        <a:spcBef>
                          <a:spcPts val="600"/>
                        </a:spcBef>
                        <a:spcAft>
                          <a:spcPts val="600"/>
                        </a:spcAft>
                      </a:pPr>
                      <a:r>
                        <a:rPr lang="en-GB" sz="1100" kern="1200" dirty="0">
                          <a:solidFill>
                            <a:schemeClr val="tx1"/>
                          </a:solidFill>
                          <a:effectLst/>
                        </a:rPr>
                        <a:t>Please provide any further comments about PRA rules, requirements and policies.</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T w="12700" cmpd="sng">
                      <a:noFill/>
                    </a:lnT>
                    <a:lnB w="12700" cmpd="sng">
                      <a:noFill/>
                    </a:lnB>
                    <a:solidFill>
                      <a:srgbClr val="E7E9EC"/>
                    </a:solidFill>
                  </a:tcPr>
                </a:tc>
                <a:tc hMerge="1">
                  <a:txBody>
                    <a:bodyPr/>
                    <a:lstStyle/>
                    <a:p>
                      <a:endParaRPr lang="en-GB"/>
                    </a:p>
                  </a:txBody>
                  <a:tcPr/>
                </a:tc>
                <a:tc hMerge="1">
                  <a:txBody>
                    <a:bodyPr/>
                    <a:lstStyle/>
                    <a:p>
                      <a:endParaRPr lang="en-GB"/>
                    </a:p>
                  </a:txBody>
                  <a:tcPr/>
                </a:tc>
                <a:tc hMerge="1">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tc>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extLst>
                  <a:ext uri="{0D108BD9-81ED-4DB2-BD59-A6C34878D82A}">
                    <a16:rowId xmlns:a16="http://schemas.microsoft.com/office/drawing/2014/main" val="3821495284"/>
                  </a:ext>
                </a:extLst>
              </a:tr>
              <a:tr h="413615">
                <a:tc rowSpan="2" gridSpan="2">
                  <a:txBody>
                    <a:bodyPr/>
                    <a:lstStyle/>
                    <a:p>
                      <a:pPr fontAlgn="ctr">
                        <a:lnSpc>
                          <a:spcPct val="115000"/>
                        </a:lnSpc>
                        <a:spcBef>
                          <a:spcPts val="600"/>
                        </a:spcBef>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Topical Questions</a:t>
                      </a:r>
                    </a:p>
                  </a:txBody>
                  <a:tcPr marL="3304" marR="3304" marT="330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rowSpan="2" hMerge="1">
                  <a:txBody>
                    <a:bodyPr/>
                    <a:lstStyle/>
                    <a:p>
                      <a:endParaRPr lang="en-GB"/>
                    </a:p>
                  </a:txBody>
                  <a:tcPr/>
                </a:tc>
                <a:tc gridSpan="3">
                  <a:txBody>
                    <a:bodyPr/>
                    <a:lstStyle/>
                    <a:p>
                      <a:pPr fontAlgn="ctr">
                        <a:lnSpc>
                          <a:spcPct val="115000"/>
                        </a:lnSpc>
                        <a:spcBef>
                          <a:spcPts val="600"/>
                        </a:spcBef>
                        <a:spcAft>
                          <a:spcPts val="600"/>
                        </a:spcAft>
                      </a:pPr>
                      <a:r>
                        <a:rPr lang="en-GB" sz="1100" kern="1200" dirty="0">
                          <a:solidFill>
                            <a:schemeClr val="dk1"/>
                          </a:solidFill>
                          <a:effectLst/>
                          <a:latin typeface="+mn-lt"/>
                          <a:ea typeface="+mn-ea"/>
                          <a:cs typeface="+mn-cs"/>
                        </a:rPr>
                        <a:t>What are your views on interactions with the PRA through the Senior Managers and Certification Regime applications process, including clarity of guidance, case communications, responsiveness, and any further improvements you would like to see?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solidFill>
                      <a:srgbClr val="C4C9CF"/>
                    </a:solidFill>
                  </a:tcPr>
                </a:tc>
                <a:tc hMerge="1">
                  <a:txBody>
                    <a:bodyPr/>
                    <a:lstStyle/>
                    <a:p>
                      <a:endParaRPr lang="en-GB"/>
                    </a:p>
                  </a:txBody>
                  <a:tcPr/>
                </a:tc>
                <a:tc hMerge="1">
                  <a:txBody>
                    <a:bodyPr/>
                    <a:lstStyle/>
                    <a:p>
                      <a:pPr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C4C9CF"/>
                    </a:solidFill>
                  </a:tcPr>
                </a:tc>
                <a:extLst>
                  <a:ext uri="{0D108BD9-81ED-4DB2-BD59-A6C34878D82A}">
                    <a16:rowId xmlns:a16="http://schemas.microsoft.com/office/drawing/2014/main" val="4220471544"/>
                  </a:ext>
                </a:extLst>
              </a:tr>
              <a:tr h="303934">
                <a:tc gridSpan="2" vMerge="1">
                  <a:txBody>
                    <a:bodyPr/>
                    <a:lstStyle/>
                    <a:p>
                      <a:pPr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tc>
                <a:tc hMerge="1" vMerge="1">
                  <a:txBody>
                    <a:bodyPr/>
                    <a:lstStyle/>
                    <a:p>
                      <a:endParaRPr lang="en-GB"/>
                    </a:p>
                  </a:txBody>
                  <a:tcPr/>
                </a:tc>
                <a:tc gridSpan="3">
                  <a:txBody>
                    <a:bodyPr/>
                    <a:lstStyle/>
                    <a:p>
                      <a:pPr fontAlgn="ctr">
                        <a:lnSpc>
                          <a:spcPct val="115000"/>
                        </a:lnSpc>
                        <a:spcBef>
                          <a:spcPts val="600"/>
                        </a:spcBef>
                        <a:spcAft>
                          <a:spcPts val="600"/>
                        </a:spcAft>
                      </a:pPr>
                      <a:r>
                        <a:rPr lang="en-GB" sz="1100" kern="1200" dirty="0">
                          <a:solidFill>
                            <a:schemeClr val="dk1"/>
                          </a:solidFill>
                          <a:effectLst/>
                          <a:latin typeface="+mn-lt"/>
                          <a:ea typeface="+mn-ea"/>
                          <a:cs typeface="+mn-cs"/>
                        </a:rPr>
                        <a:t>Has the PRA set out operational resilience policy with clear expectations? Were our communications on operational resilience clear and timely? Do you have any other comments on our approach and implementation?</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L w="12700" cmpd="sng">
                      <a:noFill/>
                    </a:lnL>
                    <a:solidFill>
                      <a:srgbClr val="C4C9CF"/>
                    </a:solidFill>
                  </a:tcPr>
                </a:tc>
                <a:tc hMerge="1">
                  <a:txBody>
                    <a:bodyPr/>
                    <a:lstStyle/>
                    <a:p>
                      <a:endParaRPr lang="en-GB"/>
                    </a:p>
                  </a:txBody>
                  <a:tcPr/>
                </a:tc>
                <a:tc hMerge="1">
                  <a:txBody>
                    <a:bodyPr/>
                    <a:lstStyle/>
                    <a:p>
                      <a:pPr fontAlgn="ctr">
                        <a:lnSpc>
                          <a:spcPct val="115000"/>
                        </a:lnSpc>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C4C9CF"/>
                    </a:solidFill>
                  </a:tcPr>
                </a:tc>
                <a:extLst>
                  <a:ext uri="{0D108BD9-81ED-4DB2-BD59-A6C34878D82A}">
                    <a16:rowId xmlns:a16="http://schemas.microsoft.com/office/drawing/2014/main" val="558544580"/>
                  </a:ext>
                </a:extLst>
              </a:tr>
              <a:tr h="160639">
                <a:tc gridSpan="3">
                  <a:txBody>
                    <a:bodyPr/>
                    <a:lstStyle/>
                    <a:p>
                      <a:pPr algn="ctr" fontAlgn="ctr">
                        <a:lnSpc>
                          <a:spcPct val="115000"/>
                        </a:lnSpc>
                        <a:spcBef>
                          <a:spcPts val="600"/>
                        </a:spcBef>
                        <a:spcAft>
                          <a:spcPts val="600"/>
                        </a:spcAft>
                      </a:pPr>
                      <a:r>
                        <a:rPr lang="en-GB" sz="1100" kern="1200" dirty="0">
                          <a:solidFill>
                            <a:schemeClr val="tx1"/>
                          </a:solidFill>
                          <a:effectLst/>
                        </a:rPr>
                        <a:t>What three things could the PRA do to improve?</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lnT w="12700" cmpd="sng">
                      <a:noFill/>
                    </a:lnT>
                    <a:solidFill>
                      <a:srgbClr val="E7E9EC"/>
                    </a:solidFill>
                  </a:tcPr>
                </a:tc>
                <a:tc hMerge="1">
                  <a:txBody>
                    <a:bodyPr/>
                    <a:lstStyle/>
                    <a:p>
                      <a:endParaRPr lang="en-GB"/>
                    </a:p>
                  </a:txBody>
                  <a:tcPr/>
                </a:tc>
                <a:tc hMerge="1">
                  <a:txBody>
                    <a:bodyPr/>
                    <a:lstStyle/>
                    <a:p>
                      <a:endParaRPr lang="en-GB"/>
                    </a:p>
                  </a:txBody>
                  <a:tcPr/>
                </a:tc>
                <a:tc gridSpan="2">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tc hMerge="1">
                  <a:txBody>
                    <a:bodyPr/>
                    <a:lstStyle/>
                    <a:p>
                      <a:pPr algn="ctr" fontAlgn="ctr">
                        <a:lnSpc>
                          <a:spcPct val="115000"/>
                        </a:lnSpc>
                        <a:spcBef>
                          <a:spcPts val="600"/>
                        </a:spcBef>
                        <a:spcAft>
                          <a:spcPts val="600"/>
                        </a:spcAft>
                      </a:pP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4" marR="3304" marT="3304" marB="0" anchor="ctr">
                    <a:solidFill>
                      <a:srgbClr val="E7E9EC"/>
                    </a:solidFill>
                  </a:tcPr>
                </a:tc>
                <a:extLst>
                  <a:ext uri="{0D108BD9-81ED-4DB2-BD59-A6C34878D82A}">
                    <a16:rowId xmlns:a16="http://schemas.microsoft.com/office/drawing/2014/main" val="3954189523"/>
                  </a:ext>
                </a:extLst>
              </a:tr>
            </a:tbl>
          </a:graphicData>
        </a:graphic>
      </p:graphicFrame>
    </p:spTree>
    <p:extLst>
      <p:ext uri="{BB962C8B-B14F-4D97-AF65-F5344CB8AC3E}">
        <p14:creationId xmlns:p14="http://schemas.microsoft.com/office/powerpoint/2010/main" val="61491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7600" cy="912814"/>
          </a:xfrm>
        </p:spPr>
        <p:txBody>
          <a:bodyPr/>
          <a:lstStyle/>
          <a:p>
            <a:r>
              <a:rPr lang="en-GB" dirty="0"/>
              <a:t>2023 question breakdown</a:t>
            </a:r>
          </a:p>
        </p:txBody>
      </p:sp>
      <p:sp>
        <p:nvSpPr>
          <p:cNvPr id="7" name="Text Placeholder 6">
            <a:extLst>
              <a:ext uri="{FF2B5EF4-FFF2-40B4-BE49-F238E27FC236}">
                <a16:creationId xmlns:a16="http://schemas.microsoft.com/office/drawing/2014/main" id="{353DBA9C-89D5-E525-7FE7-D648FB9663AD}"/>
              </a:ext>
            </a:extLst>
          </p:cNvPr>
          <p:cNvSpPr>
            <a:spLocks noGrp="1"/>
          </p:cNvSpPr>
          <p:nvPr>
            <p:ph type="body" sz="quarter" idx="13"/>
          </p:nvPr>
        </p:nvSpPr>
        <p:spPr>
          <a:xfrm>
            <a:off x="9721652" y="2870992"/>
            <a:ext cx="2142067" cy="1685925"/>
          </a:xfrm>
        </p:spPr>
        <p:txBody>
          <a:bodyPr/>
          <a:lstStyle/>
          <a:p>
            <a:pPr marL="0" indent="0">
              <a:spcAft>
                <a:spcPts val="0"/>
              </a:spcAft>
              <a:buNone/>
            </a:pPr>
            <a:r>
              <a:rPr lang="en-GB" sz="1200" dirty="0">
                <a:latin typeface="Calibri" panose="020F0502020204030204" pitchFamily="34" charset="0"/>
                <a:cs typeface="Calibri" panose="020F0502020204030204" pitchFamily="34" charset="0"/>
              </a:rPr>
              <a:t>The graph shows a breakdown of responses to each survey question.</a:t>
            </a:r>
          </a:p>
          <a:p>
            <a:pPr marL="0" indent="0">
              <a:spcAft>
                <a:spcPts val="0"/>
              </a:spcAft>
              <a:buNone/>
            </a:pPr>
            <a:endParaRPr lang="en-GB" sz="1200" dirty="0">
              <a:latin typeface="Calibri" panose="020F0502020204030204" pitchFamily="34" charset="0"/>
              <a:cs typeface="Calibri" panose="020F0502020204030204" pitchFamily="34" charset="0"/>
            </a:endParaRPr>
          </a:p>
          <a:p>
            <a:pPr marL="0" indent="0">
              <a:spcAft>
                <a:spcPts val="0"/>
              </a:spcAft>
              <a:buNone/>
            </a:pPr>
            <a:r>
              <a:rPr lang="en-GB" sz="1200" dirty="0">
                <a:latin typeface="Calibri" panose="020F0502020204030204" pitchFamily="34" charset="0"/>
                <a:cs typeface="Calibri" panose="020F0502020204030204" pitchFamily="34" charset="0"/>
              </a:rPr>
              <a:t>It shows the percentage of firms which responded ‘strongly agree’, ‘agree’, ‘neither agree nor disagree’, ‘disagree’, ‘strongly disagree’, and ‘N/A’ (not applicable) to each of the survey questions.</a:t>
            </a:r>
          </a:p>
        </p:txBody>
      </p:sp>
      <p:sp>
        <p:nvSpPr>
          <p:cNvPr id="4" name="Picture Placeholder 3">
            <a:extLst>
              <a:ext uri="{FF2B5EF4-FFF2-40B4-BE49-F238E27FC236}">
                <a16:creationId xmlns:a16="http://schemas.microsoft.com/office/drawing/2014/main" id="{C9515AA2-67C2-6A47-5A43-065E0C86610D}"/>
              </a:ext>
            </a:extLst>
          </p:cNvPr>
          <p:cNvSpPr>
            <a:spLocks noGrp="1"/>
          </p:cNvSpPr>
          <p:nvPr>
            <p:ph type="pic" sz="quarter" idx="14"/>
          </p:nvPr>
        </p:nvSpPr>
        <p:spPr/>
      </p:sp>
      <p:graphicFrame>
        <p:nvGraphicFramePr>
          <p:cNvPr id="5" name="Chart 4">
            <a:extLst>
              <a:ext uri="{FF2B5EF4-FFF2-40B4-BE49-F238E27FC236}">
                <a16:creationId xmlns:a16="http://schemas.microsoft.com/office/drawing/2014/main" id="{253F21B7-9238-2247-46AA-6C3651593DB8}"/>
              </a:ext>
            </a:extLst>
          </p:cNvPr>
          <p:cNvGraphicFramePr>
            <a:graphicFrameLocks/>
          </p:cNvGraphicFramePr>
          <p:nvPr>
            <p:extLst>
              <p:ext uri="{D42A27DB-BD31-4B8C-83A1-F6EECF244321}">
                <p14:modId xmlns:p14="http://schemas.microsoft.com/office/powerpoint/2010/main" val="1212871159"/>
              </p:ext>
            </p:extLst>
          </p:nvPr>
        </p:nvGraphicFramePr>
        <p:xfrm>
          <a:off x="468000" y="1277209"/>
          <a:ext cx="8864535" cy="5019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6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7600" cy="912814"/>
          </a:xfrm>
        </p:spPr>
        <p:txBody>
          <a:bodyPr/>
          <a:lstStyle/>
          <a:p>
            <a:r>
              <a:rPr lang="en-GB" dirty="0"/>
              <a:t>2019, 2020, 2021, 2022 and 2023 average score comparison</a:t>
            </a:r>
          </a:p>
        </p:txBody>
      </p:sp>
      <p:sp>
        <p:nvSpPr>
          <p:cNvPr id="6" name="TextBox 5">
            <a:extLst>
              <a:ext uri="{FF2B5EF4-FFF2-40B4-BE49-F238E27FC236}">
                <a16:creationId xmlns:a16="http://schemas.microsoft.com/office/drawing/2014/main" id="{D3CE30A3-C36C-477F-64E1-3F60F35F17A0}"/>
              </a:ext>
            </a:extLst>
          </p:cNvPr>
          <p:cNvSpPr txBox="1"/>
          <p:nvPr/>
        </p:nvSpPr>
        <p:spPr>
          <a:xfrm>
            <a:off x="9660466" y="1424024"/>
            <a:ext cx="2243668" cy="4708981"/>
          </a:xfrm>
          <a:prstGeom prst="rect">
            <a:avLst/>
          </a:prstGeom>
          <a:noFill/>
        </p:spPr>
        <p:txBody>
          <a:bodyPr wrap="square" rtlCol="0">
            <a:spAutoFit/>
          </a:bodyPr>
          <a:lstStyle/>
          <a:p>
            <a:r>
              <a:rPr lang="en-GB" sz="1200" dirty="0"/>
              <a:t>The graph  compares results for all firms surveyed in 2019, 2020, 2021, 2022 and 2023. </a:t>
            </a:r>
          </a:p>
          <a:p>
            <a:endParaRPr lang="en-GB" sz="1200" dirty="0"/>
          </a:p>
          <a:p>
            <a:r>
              <a:rPr lang="en-GB" sz="1200" dirty="0"/>
              <a:t>In 2023, 185 firms were invited to complete the survey, and 122 (66%) responded.</a:t>
            </a:r>
          </a:p>
          <a:p>
            <a:endParaRPr lang="en-GB" sz="1200" dirty="0"/>
          </a:p>
          <a:p>
            <a:r>
              <a:rPr lang="en-GB" sz="1200" dirty="0"/>
              <a:t>We also held follow-up meetings with a number of large firms, and roundtable discussions with small firms (37 in total), to further explore their responses. </a:t>
            </a:r>
          </a:p>
          <a:p>
            <a:endParaRPr lang="en-GB" sz="1200" dirty="0"/>
          </a:p>
          <a:p>
            <a:r>
              <a:rPr lang="en-GB" sz="1200" dirty="0"/>
              <a:t>A score of 5 is the most favourable, and equates to ‘strongly agree’, 4 equates to ‘agree’, 3 equates to ‘neither agree nor disagree’, 2 equates to ‘disagree’, and 1 equates to ‘strongly disagree’.</a:t>
            </a:r>
          </a:p>
          <a:p>
            <a:endParaRPr lang="en-GB" sz="1200" dirty="0"/>
          </a:p>
          <a:p>
            <a:r>
              <a:rPr lang="en-GB" sz="1200" dirty="0"/>
              <a:t>Please note the range on the y-axis begins at 3 (averaging yielded no scores below 3).</a:t>
            </a:r>
          </a:p>
        </p:txBody>
      </p:sp>
      <p:graphicFrame>
        <p:nvGraphicFramePr>
          <p:cNvPr id="8" name="Table Placeholder 7">
            <a:extLst>
              <a:ext uri="{FF2B5EF4-FFF2-40B4-BE49-F238E27FC236}">
                <a16:creationId xmlns:a16="http://schemas.microsoft.com/office/drawing/2014/main" id="{53FD4329-28AF-A11F-8C64-528E36D94278}"/>
              </a:ext>
            </a:extLst>
          </p:cNvPr>
          <p:cNvGraphicFramePr>
            <a:graphicFrameLocks noGrp="1"/>
          </p:cNvGraphicFramePr>
          <p:nvPr>
            <p:ph type="tbl" sz="quarter" idx="13"/>
            <p:extLst>
              <p:ext uri="{D42A27DB-BD31-4B8C-83A1-F6EECF244321}">
                <p14:modId xmlns:p14="http://schemas.microsoft.com/office/powerpoint/2010/main" val="3536877382"/>
              </p:ext>
            </p:extLst>
          </p:nvPr>
        </p:nvGraphicFramePr>
        <p:xfrm>
          <a:off x="457200" y="1274764"/>
          <a:ext cx="8890000" cy="5007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49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7600" cy="912814"/>
          </a:xfrm>
        </p:spPr>
        <p:txBody>
          <a:bodyPr/>
          <a:lstStyle/>
          <a:p>
            <a:r>
              <a:rPr lang="en-GB" dirty="0"/>
              <a:t>Average scores grouped by theme</a:t>
            </a:r>
          </a:p>
        </p:txBody>
      </p:sp>
      <p:sp>
        <p:nvSpPr>
          <p:cNvPr id="6" name="Text Placeholder 5">
            <a:extLst>
              <a:ext uri="{FF2B5EF4-FFF2-40B4-BE49-F238E27FC236}">
                <a16:creationId xmlns:a16="http://schemas.microsoft.com/office/drawing/2014/main" id="{A77479AE-D8F0-5658-B7FF-31FF4931BEF0}"/>
              </a:ext>
            </a:extLst>
          </p:cNvPr>
          <p:cNvSpPr>
            <a:spLocks noGrp="1"/>
          </p:cNvSpPr>
          <p:nvPr>
            <p:ph type="body" sz="quarter" idx="13"/>
          </p:nvPr>
        </p:nvSpPr>
        <p:spPr>
          <a:xfrm>
            <a:off x="9728462" y="1447443"/>
            <a:ext cx="2160657" cy="4706594"/>
          </a:xfrm>
        </p:spPr>
        <p:txBody>
          <a:bodyPr/>
          <a:lstStyle/>
          <a:p>
            <a:pPr marL="0" indent="0">
              <a:spcAft>
                <a:spcPts val="0"/>
              </a:spcAft>
              <a:buNone/>
            </a:pPr>
            <a:r>
              <a:rPr lang="en-GB" sz="1200" dirty="0">
                <a:latin typeface="+mn-lt"/>
              </a:rPr>
              <a:t>This graph illustrates the trends in scores in response to the survey questions grouped into four themes:</a:t>
            </a:r>
          </a:p>
          <a:p>
            <a:pPr marL="0" indent="0">
              <a:spcAft>
                <a:spcPts val="0"/>
              </a:spcAft>
              <a:buNone/>
            </a:pPr>
            <a:endParaRPr lang="en-GB" sz="1200" dirty="0">
              <a:latin typeface="+mn-lt"/>
            </a:endParaRPr>
          </a:p>
          <a:p>
            <a:pPr marL="228600" indent="-228600">
              <a:spcAft>
                <a:spcPts val="0"/>
              </a:spcAft>
              <a:buFont typeface="+mj-lt"/>
              <a:buAutoNum type="arabicPeriod"/>
            </a:pPr>
            <a:r>
              <a:rPr lang="en-GB" sz="1200" dirty="0">
                <a:latin typeface="+mn-lt"/>
              </a:rPr>
              <a:t> Supervisory understanding of firms (Q1)</a:t>
            </a:r>
          </a:p>
          <a:p>
            <a:pPr marL="228600" indent="-228600">
              <a:spcAft>
                <a:spcPts val="0"/>
              </a:spcAft>
              <a:buAutoNum type="arabicPeriod"/>
            </a:pPr>
            <a:r>
              <a:rPr lang="en-GB" sz="1200" dirty="0">
                <a:latin typeface="+mn-lt"/>
              </a:rPr>
              <a:t>Regulatory objectives and expectations.  (Q2, 3, 4 and 10)</a:t>
            </a:r>
          </a:p>
          <a:p>
            <a:pPr marL="228600" indent="-228600">
              <a:spcAft>
                <a:spcPts val="0"/>
              </a:spcAft>
              <a:buAutoNum type="arabicPeriod"/>
            </a:pPr>
            <a:r>
              <a:rPr lang="en-GB" sz="1200" dirty="0">
                <a:latin typeface="+mn-lt"/>
              </a:rPr>
              <a:t>Firms’ relationship with the PRA (Q5, 6 and 7)</a:t>
            </a:r>
          </a:p>
          <a:p>
            <a:pPr marL="228600" indent="-228600">
              <a:spcAft>
                <a:spcPts val="0"/>
              </a:spcAft>
              <a:buAutoNum type="arabicPeriod"/>
            </a:pPr>
            <a:r>
              <a:rPr lang="en-GB" sz="1200" dirty="0">
                <a:latin typeface="+mn-lt"/>
              </a:rPr>
              <a:t>Coordination with other regulators and data requests (Qs 8, 9, 11 and 12) </a:t>
            </a:r>
          </a:p>
          <a:p>
            <a:pPr marL="228600" indent="-228600">
              <a:spcAft>
                <a:spcPts val="0"/>
              </a:spcAft>
              <a:buAutoNum type="arabicPeriod"/>
            </a:pPr>
            <a:endParaRPr lang="en-GB" sz="1200" dirty="0">
              <a:latin typeface="+mn-lt"/>
            </a:endParaRPr>
          </a:p>
          <a:p>
            <a:pPr marL="0" indent="0">
              <a:spcAft>
                <a:spcPts val="0"/>
              </a:spcAft>
              <a:buNone/>
            </a:pPr>
            <a:r>
              <a:rPr lang="en-GB" sz="1200" dirty="0">
                <a:latin typeface="+mn-lt"/>
              </a:rPr>
              <a:t>A score of 5 is the most favourable, and equates to ‘strongly agree’, 4 equates to ‘agree’, 3 equates to ‘neither agree nor disagree’, 2 equates to ‘disagree’, and 1 equates to ‘strongly disagree’.</a:t>
            </a:r>
          </a:p>
          <a:p>
            <a:pPr marL="0" indent="0">
              <a:spcAft>
                <a:spcPts val="0"/>
              </a:spcAft>
              <a:buNone/>
            </a:pPr>
            <a:endParaRPr lang="en-GB" sz="1200" dirty="0">
              <a:latin typeface="+mn-lt"/>
            </a:endParaRPr>
          </a:p>
          <a:p>
            <a:pPr marL="0" indent="0">
              <a:spcAft>
                <a:spcPts val="0"/>
              </a:spcAft>
              <a:buNone/>
            </a:pPr>
            <a:r>
              <a:rPr lang="en-GB" sz="1200" dirty="0">
                <a:latin typeface="+mn-lt"/>
              </a:rPr>
              <a:t>Please note the range on the y-axis begins at 3 (averaging yielded no scores below 3).</a:t>
            </a:r>
          </a:p>
          <a:p>
            <a:pPr marL="228600" indent="-228600">
              <a:buAutoNum type="arabicPeriod"/>
            </a:pPr>
            <a:endParaRPr lang="en-GB" sz="1200" dirty="0">
              <a:latin typeface="+mn-lt"/>
            </a:endParaRPr>
          </a:p>
          <a:p>
            <a:pPr marL="0" indent="0">
              <a:buNone/>
            </a:pPr>
            <a:endParaRPr lang="en-GB" sz="1200" dirty="0">
              <a:latin typeface="+mn-lt"/>
            </a:endParaRPr>
          </a:p>
          <a:p>
            <a:pPr marL="0" indent="0">
              <a:buNone/>
            </a:pPr>
            <a:endParaRPr lang="en-GB" sz="1200" dirty="0"/>
          </a:p>
          <a:p>
            <a:pPr marL="0" indent="0">
              <a:buNone/>
            </a:pPr>
            <a:endParaRPr lang="en-GB" sz="1200" dirty="0"/>
          </a:p>
          <a:p>
            <a:pPr marL="0" indent="0">
              <a:buNone/>
            </a:pPr>
            <a:endParaRPr lang="en-GB" sz="1200" dirty="0"/>
          </a:p>
        </p:txBody>
      </p:sp>
      <p:sp>
        <p:nvSpPr>
          <p:cNvPr id="11" name="Picture Placeholder 10">
            <a:extLst>
              <a:ext uri="{FF2B5EF4-FFF2-40B4-BE49-F238E27FC236}">
                <a16:creationId xmlns:a16="http://schemas.microsoft.com/office/drawing/2014/main" id="{A019F5F6-3A0D-87A5-EC1F-6FCE13BDBEDE}"/>
              </a:ext>
            </a:extLst>
          </p:cNvPr>
          <p:cNvSpPr>
            <a:spLocks noGrp="1"/>
          </p:cNvSpPr>
          <p:nvPr>
            <p:ph type="pic" sz="quarter" idx="14"/>
          </p:nvPr>
        </p:nvSpPr>
        <p:spPr/>
      </p:sp>
      <p:graphicFrame>
        <p:nvGraphicFramePr>
          <p:cNvPr id="12" name="Chart 11">
            <a:extLst>
              <a:ext uri="{FF2B5EF4-FFF2-40B4-BE49-F238E27FC236}">
                <a16:creationId xmlns:a16="http://schemas.microsoft.com/office/drawing/2014/main" id="{247111CE-AE6F-4140-8E41-D9E03C3DCAD6}"/>
              </a:ext>
            </a:extLst>
          </p:cNvPr>
          <p:cNvGraphicFramePr>
            <a:graphicFrameLocks/>
          </p:cNvGraphicFramePr>
          <p:nvPr>
            <p:extLst>
              <p:ext uri="{D42A27DB-BD31-4B8C-83A1-F6EECF244321}">
                <p14:modId xmlns:p14="http://schemas.microsoft.com/office/powerpoint/2010/main" val="901701899"/>
              </p:ext>
            </p:extLst>
          </p:nvPr>
        </p:nvGraphicFramePr>
        <p:xfrm>
          <a:off x="457200" y="1270000"/>
          <a:ext cx="8969604" cy="4961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12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10262"/>
      </p:ext>
    </p:extLst>
  </p:cSld>
  <p:clrMapOvr>
    <a:masterClrMapping/>
  </p:clrMapOvr>
</p:sld>
</file>

<file path=ppt/theme/theme1.xml><?xml version="1.0" encoding="utf-8"?>
<a:theme xmlns:a="http://schemas.openxmlformats.org/drawingml/2006/main" name="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A.pptx" id="{6C723B9E-9DD5-46FA-B786-10E886AA26E0}" vid="{1198EFE4-F1FD-4746-924A-D88A0C6C7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BOE-Official Template A</Template>
  <TotalTime>1309</TotalTime>
  <Words>886</Words>
  <Application>Microsoft Office PowerPoint</Application>
  <PresentationFormat>Widescreen</PresentationFormat>
  <Paragraphs>84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Bank LINKS Template</vt:lpstr>
      <vt:lpstr>PowerPoint Presentation</vt:lpstr>
      <vt:lpstr>2023 survey questions</vt:lpstr>
      <vt:lpstr>2023 question breakdown</vt:lpstr>
      <vt:lpstr>2019, 2020, 2021, 2022 and 2023 average score comparison</vt:lpstr>
      <vt:lpstr>Average scores grouped by theme</vt:lpstr>
      <vt:lpstr>PowerPoint Presentation</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Tansley, James</dc:creator>
  <cp:lastModifiedBy>Newton, Sandra</cp:lastModifiedBy>
  <cp:revision>27</cp:revision>
  <dcterms:created xsi:type="dcterms:W3CDTF">2024-06-04T13:49:07Z</dcterms:created>
  <dcterms:modified xsi:type="dcterms:W3CDTF">2024-07-12T14:16:07Z</dcterms:modified>
</cp:coreProperties>
</file>