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318" r:id="rId2"/>
    <p:sldId id="370" r:id="rId3"/>
    <p:sldId id="371" r:id="rId4"/>
    <p:sldId id="372" r:id="rId5"/>
    <p:sldId id="384" r:id="rId6"/>
    <p:sldId id="373" r:id="rId7"/>
    <p:sldId id="378" r:id="rId8"/>
    <p:sldId id="374" r:id="rId9"/>
    <p:sldId id="375" r:id="rId10"/>
    <p:sldId id="376" r:id="rId11"/>
    <p:sldId id="379" r:id="rId12"/>
    <p:sldId id="380" r:id="rId13"/>
    <p:sldId id="381" r:id="rId14"/>
    <p:sldId id="382" r:id="rId15"/>
    <p:sldId id="383" r:id="rId16"/>
    <p:sldId id="377" r:id="rId17"/>
  </p:sldIdLst>
  <p:sldSz cx="9144000" cy="6858000" type="screen4x3"/>
  <p:notesSz cx="6789738" cy="99298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65"/>
    <a:srgbClr val="D20000"/>
    <a:srgbClr val="FF6699"/>
    <a:srgbClr val="66FF99"/>
    <a:srgbClr val="9966FF"/>
    <a:srgbClr val="FF6600"/>
    <a:srgbClr val="00FFFF"/>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59" autoAdjust="0"/>
    <p:restoredTop sz="94660"/>
  </p:normalViewPr>
  <p:slideViewPr>
    <p:cSldViewPr>
      <p:cViewPr>
        <p:scale>
          <a:sx n="100" d="100"/>
          <a:sy n="100" d="100"/>
        </p:scale>
        <p:origin x="-414" y="-396"/>
      </p:cViewPr>
      <p:guideLst>
        <p:guide orient="horz" pos="3521"/>
        <p:guide pos="4967"/>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87" d="100"/>
          <a:sy n="87" d="100"/>
        </p:scale>
        <p:origin x="-1950" y="-84"/>
      </p:cViewPr>
      <p:guideLst>
        <p:guide orient="horz" pos="3128"/>
        <p:guide pos="21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16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106499" name="Rectangle 3"/>
          <p:cNvSpPr>
            <a:spLocks noGrp="1" noChangeArrowheads="1"/>
          </p:cNvSpPr>
          <p:nvPr>
            <p:ph type="dt" sz="quarter" idx="1"/>
          </p:nvPr>
        </p:nvSpPr>
        <p:spPr bwMode="auto">
          <a:xfrm>
            <a:off x="3846513" y="0"/>
            <a:ext cx="29416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479A64E1-A337-4DE7-B734-B7E0EF1B4364}" type="datetimeFigureOut">
              <a:rPr lang="en-GB"/>
              <a:pPr>
                <a:defRPr/>
              </a:pPr>
              <a:t>22/02/2011</a:t>
            </a:fld>
            <a:endParaRPr lang="en-GB"/>
          </a:p>
        </p:txBody>
      </p:sp>
      <p:sp>
        <p:nvSpPr>
          <p:cNvPr id="106500" name="Rectangle 4"/>
          <p:cNvSpPr>
            <a:spLocks noGrp="1" noChangeArrowheads="1"/>
          </p:cNvSpPr>
          <p:nvPr>
            <p:ph type="ftr" sz="quarter" idx="2"/>
          </p:nvPr>
        </p:nvSpPr>
        <p:spPr bwMode="auto">
          <a:xfrm>
            <a:off x="0" y="9431338"/>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cs typeface="Arial" pitchFamily="34" charset="0"/>
              </a:defRPr>
            </a:lvl1pPr>
          </a:lstStyle>
          <a:p>
            <a:pPr>
              <a:defRPr/>
            </a:pPr>
            <a:endParaRPr lang="en-US"/>
          </a:p>
        </p:txBody>
      </p:sp>
      <p:sp>
        <p:nvSpPr>
          <p:cNvPr id="106501" name="Rectangle 5"/>
          <p:cNvSpPr>
            <a:spLocks noGrp="1" noChangeArrowheads="1"/>
          </p:cNvSpPr>
          <p:nvPr>
            <p:ph type="sldNum" sz="quarter" idx="3"/>
          </p:nvPr>
        </p:nvSpPr>
        <p:spPr bwMode="auto">
          <a:xfrm>
            <a:off x="3846513" y="9431338"/>
            <a:ext cx="29416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19CC3403-7725-4384-9752-1BABC2CBCED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16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46513" y="0"/>
            <a:ext cx="29416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2813" y="744538"/>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463"/>
            <a:ext cx="5430838"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31338"/>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46513" y="9431338"/>
            <a:ext cx="29416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CF42E2BB-48B0-44F5-9166-8B4FBE45C98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pPr eaLnBrk="1" hangingPunct="1"/>
            <a:endParaRPr lang="en-US" smtClean="0"/>
          </a:p>
        </p:txBody>
      </p:sp>
      <p:sp>
        <p:nvSpPr>
          <p:cNvPr id="17411"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5A685208-A763-4958-BAA4-87C1751F622F}" type="slidenum">
              <a:rPr lang="en-GB" sz="1200"/>
              <a:pPr algn="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10</a:t>
            </a:fld>
            <a:endParaRPr lang="en-GB"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11</a:t>
            </a:fld>
            <a:endParaRPr lang="en-GB"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12</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13</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14</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15</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16</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2</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3</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4</a:t>
            </a:fld>
            <a:endParaRPr lang="en-GB"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5</a:t>
            </a:fld>
            <a:endParaRPr lang="en-GB"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dirty="0"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7</a:t>
            </a:fld>
            <a:endParaRPr lang="en-GB"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8</a:t>
            </a:fld>
            <a:endParaRPr lang="en-GB"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txBox="1">
            <a:spLocks noGrp="1"/>
          </p:cNvSpPr>
          <p:nvPr/>
        </p:nvSpPr>
        <p:spPr bwMode="auto">
          <a:xfrm>
            <a:off x="3846513" y="9431338"/>
            <a:ext cx="2941637" cy="496887"/>
          </a:xfrm>
          <a:prstGeom prst="rect">
            <a:avLst/>
          </a:prstGeom>
          <a:noFill/>
          <a:ln w="9525">
            <a:noFill/>
            <a:miter lim="800000"/>
            <a:headEnd/>
            <a:tailEnd/>
          </a:ln>
        </p:spPr>
        <p:txBody>
          <a:bodyPr anchor="b"/>
          <a:lstStyle/>
          <a:p>
            <a:pPr algn="r"/>
            <a:fld id="{18560F8E-CA52-4241-97F9-43D080DCAE6B}" type="slidenum">
              <a:rPr lang="en-GB" sz="1200"/>
              <a:pPr algn="r"/>
              <a:t>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0DC1A1-F64D-4FAD-B0AA-9204F4C967A5}" type="datetime1">
              <a:rPr lang="en-US"/>
              <a:pPr>
                <a:defRPr/>
              </a:pPr>
              <a:t>2/22/2011</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C2BDF811-17C6-4448-A468-478E2FB9E55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D714008-C918-4D69-AE1B-07E0BE7BF304}" type="datetime1">
              <a:rPr lang="en-US"/>
              <a:pPr>
                <a:defRPr/>
              </a:pPr>
              <a:t>2/22/2011</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73F0BEE1-99AA-4216-9EC7-A720C37FE81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DA6BC3A-9701-4E4A-8842-E01BD0AD4EF1}" type="datetime1">
              <a:rPr lang="en-US"/>
              <a:pPr>
                <a:defRPr/>
              </a:pPr>
              <a:t>2/22/2011</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8085D658-3A28-4396-AA64-BD922EE93FF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75A642-073F-42C4-B457-743F21B38366}" type="datetime1">
              <a:rPr lang="en-US"/>
              <a:pPr>
                <a:defRPr/>
              </a:pPr>
              <a:t>2/22/2011</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62BA4860-9542-4045-817E-61083CD652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4C6717B-A65D-4041-B53F-B95D53C22703}" type="datetime1">
              <a:rPr lang="en-US"/>
              <a:pPr>
                <a:defRPr/>
              </a:pPr>
              <a:t>2/22/2011</a:t>
            </a:fld>
            <a:r>
              <a:rPr lang="en-US"/>
              <a:t>13 October 2009</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6" name="Rectangle 6"/>
          <p:cNvSpPr>
            <a:spLocks noGrp="1" noChangeArrowheads="1"/>
          </p:cNvSpPr>
          <p:nvPr>
            <p:ph type="sldNum" sz="quarter" idx="12"/>
          </p:nvPr>
        </p:nvSpPr>
        <p:spPr>
          <a:ln/>
        </p:spPr>
        <p:txBody>
          <a:bodyPr/>
          <a:lstStyle>
            <a:lvl1pPr>
              <a:defRPr/>
            </a:lvl1pPr>
          </a:lstStyle>
          <a:p>
            <a:pPr>
              <a:defRPr/>
            </a:pPr>
            <a:fld id="{B82BA214-DD2C-4B78-A186-76E4042654D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1A46EA7-DA49-426A-9EAF-9D1D32872181}" type="datetime1">
              <a:rPr lang="en-US"/>
              <a:pPr>
                <a:defRPr/>
              </a:pPr>
              <a:t>2/22/2011</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0ADA5572-DF0F-4A05-9F70-411D4E1A6F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9498110-6AEB-4DFD-8DF7-E1EA88B84910}" type="datetime1">
              <a:rPr lang="en-US"/>
              <a:pPr>
                <a:defRPr/>
              </a:pPr>
              <a:t>2/22/2011</a:t>
            </a:fld>
            <a:r>
              <a:rPr lang="en-US"/>
              <a:t>13 October 2009</a:t>
            </a: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9" name="Rectangle 6"/>
          <p:cNvSpPr>
            <a:spLocks noGrp="1" noChangeArrowheads="1"/>
          </p:cNvSpPr>
          <p:nvPr>
            <p:ph type="sldNum" sz="quarter" idx="12"/>
          </p:nvPr>
        </p:nvSpPr>
        <p:spPr>
          <a:ln/>
        </p:spPr>
        <p:txBody>
          <a:bodyPr/>
          <a:lstStyle>
            <a:lvl1pPr>
              <a:defRPr/>
            </a:lvl1pPr>
          </a:lstStyle>
          <a:p>
            <a:pPr>
              <a:defRPr/>
            </a:pPr>
            <a:fld id="{FD5396BE-8CF5-49C3-A3C8-60B10FE83BC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E3CB94F-6AE1-491F-82C3-4C3CC143A5FC}" type="datetime1">
              <a:rPr lang="en-US"/>
              <a:pPr>
                <a:defRPr/>
              </a:pPr>
              <a:t>2/22/2011</a:t>
            </a:fld>
            <a:r>
              <a:rPr lang="en-US"/>
              <a:t>13 October 2009</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5" name="Rectangle 6"/>
          <p:cNvSpPr>
            <a:spLocks noGrp="1" noChangeArrowheads="1"/>
          </p:cNvSpPr>
          <p:nvPr>
            <p:ph type="sldNum" sz="quarter" idx="12"/>
          </p:nvPr>
        </p:nvSpPr>
        <p:spPr>
          <a:ln/>
        </p:spPr>
        <p:txBody>
          <a:bodyPr/>
          <a:lstStyle>
            <a:lvl1pPr>
              <a:defRPr/>
            </a:lvl1pPr>
          </a:lstStyle>
          <a:p>
            <a:pPr>
              <a:defRPr/>
            </a:pPr>
            <a:fld id="{6D2D23EF-B24B-4C03-9318-D6BE3E1B3AB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1BCF5B7-737F-45CE-A7F6-99732C78B734}" type="datetime1">
              <a:rPr lang="en-US"/>
              <a:pPr>
                <a:defRPr/>
              </a:pPr>
              <a:t>2/22/2011</a:t>
            </a:fld>
            <a:r>
              <a:rPr lang="en-US"/>
              <a:t>13 October 2009</a:t>
            </a: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4" name="Rectangle 6"/>
          <p:cNvSpPr>
            <a:spLocks noGrp="1" noChangeArrowheads="1"/>
          </p:cNvSpPr>
          <p:nvPr>
            <p:ph type="sldNum" sz="quarter" idx="12"/>
          </p:nvPr>
        </p:nvSpPr>
        <p:spPr>
          <a:ln/>
        </p:spPr>
        <p:txBody>
          <a:bodyPr/>
          <a:lstStyle>
            <a:lvl1pPr>
              <a:defRPr/>
            </a:lvl1pPr>
          </a:lstStyle>
          <a:p>
            <a:pPr>
              <a:defRPr/>
            </a:pPr>
            <a:fld id="{0F2E7414-0DB3-4107-ACAB-9123E8A7EB7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229B8F9-4508-446A-8F52-0D8390317A43}" type="datetime1">
              <a:rPr lang="en-US"/>
              <a:pPr>
                <a:defRPr/>
              </a:pPr>
              <a:t>2/22/2011</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5A2954BB-9956-4D44-81A0-6332B0904BD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59D3A6-0CDF-408E-A215-5324DF9404D4}" type="datetime1">
              <a:rPr lang="en-US"/>
              <a:pPr>
                <a:defRPr/>
              </a:pPr>
              <a:t>2/22/2011</a:t>
            </a:fld>
            <a:r>
              <a:rPr lang="en-US"/>
              <a:t>13 October 2009</a:t>
            </a: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(c) PIIE, 2009</a:t>
            </a:r>
          </a:p>
        </p:txBody>
      </p:sp>
      <p:sp>
        <p:nvSpPr>
          <p:cNvPr id="7" name="Rectangle 6"/>
          <p:cNvSpPr>
            <a:spLocks noGrp="1" noChangeArrowheads="1"/>
          </p:cNvSpPr>
          <p:nvPr>
            <p:ph type="sldNum" sz="quarter" idx="12"/>
          </p:nvPr>
        </p:nvSpPr>
        <p:spPr>
          <a:ln/>
        </p:spPr>
        <p:txBody>
          <a:bodyPr/>
          <a:lstStyle>
            <a:lvl1pPr>
              <a:defRPr/>
            </a:lvl1pPr>
          </a:lstStyle>
          <a:p>
            <a:pPr>
              <a:defRPr/>
            </a:pPr>
            <a:fld id="{4ED11DD8-1846-47DE-A929-62E102D5BEA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fld id="{ECE42F7E-EACC-44E5-B7FB-5EE6AEDC55D1}" type="datetime1">
              <a:rPr lang="en-US"/>
              <a:pPr>
                <a:defRPr/>
              </a:pPr>
              <a:t>2/22/2011</a:t>
            </a:fld>
            <a:r>
              <a:rPr lang="en-US"/>
              <a:t>13 October 2009</a:t>
            </a: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r>
              <a:rPr lang="en-GB"/>
              <a:t>(c) PIIE, 2009</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78D3DBA2-B1CA-4C2E-AC96-E635ED707D5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idx="4294967295"/>
          </p:nvPr>
        </p:nvSpPr>
        <p:spPr>
          <a:xfrm>
            <a:off x="827088" y="1989138"/>
            <a:ext cx="7489825" cy="1223962"/>
          </a:xfrm>
        </p:spPr>
        <p:txBody>
          <a:bodyPr/>
          <a:lstStyle/>
          <a:p>
            <a:pPr eaLnBrk="1" hangingPunct="1">
              <a:lnSpc>
                <a:spcPct val="150000"/>
              </a:lnSpc>
            </a:pPr>
            <a:r>
              <a:rPr lang="en-GB" sz="3200" dirty="0" smtClean="0">
                <a:solidFill>
                  <a:schemeClr val="tx1"/>
                </a:solidFill>
              </a:rPr>
              <a:t>Monetary Policy in Extraordinary Times</a:t>
            </a:r>
            <a:endParaRPr lang="en-GB" sz="3200" i="1" dirty="0" smtClean="0">
              <a:solidFill>
                <a:schemeClr val="tx1"/>
              </a:solidFill>
            </a:endParaRPr>
          </a:p>
        </p:txBody>
      </p:sp>
      <p:sp>
        <p:nvSpPr>
          <p:cNvPr id="1028" name="Rectangle 3"/>
          <p:cNvSpPr>
            <a:spLocks noGrp="1" noChangeArrowheads="1"/>
          </p:cNvSpPr>
          <p:nvPr>
            <p:ph type="subTitle" idx="4294967295"/>
          </p:nvPr>
        </p:nvSpPr>
        <p:spPr>
          <a:xfrm>
            <a:off x="755650" y="3933825"/>
            <a:ext cx="6911975" cy="1008063"/>
          </a:xfrm>
        </p:spPr>
        <p:txBody>
          <a:bodyPr/>
          <a:lstStyle/>
          <a:p>
            <a:pPr marL="0" indent="0" algn="r" eaLnBrk="1" hangingPunct="1">
              <a:buFontTx/>
              <a:buNone/>
            </a:pPr>
            <a:r>
              <a:rPr lang="en-GB" sz="1800" b="1" dirty="0" smtClean="0">
                <a:solidFill>
                  <a:srgbClr val="002060"/>
                </a:solidFill>
              </a:rPr>
              <a:t>Prof. David Miles</a:t>
            </a:r>
          </a:p>
          <a:p>
            <a:pPr marL="0" indent="0" algn="r" eaLnBrk="1" hangingPunct="1">
              <a:buFontTx/>
              <a:buNone/>
            </a:pPr>
            <a:r>
              <a:rPr lang="en-GB" sz="1800" dirty="0" smtClean="0"/>
              <a:t>CEPR Lecture, London Business School</a:t>
            </a:r>
          </a:p>
          <a:p>
            <a:pPr marL="0" indent="0" algn="r" eaLnBrk="1" hangingPunct="1">
              <a:buFontTx/>
              <a:buNone/>
            </a:pPr>
            <a:r>
              <a:rPr lang="en-GB" sz="1800" dirty="0" smtClean="0"/>
              <a:t>Wednesday 23</a:t>
            </a:r>
            <a:r>
              <a:rPr lang="en-GB" sz="1800" baseline="30000" dirty="0" smtClean="0"/>
              <a:t>rd</a:t>
            </a:r>
            <a:r>
              <a:rPr lang="en-GB" sz="1800" dirty="0" smtClean="0"/>
              <a:t> February</a:t>
            </a:r>
          </a:p>
        </p:txBody>
      </p:sp>
      <p:graphicFrame>
        <p:nvGraphicFramePr>
          <p:cNvPr id="1026" name="Object 4"/>
          <p:cNvGraphicFramePr>
            <a:graphicFrameLocks noChangeAspect="1"/>
          </p:cNvGraphicFramePr>
          <p:nvPr/>
        </p:nvGraphicFramePr>
        <p:xfrm>
          <a:off x="7621588" y="188913"/>
          <a:ext cx="1311275" cy="1311275"/>
        </p:xfrm>
        <a:graphic>
          <a:graphicData uri="http://schemas.openxmlformats.org/presentationml/2006/ole">
            <p:oleObj spid="_x0000_s1026" name="Photo Editor Photo" r:id="rId4" imgW="11841228" imgH="11841228" progId="">
              <p:embed/>
            </p:oleObj>
          </a:graphicData>
        </a:graphic>
      </p:graphicFrame>
      <p:sp>
        <p:nvSpPr>
          <p:cNvPr id="1029" name="Rectangle 5"/>
          <p:cNvSpPr>
            <a:spLocks noChangeArrowheads="1"/>
          </p:cNvSpPr>
          <p:nvPr/>
        </p:nvSpPr>
        <p:spPr bwMode="auto">
          <a:xfrm>
            <a:off x="1042988" y="6381750"/>
            <a:ext cx="6400800" cy="287338"/>
          </a:xfrm>
          <a:prstGeom prst="rect">
            <a:avLst/>
          </a:prstGeom>
          <a:noFill/>
          <a:ln w="9525">
            <a:noFill/>
            <a:miter lim="800000"/>
            <a:headEnd/>
            <a:tailEnd/>
          </a:ln>
        </p:spPr>
        <p:txBody>
          <a:bodyPr/>
          <a:lstStyle/>
          <a:p>
            <a:endParaRPr lang="en-US" sz="1200"/>
          </a:p>
        </p:txBody>
      </p:sp>
      <p:sp>
        <p:nvSpPr>
          <p:cNvPr id="1030" name="Rectangle 6"/>
          <p:cNvSpPr>
            <a:spLocks noChangeArrowheads="1"/>
          </p:cNvSpPr>
          <p:nvPr/>
        </p:nvSpPr>
        <p:spPr bwMode="auto">
          <a:xfrm>
            <a:off x="1042988" y="5926138"/>
            <a:ext cx="7129462" cy="311150"/>
          </a:xfrm>
          <a:prstGeom prst="rect">
            <a:avLst/>
          </a:prstGeom>
          <a:noFill/>
          <a:ln w="9525">
            <a:noFill/>
            <a:miter lim="800000"/>
            <a:headEnd/>
            <a:tailEnd/>
          </a:ln>
        </p:spPr>
        <p:txBody>
          <a:bodyPr/>
          <a:lstStyle/>
          <a:p>
            <a:pPr algn="r"/>
            <a:endParaRPr lang="en-US" sz="1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10</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t>Quarter-on-quarter Inflation Rates</a:t>
            </a:r>
            <a:endParaRPr lang="en-US" sz="28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1259632" y="6093296"/>
            <a:ext cx="5904656" cy="138499"/>
          </a:xfrm>
          <a:prstGeom prst="rect">
            <a:avLst/>
          </a:prstGeom>
          <a:noFill/>
          <a:ln w="9525">
            <a:noFill/>
            <a:miter lim="800000"/>
            <a:headEnd/>
            <a:tailEnd/>
          </a:ln>
        </p:spPr>
        <p:txBody>
          <a:bodyPr wrap="square" lIns="0" tIns="0" rIns="0" bIns="0">
            <a:spAutoFit/>
          </a:bodyPr>
          <a:lstStyle/>
          <a:p>
            <a:pPr marL="228600" indent="-228600"/>
            <a:r>
              <a:rPr lang="en-GB" sz="900" dirty="0" smtClean="0">
                <a:latin typeface="Times New Roman" pitchFamily="18" charset="0"/>
                <a:cs typeface="Times New Roman" pitchFamily="18" charset="0"/>
              </a:rPr>
              <a:t>Note: Seasonally adjusted. Projections from 2011 onwards are for the mode.</a:t>
            </a:r>
            <a:endParaRPr lang="en-GB" sz="900" dirty="0">
              <a:latin typeface="Times New Roman" pitchFamily="18" charset="0"/>
              <a:cs typeface="Times New Roman" pitchFamily="18" charset="0"/>
            </a:endParaRPr>
          </a:p>
        </p:txBody>
      </p:sp>
      <p:pic>
        <p:nvPicPr>
          <p:cNvPr id="15363" name="Picture 3"/>
          <p:cNvPicPr>
            <a:picLocks noChangeAspect="1" noChangeArrowheads="1"/>
          </p:cNvPicPr>
          <p:nvPr/>
        </p:nvPicPr>
        <p:blipFill>
          <a:blip r:embed="rId4" cstate="print"/>
          <a:srcRect/>
          <a:stretch>
            <a:fillRect/>
          </a:stretch>
        </p:blipFill>
        <p:spPr bwMode="auto">
          <a:xfrm>
            <a:off x="1115616" y="1412776"/>
            <a:ext cx="6775573" cy="45543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11</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Debt by Sector as % of GDP</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1260000" y="1692000"/>
            <a:ext cx="6624000" cy="388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12</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260648"/>
            <a:ext cx="7632700" cy="461665"/>
          </a:xfrm>
          <a:prstGeom prst="rect">
            <a:avLst/>
          </a:prstGeom>
          <a:noFill/>
          <a:ln w="9525">
            <a:noFill/>
            <a:miter lim="800000"/>
            <a:headEnd/>
            <a:tailEnd/>
          </a:ln>
        </p:spPr>
        <p:txBody>
          <a:bodyPr>
            <a:spAutoFit/>
          </a:bodyPr>
          <a:lstStyle/>
          <a:p>
            <a:r>
              <a:rPr lang="en-US" sz="2400" b="1" dirty="0" smtClean="0">
                <a:latin typeface="Arial" pitchFamily="34" charset="0"/>
                <a:cs typeface="Arial" pitchFamily="34" charset="0"/>
              </a:rPr>
              <a:t>Monetary and Financial Institutions Assets</a:t>
            </a:r>
            <a:endParaRPr lang="en-US" sz="24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9" name="Picture 2"/>
          <p:cNvPicPr>
            <a:picLocks noChangeArrowheads="1"/>
          </p:cNvPicPr>
          <p:nvPr/>
        </p:nvPicPr>
        <p:blipFill>
          <a:blip r:embed="rId4" cstate="print"/>
          <a:srcRect/>
          <a:stretch>
            <a:fillRect/>
          </a:stretch>
        </p:blipFill>
        <p:spPr bwMode="auto">
          <a:xfrm>
            <a:off x="971600" y="1692000"/>
            <a:ext cx="7056784" cy="41852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13</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Leverage of UK Major Banks</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9" name="Content Placeholder 4"/>
          <p:cNvPicPr>
            <a:picLocks/>
          </p:cNvPicPr>
          <p:nvPr/>
        </p:nvPicPr>
        <p:blipFill>
          <a:blip r:embed="rId4" cstate="print"/>
          <a:srcRect/>
          <a:stretch>
            <a:fillRect/>
          </a:stretch>
        </p:blipFill>
        <p:spPr bwMode="auto">
          <a:xfrm>
            <a:off x="1260000" y="1692000"/>
            <a:ext cx="6624000" cy="4185272"/>
          </a:xfrm>
          <a:prstGeom prst="rect">
            <a:avLst/>
          </a:prstGeom>
          <a:noFill/>
          <a:ln w="9525">
            <a:noFill/>
            <a:miter lim="800000"/>
            <a:headEnd/>
            <a:tailEnd/>
          </a:ln>
        </p:spPr>
      </p:pic>
      <p:sp>
        <p:nvSpPr>
          <p:cNvPr id="7" name="Rectangle 130"/>
          <p:cNvSpPr>
            <a:spLocks noChangeArrowheads="1"/>
          </p:cNvSpPr>
          <p:nvPr/>
        </p:nvSpPr>
        <p:spPr bwMode="auto">
          <a:xfrm>
            <a:off x="1259632" y="6021288"/>
            <a:ext cx="5904656" cy="138499"/>
          </a:xfrm>
          <a:prstGeom prst="rect">
            <a:avLst/>
          </a:prstGeom>
          <a:noFill/>
          <a:ln w="9525">
            <a:noFill/>
            <a:miter lim="800000"/>
            <a:headEnd/>
            <a:tailEnd/>
          </a:ln>
        </p:spPr>
        <p:txBody>
          <a:bodyPr wrap="square" lIns="0" tIns="0" rIns="0" bIns="0">
            <a:spAutoFit/>
          </a:bodyPr>
          <a:lstStyle/>
          <a:p>
            <a:pPr marL="228600" indent="-228600"/>
            <a:r>
              <a:rPr lang="en-GB" sz="900" dirty="0" smtClean="0">
                <a:latin typeface="Times New Roman" pitchFamily="18" charset="0"/>
                <a:cs typeface="Times New Roman" pitchFamily="18" charset="0"/>
              </a:rPr>
              <a:t>Source: Banks’ published financial accounts.</a:t>
            </a:r>
            <a:endParaRPr lang="en-GB" sz="9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14</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Banks Leverage Ratio </a:t>
            </a:r>
            <a:r>
              <a:rPr lang="en-US" sz="2800" b="1" baseline="30000" dirty="0" smtClean="0">
                <a:latin typeface="Arial" pitchFamily="34" charset="0"/>
                <a:cs typeface="Arial" pitchFamily="34" charset="0"/>
              </a:rPr>
              <a:t>(a)</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TextBox 8"/>
          <p:cNvSpPr txBox="1"/>
          <p:nvPr/>
        </p:nvSpPr>
        <p:spPr>
          <a:xfrm>
            <a:off x="251520" y="5301208"/>
            <a:ext cx="8892480" cy="1061829"/>
          </a:xfrm>
          <a:prstGeom prst="rect">
            <a:avLst/>
          </a:prstGeom>
          <a:noFill/>
        </p:spPr>
        <p:txBody>
          <a:bodyPr wrap="square" rtlCol="0">
            <a:spAutoFit/>
          </a:bodyPr>
          <a:lstStyle/>
          <a:p>
            <a:r>
              <a:rPr lang="en-GB" sz="900" dirty="0" smtClean="0"/>
              <a:t>(a)  UK data on leverage use total assets over equity and reserves on a time-varying sample of banks, representing the majority of the UK banking system, in terms of assets.  Prior to 1970 published accounts understated the true level of banks' capital because they did not include hidden reserves.  The solid line adjusts for this.  2009 observation is from H1.</a:t>
            </a:r>
          </a:p>
          <a:p>
            <a:r>
              <a:rPr lang="en-GB" sz="900" dirty="0" smtClean="0"/>
              <a:t>(b)  Change in UK accounting standards. </a:t>
            </a:r>
          </a:p>
          <a:p>
            <a:r>
              <a:rPr lang="en-GB" sz="900" dirty="0" smtClean="0"/>
              <a:t>(c)  International Financial Reporting Standards (IFRS) were adopted for the end-2005 accounts.  The end-2004 accounts were also restated on an IFRS basis.  The switch from UK GAAP to IFRS reduced the capital ratio of the UK banks in the sample by approximately 1 percentage point in 2004. </a:t>
            </a:r>
          </a:p>
          <a:p>
            <a:endParaRPr lang="en-GB" sz="900" dirty="0"/>
          </a:p>
        </p:txBody>
      </p:sp>
      <p:pic>
        <p:nvPicPr>
          <p:cNvPr id="17410" name="Picture 2"/>
          <p:cNvPicPr>
            <a:picLocks noChangeAspect="1" noChangeArrowheads="1"/>
          </p:cNvPicPr>
          <p:nvPr/>
        </p:nvPicPr>
        <p:blipFill>
          <a:blip r:embed="rId4" cstate="print"/>
          <a:srcRect/>
          <a:stretch>
            <a:fillRect/>
          </a:stretch>
        </p:blipFill>
        <p:spPr bwMode="auto">
          <a:xfrm>
            <a:off x="1475656" y="1412776"/>
            <a:ext cx="5996349" cy="383326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15</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UK Banks Liquidity Ratio </a:t>
            </a:r>
            <a:r>
              <a:rPr lang="en-US" sz="2800" b="1" baseline="30000" dirty="0" smtClean="0">
                <a:latin typeface="Arial" pitchFamily="34" charset="0"/>
                <a:cs typeface="Arial" pitchFamily="34" charset="0"/>
              </a:rPr>
              <a:t>(a)</a:t>
            </a:r>
            <a:endParaRPr lang="en-US" sz="2800" b="1" baseline="30000" dirty="0">
              <a:latin typeface="Arial" pitchFamily="34" charset="0"/>
              <a:cs typeface="Arial" pitchFamily="34"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10" name="Rectangle 130"/>
          <p:cNvSpPr>
            <a:spLocks noChangeArrowheads="1"/>
          </p:cNvSpPr>
          <p:nvPr/>
        </p:nvSpPr>
        <p:spPr bwMode="auto">
          <a:xfrm>
            <a:off x="1259632" y="5589240"/>
            <a:ext cx="6120680" cy="415498"/>
          </a:xfrm>
          <a:prstGeom prst="rect">
            <a:avLst/>
          </a:prstGeom>
          <a:noFill/>
          <a:ln w="9525">
            <a:noFill/>
            <a:miter lim="800000"/>
            <a:headEnd/>
            <a:tailEnd/>
          </a:ln>
        </p:spPr>
        <p:txBody>
          <a:bodyPr wrap="square" lIns="0" tIns="0" rIns="0" bIns="0">
            <a:spAutoFit/>
          </a:bodyPr>
          <a:lstStyle/>
          <a:p>
            <a:pPr marL="228600" indent="-228600">
              <a:buAutoNum type="alphaLcParenBoth"/>
            </a:pPr>
            <a:r>
              <a:rPr lang="en-GB" sz="900" dirty="0" smtClean="0">
                <a:solidFill>
                  <a:srgbClr val="000000"/>
                </a:solidFill>
                <a:latin typeface="Times New Roman" pitchFamily="18" charset="0"/>
                <a:cs typeface="Times New Roman" pitchFamily="18" charset="0"/>
              </a:rPr>
              <a:t>From 1968 the liquidity ratio is: Cash + Bank of England balances + money at call + eligible bills + UK gilts as a percentage of banks' total asset holdings. Pre-1968 the ratio is calculated as the liquid assets of the London Clearing Banks as a percentage of gross deposits.</a:t>
            </a:r>
          </a:p>
        </p:txBody>
      </p:sp>
      <p:pic>
        <p:nvPicPr>
          <p:cNvPr id="9" name="Chart 5"/>
          <p:cNvPicPr>
            <a:picLocks/>
          </p:cNvPicPr>
          <p:nvPr/>
        </p:nvPicPr>
        <p:blipFill>
          <a:blip r:embed="rId4" cstate="print"/>
          <a:srcRect/>
          <a:stretch>
            <a:fillRect/>
          </a:stretch>
        </p:blipFill>
        <p:spPr bwMode="auto">
          <a:xfrm>
            <a:off x="1260000" y="1692000"/>
            <a:ext cx="6624000" cy="388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16</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646331"/>
          </a:xfrm>
          <a:prstGeom prst="rect">
            <a:avLst/>
          </a:prstGeom>
          <a:noFill/>
          <a:ln w="9525">
            <a:noFill/>
            <a:miter lim="800000"/>
            <a:headEnd/>
            <a:tailEnd/>
          </a:ln>
        </p:spPr>
        <p:txBody>
          <a:bodyPr>
            <a:spAutoFit/>
          </a:bodyPr>
          <a:lstStyle/>
          <a:p>
            <a:r>
              <a:rPr lang="en-US" b="1" dirty="0" smtClean="0">
                <a:latin typeface="Arial" pitchFamily="34" charset="0"/>
                <a:cs typeface="Arial" pitchFamily="34" charset="0"/>
              </a:rPr>
              <a:t>Economic Impact of Reducing Leverage from 30 to 15 (Doubling Tier 1 Capital from 8.4% to 16.8% of risk-weighted assets) – Basis Points</a:t>
            </a:r>
            <a:endParaRPr lang="en-US" b="1" baseline="30000" dirty="0">
              <a:latin typeface="Arial" pitchFamily="34" charset="0"/>
              <a:cs typeface="Arial" pitchFamily="34" charset="0"/>
            </a:endParaRPr>
          </a:p>
        </p:txBody>
      </p:sp>
      <p:sp>
        <p:nvSpPr>
          <p:cNvPr id="22532" name="Rectangle 130"/>
          <p:cNvSpPr>
            <a:spLocks noChangeArrowheads="1"/>
          </p:cNvSpPr>
          <p:nvPr/>
        </p:nvSpPr>
        <p:spPr bwMode="auto">
          <a:xfrm>
            <a:off x="1259632" y="5877272"/>
            <a:ext cx="4104456" cy="138499"/>
          </a:xfrm>
          <a:prstGeom prst="rect">
            <a:avLst/>
          </a:prstGeom>
          <a:noFill/>
          <a:ln w="9525">
            <a:noFill/>
            <a:miter lim="800000"/>
            <a:headEnd/>
            <a:tailEnd/>
          </a:ln>
        </p:spPr>
        <p:txBody>
          <a:bodyPr wrap="square" lIns="0" tIns="0" rIns="0" bIns="0">
            <a:spAutoFit/>
          </a:bodyPr>
          <a:lstStyle/>
          <a:p>
            <a:r>
              <a:rPr lang="en-GB" sz="900" dirty="0" smtClean="0">
                <a:solidFill>
                  <a:srgbClr val="000000"/>
                </a:solidFill>
                <a:latin typeface="Times New Roman" pitchFamily="18" charset="0"/>
                <a:cs typeface="Times New Roman" pitchFamily="18" charset="0"/>
              </a:rPr>
              <a:t>Source: Miles, Yang, Marcheggiano (2011)</a:t>
            </a:r>
            <a:endParaRPr lang="en-GB" sz="900" dirty="0">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3568" y="2420888"/>
            <a:ext cx="7992888" cy="2376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2</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260648"/>
            <a:ext cx="7632700" cy="830997"/>
          </a:xfrm>
          <a:prstGeom prst="rect">
            <a:avLst/>
          </a:prstGeom>
          <a:noFill/>
          <a:ln w="9525">
            <a:noFill/>
            <a:miter lim="800000"/>
            <a:headEnd/>
            <a:tailEnd/>
          </a:ln>
        </p:spPr>
        <p:txBody>
          <a:bodyPr>
            <a:spAutoFit/>
          </a:bodyPr>
          <a:lstStyle/>
          <a:p>
            <a:r>
              <a:rPr lang="en-US" sz="2400" b="1" dirty="0" smtClean="0"/>
              <a:t>Level of Output Relative to Pre-Crisis Trend During Past Recessions </a:t>
            </a:r>
            <a:r>
              <a:rPr lang="en-US" sz="2400" b="1" baseline="30000" dirty="0" smtClean="0"/>
              <a:t>(a)</a:t>
            </a:r>
            <a:endParaRPr lang="en-US" sz="24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1259632" y="5517232"/>
            <a:ext cx="5904656" cy="830997"/>
          </a:xfrm>
          <a:prstGeom prst="rect">
            <a:avLst/>
          </a:prstGeom>
          <a:noFill/>
          <a:ln w="9525">
            <a:noFill/>
            <a:miter lim="800000"/>
            <a:headEnd/>
            <a:tailEnd/>
          </a:ln>
        </p:spPr>
        <p:txBody>
          <a:bodyPr wrap="square" lIns="0" tIns="0" rIns="0" bIns="0">
            <a:spAutoFit/>
          </a:bodyPr>
          <a:lstStyle/>
          <a:p>
            <a:pPr marL="228600" indent="-228600">
              <a:buAutoNum type="alphaLcParenBoth"/>
            </a:pPr>
            <a:r>
              <a:rPr lang="en-GB" sz="900" dirty="0" smtClean="0">
                <a:latin typeface="Times New Roman" pitchFamily="18" charset="0"/>
                <a:cs typeface="Times New Roman" pitchFamily="18" charset="0"/>
              </a:rPr>
              <a:t>I use GDP and trend growth estimates from Hills, Thomas and </a:t>
            </a:r>
            <a:r>
              <a:rPr lang="en-GB" sz="900" dirty="0" err="1" smtClean="0">
                <a:latin typeface="Times New Roman" pitchFamily="18" charset="0"/>
                <a:cs typeface="Times New Roman" pitchFamily="18" charset="0"/>
              </a:rPr>
              <a:t>Dimsdale</a:t>
            </a:r>
            <a:r>
              <a:rPr lang="en-GB" sz="900" dirty="0" smtClean="0">
                <a:latin typeface="Times New Roman" pitchFamily="18" charset="0"/>
                <a:cs typeface="Times New Roman" pitchFamily="18" charset="0"/>
              </a:rPr>
              <a:t> ( Bank of England Quarterly Bulletin 2010) to create this chart. The authors use a </a:t>
            </a:r>
            <a:r>
              <a:rPr lang="en-GB" sz="900" dirty="0" err="1" smtClean="0">
                <a:latin typeface="Times New Roman" pitchFamily="18" charset="0"/>
                <a:cs typeface="Times New Roman" pitchFamily="18" charset="0"/>
              </a:rPr>
              <a:t>Hodrick</a:t>
            </a:r>
            <a:r>
              <a:rPr lang="en-GB" sz="900" dirty="0" smtClean="0">
                <a:latin typeface="Times New Roman" pitchFamily="18" charset="0"/>
                <a:cs typeface="Times New Roman" pitchFamily="18" charset="0"/>
              </a:rPr>
              <a:t>-Prescott filter to separate the trend and the cyclical components of real GDP growth. I assume that their trend growth estimate at the start of each recession would have prevailed during the following seven years had the recession not occurred. The chart shows deviations of actual GDP from this projected trend growth. The dotted line for the latest recession uses the MPC’s mean projection for output growth over the forecast horizon as reported in the February 2011 Inflation report.</a:t>
            </a:r>
            <a:endParaRPr lang="en-GB" sz="900" dirty="0">
              <a:latin typeface="+mn-lt"/>
            </a:endParaRPr>
          </a:p>
        </p:txBody>
      </p:sp>
      <p:pic>
        <p:nvPicPr>
          <p:cNvPr id="15363" name="Picture 3"/>
          <p:cNvPicPr>
            <a:picLocks noChangeAspect="1" noChangeArrowheads="1"/>
          </p:cNvPicPr>
          <p:nvPr/>
        </p:nvPicPr>
        <p:blipFill>
          <a:blip r:embed="rId4" cstate="print"/>
          <a:srcRect/>
          <a:stretch>
            <a:fillRect/>
          </a:stretch>
        </p:blipFill>
        <p:spPr bwMode="auto">
          <a:xfrm>
            <a:off x="1259632" y="1484784"/>
            <a:ext cx="6656556" cy="381642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3</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t>Commodity Prices (in £, Jan 2007 = 100)</a:t>
            </a:r>
            <a:endParaRPr lang="en-US" sz="28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1547664" y="6381328"/>
            <a:ext cx="5904656" cy="138499"/>
          </a:xfrm>
          <a:prstGeom prst="rect">
            <a:avLst/>
          </a:prstGeom>
          <a:noFill/>
          <a:ln w="9525">
            <a:noFill/>
            <a:miter lim="800000"/>
            <a:headEnd/>
            <a:tailEnd/>
          </a:ln>
        </p:spPr>
        <p:txBody>
          <a:bodyPr wrap="square" lIns="0" tIns="0" rIns="0" bIns="0">
            <a:spAutoFit/>
          </a:bodyPr>
          <a:lstStyle/>
          <a:p>
            <a:pPr marL="228600" indent="-228600"/>
            <a:r>
              <a:rPr lang="en-GB" sz="900" dirty="0" smtClean="0">
                <a:latin typeface="Times New Roman" pitchFamily="18" charset="0"/>
                <a:cs typeface="Times New Roman" pitchFamily="18" charset="0"/>
              </a:rPr>
              <a:t>Note: The total commodities series uses the GSCI index.</a:t>
            </a:r>
            <a:endParaRPr lang="en-GB" sz="900" dirty="0">
              <a:latin typeface="Times New Roman" pitchFamily="18" charset="0"/>
              <a:cs typeface="Times New Roman" pitchFamily="18" charset="0"/>
            </a:endParaRPr>
          </a:p>
        </p:txBody>
      </p:sp>
      <p:pic>
        <p:nvPicPr>
          <p:cNvPr id="16389" name="Picture 5"/>
          <p:cNvPicPr>
            <a:picLocks noChangeAspect="1" noChangeArrowheads="1"/>
          </p:cNvPicPr>
          <p:nvPr/>
        </p:nvPicPr>
        <p:blipFill>
          <a:blip r:embed="rId4" cstate="print"/>
          <a:srcRect/>
          <a:stretch>
            <a:fillRect/>
          </a:stretch>
        </p:blipFill>
        <p:spPr bwMode="auto">
          <a:xfrm>
            <a:off x="1187624" y="1551316"/>
            <a:ext cx="6768752" cy="46840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4</a:t>
            </a:fld>
            <a:endParaRPr lang="en-GB" dirty="0"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467544" y="260648"/>
            <a:ext cx="7776716" cy="461665"/>
          </a:xfrm>
          <a:prstGeom prst="rect">
            <a:avLst/>
          </a:prstGeom>
          <a:noFill/>
          <a:ln w="9525">
            <a:noFill/>
            <a:miter lim="800000"/>
            <a:headEnd/>
            <a:tailEnd/>
          </a:ln>
        </p:spPr>
        <p:txBody>
          <a:bodyPr wrap="square">
            <a:spAutoFit/>
          </a:bodyPr>
          <a:lstStyle/>
          <a:p>
            <a:r>
              <a:rPr lang="en-US" sz="2400" b="1" dirty="0" smtClean="0"/>
              <a:t>Public Sector Stock of Net Debt (% of GDP)</a:t>
            </a:r>
            <a:endParaRPr lang="en-US" sz="2400" b="1" baseline="30000" dirty="0"/>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981566" y="1412776"/>
            <a:ext cx="7190834" cy="4320480"/>
          </a:xfrm>
          <a:prstGeom prst="rect">
            <a:avLst/>
          </a:prstGeom>
          <a:noFill/>
          <a:ln w="9525">
            <a:noFill/>
            <a:miter lim="800000"/>
            <a:headEnd/>
            <a:tailEnd/>
          </a:ln>
          <a:effectLst/>
        </p:spPr>
      </p:pic>
      <p:sp>
        <p:nvSpPr>
          <p:cNvPr id="10" name="TextBox 9"/>
          <p:cNvSpPr txBox="1"/>
          <p:nvPr/>
        </p:nvSpPr>
        <p:spPr>
          <a:xfrm>
            <a:off x="1115616" y="6237312"/>
            <a:ext cx="7560840" cy="230832"/>
          </a:xfrm>
          <a:prstGeom prst="rect">
            <a:avLst/>
          </a:prstGeom>
          <a:noFill/>
        </p:spPr>
        <p:txBody>
          <a:bodyPr wrap="square" rtlCol="0">
            <a:spAutoFit/>
          </a:bodyPr>
          <a:lstStyle/>
          <a:p>
            <a:r>
              <a:rPr lang="en-GB" sz="900" dirty="0" smtClean="0"/>
              <a:t>Source: 1855-2007 Hills, Thomas and </a:t>
            </a:r>
            <a:r>
              <a:rPr lang="en-GB" sz="900" dirty="0" err="1" smtClean="0"/>
              <a:t>Dimsdale</a:t>
            </a:r>
            <a:r>
              <a:rPr lang="en-GB" sz="900" dirty="0" smtClean="0"/>
              <a:t> (Bank of England Quarterly Bulletin 2010), 2007-2009 ONS series code ‘RUTO</a:t>
            </a:r>
            <a:r>
              <a:rPr lang="en-GB" sz="900" dirty="0" smtClean="0"/>
              <a:t>’.</a:t>
            </a:r>
            <a:endParaRPr lang="en-GB" sz="900" dirty="0"/>
          </a:p>
        </p:txBody>
      </p:sp>
      <p:sp>
        <p:nvSpPr>
          <p:cNvPr id="8" name="TextBox 7"/>
          <p:cNvSpPr txBox="1"/>
          <p:nvPr/>
        </p:nvSpPr>
        <p:spPr>
          <a:xfrm>
            <a:off x="1115616" y="5805264"/>
            <a:ext cx="6696744" cy="507831"/>
          </a:xfrm>
          <a:prstGeom prst="rect">
            <a:avLst/>
          </a:prstGeom>
          <a:noFill/>
        </p:spPr>
        <p:txBody>
          <a:bodyPr wrap="square" rtlCol="0">
            <a:spAutoFit/>
          </a:bodyPr>
          <a:lstStyle/>
          <a:p>
            <a:r>
              <a:rPr lang="en-GB" sz="900" dirty="0" smtClean="0"/>
              <a:t>Note: The ONS calculate public sector net debt as financial liabilities less liquid assets and does not include all assets and liabilities of the public sector. The public sector, including the banks classified to the public sector, owns considerable amounts of illiquid assets, but these are not taken into account in the calculation of net debt.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5</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Annual Inflation</a:t>
            </a:r>
            <a:endParaRPr lang="en-US" sz="2800" b="1" baseline="30000" dirty="0">
              <a:latin typeface="Arial" pitchFamily="34" charset="0"/>
              <a:cs typeface="Arial" pitchFamily="34" charset="0"/>
            </a:endParaRPr>
          </a:p>
        </p:txBody>
      </p:sp>
      <p:sp>
        <p:nvSpPr>
          <p:cNvPr id="22532" name="Rectangle 130"/>
          <p:cNvSpPr>
            <a:spLocks noChangeArrowheads="1"/>
          </p:cNvSpPr>
          <p:nvPr/>
        </p:nvSpPr>
        <p:spPr bwMode="auto">
          <a:xfrm>
            <a:off x="1547664" y="6093296"/>
            <a:ext cx="1008112" cy="144016"/>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ONS</a:t>
            </a:r>
            <a:endParaRPr lang="en-GB" sz="900" dirty="0">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428311" y="1608909"/>
            <a:ext cx="6384049" cy="42433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6</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t>Projected Level of GDP</a:t>
            </a:r>
            <a:endParaRPr lang="en-US" sz="2800" b="1" baseline="30000" dirty="0"/>
          </a:p>
        </p:txBody>
      </p:sp>
      <p:sp>
        <p:nvSpPr>
          <p:cNvPr id="22532" name="Rectangle 130"/>
          <p:cNvSpPr>
            <a:spLocks noChangeArrowheads="1"/>
          </p:cNvSpPr>
          <p:nvPr/>
        </p:nvSpPr>
        <p:spPr bwMode="auto">
          <a:xfrm>
            <a:off x="1259632" y="6165304"/>
            <a:ext cx="2667397"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Bank of England </a:t>
            </a:r>
            <a:r>
              <a:rPr lang="en-GB" sz="900" i="1" dirty="0" smtClean="0">
                <a:solidFill>
                  <a:srgbClr val="000000"/>
                </a:solidFill>
                <a:latin typeface="Times New Roman" pitchFamily="18" charset="0"/>
                <a:cs typeface="Times New Roman" pitchFamily="18" charset="0"/>
              </a:rPr>
              <a:t>Inflation Report</a:t>
            </a:r>
            <a:r>
              <a:rPr lang="en-GB" sz="900" dirty="0" smtClean="0">
                <a:solidFill>
                  <a:srgbClr val="000000"/>
                </a:solidFill>
                <a:latin typeface="Times New Roman" pitchFamily="18" charset="0"/>
                <a:cs typeface="Times New Roman" pitchFamily="18" charset="0"/>
              </a:rPr>
              <a:t>, February 2011</a:t>
            </a:r>
            <a:endParaRPr lang="en-GB" sz="900" dirty="0">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sp>
        <p:nvSpPr>
          <p:cNvPr id="9" name="Rectangle 130"/>
          <p:cNvSpPr>
            <a:spLocks noChangeArrowheads="1"/>
          </p:cNvSpPr>
          <p:nvPr/>
        </p:nvSpPr>
        <p:spPr bwMode="auto">
          <a:xfrm>
            <a:off x="1259632" y="5805264"/>
            <a:ext cx="5904656" cy="138499"/>
          </a:xfrm>
          <a:prstGeom prst="rect">
            <a:avLst/>
          </a:prstGeom>
          <a:noFill/>
          <a:ln w="9525">
            <a:noFill/>
            <a:miter lim="800000"/>
            <a:headEnd/>
            <a:tailEnd/>
          </a:ln>
        </p:spPr>
        <p:txBody>
          <a:bodyPr wrap="square" lIns="0" tIns="0" rIns="0" bIns="0">
            <a:spAutoFit/>
          </a:bodyPr>
          <a:lstStyle/>
          <a:p>
            <a:pPr marL="228600" indent="-228600"/>
            <a:r>
              <a:rPr lang="en-GB" sz="900" dirty="0" smtClean="0">
                <a:latin typeface="Times New Roman" pitchFamily="18" charset="0"/>
                <a:cs typeface="Times New Roman" pitchFamily="18" charset="0"/>
              </a:rPr>
              <a:t>Note: The width of this fan chart over the past is to take account of likely revisions of the data.</a:t>
            </a:r>
            <a:endParaRPr lang="en-GB" sz="900" dirty="0">
              <a:latin typeface="Times New Roman" pitchFamily="18" charset="0"/>
              <a:cs typeface="Times New Roman" pitchFamily="18" charset="0"/>
            </a:endParaRPr>
          </a:p>
        </p:txBody>
      </p:sp>
      <p:pic>
        <p:nvPicPr>
          <p:cNvPr id="18434" name="Picture 3" descr="N:\Div6\PGShare\CHARTS\PNGs - IR Feb 2011\Section 5\PNGs\Chart 5.11.png"/>
          <p:cNvPicPr>
            <a:picLocks noChangeArrowheads="1"/>
          </p:cNvPicPr>
          <p:nvPr/>
        </p:nvPicPr>
        <p:blipFill>
          <a:blip r:embed="rId4" cstate="print"/>
          <a:srcRect/>
          <a:stretch>
            <a:fillRect/>
          </a:stretch>
        </p:blipFill>
        <p:spPr bwMode="auto">
          <a:xfrm>
            <a:off x="1260000" y="1692000"/>
            <a:ext cx="6624000" cy="388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7</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523220"/>
          </a:xfrm>
          <a:prstGeom prst="rect">
            <a:avLst/>
          </a:prstGeom>
          <a:noFill/>
          <a:ln w="9525">
            <a:noFill/>
            <a:miter lim="800000"/>
            <a:headEnd/>
            <a:tailEnd/>
          </a:ln>
        </p:spPr>
        <p:txBody>
          <a:bodyPr>
            <a:spAutoFit/>
          </a:bodyPr>
          <a:lstStyle/>
          <a:p>
            <a:r>
              <a:rPr lang="en-US" sz="2800" b="1" dirty="0" smtClean="0">
                <a:latin typeface="Arial" pitchFamily="34" charset="0"/>
                <a:cs typeface="Arial" pitchFamily="34" charset="0"/>
              </a:rPr>
              <a:t>Bank Rate Since 1964</a:t>
            </a:r>
            <a:endParaRPr lang="en-US" sz="2800" b="1" baseline="30000" dirty="0">
              <a:latin typeface="Arial" pitchFamily="34" charset="0"/>
              <a:cs typeface="Arial" pitchFamily="34" charset="0"/>
            </a:endParaRPr>
          </a:p>
        </p:txBody>
      </p:sp>
      <p:sp>
        <p:nvSpPr>
          <p:cNvPr id="22532" name="Rectangle 130"/>
          <p:cNvSpPr>
            <a:spLocks noChangeArrowheads="1"/>
          </p:cNvSpPr>
          <p:nvPr/>
        </p:nvSpPr>
        <p:spPr bwMode="auto">
          <a:xfrm>
            <a:off x="1259632" y="6093296"/>
            <a:ext cx="1163780"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Bank of England</a:t>
            </a:r>
            <a:endParaRPr lang="en-GB" sz="900" dirty="0">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10" name="Picture 4"/>
          <p:cNvPicPr>
            <a:picLocks noChangeArrowheads="1"/>
          </p:cNvPicPr>
          <p:nvPr/>
        </p:nvPicPr>
        <p:blipFill>
          <a:blip r:embed="rId4" cstate="print"/>
          <a:srcRect/>
          <a:stretch>
            <a:fillRect/>
          </a:stretch>
        </p:blipFill>
        <p:spPr>
          <a:xfrm>
            <a:off x="1260000" y="1692000"/>
            <a:ext cx="6624000" cy="3888000"/>
          </a:xfrm>
          <a:prstGeom prst="rect">
            <a:avLst/>
          </a:prstGeom>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8</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260648"/>
            <a:ext cx="7632700" cy="830997"/>
          </a:xfrm>
          <a:prstGeom prst="rect">
            <a:avLst/>
          </a:prstGeom>
          <a:noFill/>
          <a:ln w="9525">
            <a:noFill/>
            <a:miter lim="800000"/>
            <a:headEnd/>
            <a:tailEnd/>
          </a:ln>
        </p:spPr>
        <p:txBody>
          <a:bodyPr>
            <a:spAutoFit/>
          </a:bodyPr>
          <a:lstStyle/>
          <a:p>
            <a:r>
              <a:rPr lang="en-US" sz="2400" b="1" dirty="0" smtClean="0"/>
              <a:t>CPI Inflation and the Contribution of VAT, Energy Prices and Import Prices</a:t>
            </a:r>
            <a:endParaRPr lang="en-US" sz="2400" b="1" baseline="30000" dirty="0"/>
          </a:p>
        </p:txBody>
      </p:sp>
      <p:sp>
        <p:nvSpPr>
          <p:cNvPr id="22532" name="Rectangle 130"/>
          <p:cNvSpPr>
            <a:spLocks noChangeArrowheads="1"/>
          </p:cNvSpPr>
          <p:nvPr/>
        </p:nvSpPr>
        <p:spPr bwMode="auto">
          <a:xfrm>
            <a:off x="1259632" y="6165304"/>
            <a:ext cx="2667397"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Bank of England </a:t>
            </a:r>
            <a:r>
              <a:rPr lang="en-GB" sz="900" i="1" dirty="0" smtClean="0">
                <a:solidFill>
                  <a:srgbClr val="000000"/>
                </a:solidFill>
                <a:latin typeface="Times New Roman" pitchFamily="18" charset="0"/>
                <a:cs typeface="Times New Roman" pitchFamily="18" charset="0"/>
              </a:rPr>
              <a:t>Inflation Report</a:t>
            </a:r>
            <a:r>
              <a:rPr lang="en-GB" sz="900" dirty="0" smtClean="0">
                <a:solidFill>
                  <a:srgbClr val="000000"/>
                </a:solidFill>
                <a:latin typeface="Times New Roman" pitchFamily="18" charset="0"/>
                <a:cs typeface="Times New Roman" pitchFamily="18" charset="0"/>
              </a:rPr>
              <a:t>, February 2011</a:t>
            </a:r>
            <a:endParaRPr lang="en-GB" sz="900" dirty="0">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19458" name="Picture 4" descr="N:\Div6\PGShare\CHARTS\PNGs - IR Feb 2011\Section 4\Cht 4.8.png"/>
          <p:cNvPicPr>
            <a:picLocks noChangeArrowheads="1"/>
          </p:cNvPicPr>
          <p:nvPr/>
        </p:nvPicPr>
        <p:blipFill>
          <a:blip r:embed="rId4" cstate="print"/>
          <a:srcRect/>
          <a:stretch>
            <a:fillRect/>
          </a:stretch>
        </p:blipFill>
        <p:spPr bwMode="auto">
          <a:xfrm>
            <a:off x="1260000" y="1692000"/>
            <a:ext cx="6624000" cy="3888000"/>
          </a:xfrm>
          <a:prstGeom prst="rect">
            <a:avLst/>
          </a:prstGeom>
          <a:noFill/>
          <a:ln w="9525">
            <a:noFill/>
            <a:miter lim="800000"/>
            <a:headEnd/>
            <a:tailEnd/>
          </a:ln>
        </p:spPr>
      </p:pic>
      <p:sp>
        <p:nvSpPr>
          <p:cNvPr id="9" name="Rectangle 130"/>
          <p:cNvSpPr>
            <a:spLocks noChangeArrowheads="1"/>
          </p:cNvSpPr>
          <p:nvPr/>
        </p:nvSpPr>
        <p:spPr bwMode="auto">
          <a:xfrm>
            <a:off x="1259632" y="5805264"/>
            <a:ext cx="6984776" cy="138499"/>
          </a:xfrm>
          <a:prstGeom prst="rect">
            <a:avLst/>
          </a:prstGeom>
          <a:noFill/>
          <a:ln w="9525">
            <a:noFill/>
            <a:miter lim="800000"/>
            <a:headEnd/>
            <a:tailEnd/>
          </a:ln>
        </p:spPr>
        <p:txBody>
          <a:bodyPr wrap="square" lIns="0" tIns="0" rIns="0" bIns="0">
            <a:spAutoFit/>
          </a:bodyPr>
          <a:lstStyle/>
          <a:p>
            <a:r>
              <a:rPr lang="en-GB" sz="900" dirty="0" smtClean="0">
                <a:solidFill>
                  <a:srgbClr val="000000"/>
                </a:solidFill>
                <a:latin typeface="Times New Roman" pitchFamily="18" charset="0"/>
                <a:cs typeface="Times New Roman" pitchFamily="18" charset="0"/>
              </a:rPr>
              <a:t>Note: </a:t>
            </a:r>
            <a:r>
              <a:rPr lang="en-GB" sz="900" dirty="0" smtClean="0">
                <a:latin typeface="Times New Roman" pitchFamily="18" charset="0"/>
                <a:cs typeface="Times New Roman" pitchFamily="18" charset="0"/>
              </a:rPr>
              <a:t>The blue swathe sums the minimum and maximum of the individual estimated impacts of VAT, energy prices and import prices on CPI inflation.</a:t>
            </a:r>
            <a:endParaRPr lang="en-GB" sz="9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sldNum" sz="quarter" idx="12"/>
          </p:nvPr>
        </p:nvSpPr>
        <p:spPr>
          <a:noFill/>
        </p:spPr>
        <p:txBody>
          <a:bodyPr/>
          <a:lstStyle/>
          <a:p>
            <a:fld id="{A2A07841-08C6-4850-AA08-04D76E1B1516}" type="slidenum">
              <a:rPr lang="en-GB" smtClean="0">
                <a:latin typeface="Arial" charset="0"/>
                <a:cs typeface="Arial" charset="0"/>
              </a:rPr>
              <a:pPr/>
              <a:t>9</a:t>
            </a:fld>
            <a:endParaRPr lang="en-GB" smtClean="0">
              <a:latin typeface="Arial" charset="0"/>
              <a:cs typeface="Arial" charset="0"/>
            </a:endParaRPr>
          </a:p>
        </p:txBody>
      </p:sp>
      <p:sp>
        <p:nvSpPr>
          <p:cNvPr id="22530" name="Line 3"/>
          <p:cNvSpPr>
            <a:spLocks noChangeShapeType="1"/>
          </p:cNvSpPr>
          <p:nvPr/>
        </p:nvSpPr>
        <p:spPr bwMode="auto">
          <a:xfrm>
            <a:off x="0" y="1196975"/>
            <a:ext cx="9144000" cy="0"/>
          </a:xfrm>
          <a:prstGeom prst="line">
            <a:avLst/>
          </a:prstGeom>
          <a:noFill/>
          <a:ln w="63500">
            <a:solidFill>
              <a:srgbClr val="002060"/>
            </a:solidFill>
            <a:round/>
            <a:headEnd/>
            <a:tailEnd/>
          </a:ln>
        </p:spPr>
        <p:txBody>
          <a:bodyPr/>
          <a:lstStyle/>
          <a:p>
            <a:endParaRPr lang="en-US"/>
          </a:p>
        </p:txBody>
      </p:sp>
      <p:sp>
        <p:nvSpPr>
          <p:cNvPr id="22531" name="TextBox 7"/>
          <p:cNvSpPr txBox="1">
            <a:spLocks noChangeArrowheads="1"/>
          </p:cNvSpPr>
          <p:nvPr/>
        </p:nvSpPr>
        <p:spPr bwMode="auto">
          <a:xfrm>
            <a:off x="611560" y="404664"/>
            <a:ext cx="7632700" cy="461665"/>
          </a:xfrm>
          <a:prstGeom prst="rect">
            <a:avLst/>
          </a:prstGeom>
          <a:noFill/>
          <a:ln w="9525">
            <a:noFill/>
            <a:miter lim="800000"/>
            <a:headEnd/>
            <a:tailEnd/>
          </a:ln>
        </p:spPr>
        <p:txBody>
          <a:bodyPr>
            <a:spAutoFit/>
          </a:bodyPr>
          <a:lstStyle/>
          <a:p>
            <a:r>
              <a:rPr lang="en-US" sz="2400" b="1" dirty="0" smtClean="0"/>
              <a:t>Interest Rates Faced by Households and Firms</a:t>
            </a:r>
            <a:endParaRPr lang="en-US" sz="2400" b="1" baseline="30000" dirty="0"/>
          </a:p>
        </p:txBody>
      </p:sp>
      <p:sp>
        <p:nvSpPr>
          <p:cNvPr id="22532" name="Rectangle 130"/>
          <p:cNvSpPr>
            <a:spLocks noChangeArrowheads="1"/>
          </p:cNvSpPr>
          <p:nvPr/>
        </p:nvSpPr>
        <p:spPr bwMode="auto">
          <a:xfrm>
            <a:off x="1259632" y="6165304"/>
            <a:ext cx="3168352" cy="144016"/>
          </a:xfrm>
          <a:prstGeom prst="rect">
            <a:avLst/>
          </a:prstGeom>
          <a:noFill/>
          <a:ln w="9525">
            <a:noFill/>
            <a:miter lim="800000"/>
            <a:headEnd/>
            <a:tailEnd/>
          </a:ln>
        </p:spPr>
        <p:txBody>
          <a:bodyPr wrap="square" lIns="0" tIns="0" rIns="0" bIns="0">
            <a:spAutoFit/>
          </a:bodyPr>
          <a:lstStyle/>
          <a:p>
            <a:r>
              <a:rPr lang="en-GB" sz="900" dirty="0">
                <a:solidFill>
                  <a:srgbClr val="000000"/>
                </a:solidFill>
                <a:latin typeface="Times New Roman" pitchFamily="18" charset="0"/>
                <a:cs typeface="Times New Roman" pitchFamily="18" charset="0"/>
              </a:rPr>
              <a:t>Source</a:t>
            </a:r>
            <a:r>
              <a:rPr lang="en-GB" sz="900" dirty="0" smtClean="0">
                <a:solidFill>
                  <a:srgbClr val="000000"/>
                </a:solidFill>
                <a:latin typeface="Times New Roman" pitchFamily="18" charset="0"/>
                <a:cs typeface="Times New Roman" pitchFamily="18" charset="0"/>
              </a:rPr>
              <a:t>: Bank of England and Bank of America Merrill Lynch</a:t>
            </a:r>
            <a:endParaRPr lang="en-GB" sz="900" dirty="0">
              <a:solidFill>
                <a:srgbClr val="000000"/>
              </a:solidFill>
              <a:latin typeface="Times New Roman" pitchFamily="18" charset="0"/>
              <a:cs typeface="Times New Roman" pitchFamily="18" charset="0"/>
            </a:endParaRPr>
          </a:p>
        </p:txBody>
      </p:sp>
      <p:pic>
        <p:nvPicPr>
          <p:cNvPr id="22533" name="Picture 3"/>
          <p:cNvPicPr>
            <a:picLocks noChangeAspect="1" noChangeArrowheads="1"/>
          </p:cNvPicPr>
          <p:nvPr/>
        </p:nvPicPr>
        <p:blipFill>
          <a:blip r:embed="rId3" cstate="print"/>
          <a:srcRect/>
          <a:stretch>
            <a:fillRect/>
          </a:stretch>
        </p:blipFill>
        <p:spPr bwMode="auto">
          <a:xfrm>
            <a:off x="8243888" y="188913"/>
            <a:ext cx="792162" cy="792162"/>
          </a:xfrm>
          <a:prstGeom prst="rect">
            <a:avLst/>
          </a:prstGeom>
          <a:noFill/>
          <a:ln w="9525">
            <a:noFill/>
            <a:miter lim="800000"/>
            <a:headEnd/>
            <a:tailEnd/>
          </a:ln>
        </p:spPr>
      </p:pic>
      <p:pic>
        <p:nvPicPr>
          <p:cNvPr id="20482" name="Picture 1"/>
          <p:cNvPicPr>
            <a:picLocks noChangeArrowheads="1"/>
          </p:cNvPicPr>
          <p:nvPr/>
        </p:nvPicPr>
        <p:blipFill>
          <a:blip r:embed="rId4" cstate="print"/>
          <a:srcRect/>
          <a:stretch>
            <a:fillRect/>
          </a:stretch>
        </p:blipFill>
        <p:spPr bwMode="auto">
          <a:xfrm>
            <a:off x="1260000" y="1692000"/>
            <a:ext cx="6624000" cy="3888000"/>
          </a:xfrm>
          <a:prstGeom prst="rect">
            <a:avLst/>
          </a:prstGeom>
          <a:noFill/>
          <a:ln w="9525">
            <a:noFill/>
            <a:miter lim="800000"/>
            <a:headEnd/>
            <a:tailEnd/>
          </a:ln>
        </p:spPr>
      </p:pic>
      <p:sp>
        <p:nvSpPr>
          <p:cNvPr id="8" name="TextBox 7"/>
          <p:cNvSpPr txBox="1"/>
          <p:nvPr/>
        </p:nvSpPr>
        <p:spPr>
          <a:xfrm>
            <a:off x="1151112" y="5517232"/>
            <a:ext cx="6445224" cy="646331"/>
          </a:xfrm>
          <a:prstGeom prst="rect">
            <a:avLst/>
          </a:prstGeom>
          <a:noFill/>
        </p:spPr>
        <p:txBody>
          <a:bodyPr wrap="square" rtlCol="0">
            <a:spAutoFit/>
          </a:bodyPr>
          <a:lstStyle/>
          <a:p>
            <a:r>
              <a:rPr lang="en-GB" sz="900" dirty="0" smtClean="0">
                <a:latin typeface="Times New Roman" pitchFamily="18" charset="0"/>
                <a:cs typeface="Times New Roman" pitchFamily="18" charset="0"/>
              </a:rPr>
              <a:t>Note: </a:t>
            </a:r>
            <a:br>
              <a:rPr lang="en-GB" sz="900" dirty="0" smtClean="0">
                <a:latin typeface="Times New Roman" pitchFamily="18" charset="0"/>
                <a:cs typeface="Times New Roman" pitchFamily="18" charset="0"/>
              </a:rPr>
            </a:br>
            <a:r>
              <a:rPr lang="en-GB" sz="900" dirty="0" smtClean="0">
                <a:latin typeface="Times New Roman" pitchFamily="18" charset="0"/>
                <a:cs typeface="Times New Roman" pitchFamily="18" charset="0"/>
              </a:rPr>
              <a:t>-the corporate borrowing rate series uses an index of BBB-rated sterling corporate bonds issued by non-financial companies with a current average maturity of 8.5 years.</a:t>
            </a:r>
          </a:p>
          <a:p>
            <a:r>
              <a:rPr lang="en-GB" sz="900" dirty="0" smtClean="0">
                <a:latin typeface="Times New Roman" pitchFamily="18" charset="0"/>
                <a:cs typeface="Times New Roman" pitchFamily="18" charset="0"/>
              </a:rPr>
              <a:t>- the household lending and deposit rate series show data on quoted rates by UK Monetary and Financial Institutions.</a:t>
            </a:r>
            <a:endParaRPr lang="en-GB" sz="9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31017FE320D42AFA728A9CFFA8612" ma:contentTypeVersion="18" ma:contentTypeDescription="Create a new document." ma:contentTypeScope="" ma:versionID="888be41d7245ccb082eac194154cb155">
  <xsd:schema xmlns:xsd="http://www.w3.org/2001/XMLSchema" xmlns:xs="http://www.w3.org/2001/XMLSchema" xmlns:p="http://schemas.microsoft.com/office/2006/metadata/properties" xmlns:ns1="http://schemas.microsoft.com/sharepoint/v3" xmlns:ns2="b67fa5cd-9f58-4c91-ae17-33c31eed239f" xmlns:ns3="473c8558-9769-4e4c-9240-6b5c31c0767f" xmlns:ns4="http://schemas.microsoft.com/sharepoint/v3/fields" targetNamespace="http://schemas.microsoft.com/office/2006/metadata/properties" ma:root="true" ma:fieldsID="c4225bd495c94cac748cc8cb1d2e5c1a" ns1:_="" ns2:_="" ns3:_="" ns4:_="">
    <xsd:import namespace="http://schemas.microsoft.com/sharepoint/v3"/>
    <xsd:import namespace="b67fa5cd-9f58-4c91-ae17-33c31eed239f"/>
    <xsd:import namespace="473c8558-9769-4e4c-9240-6b5c31c0767f"/>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1:PublishDate" minOccurs="0"/>
                <xsd:element ref="ns1:OwnerGroup"/>
                <xsd:element ref="ns2:BOETaxonomyFieldTaxHTField0" minOccurs="0"/>
                <xsd:element ref="ns3:TaxCatchAll" minOccurs="0"/>
                <xsd:element ref="ns3:TaxCatchAllLabel" minOccurs="0"/>
                <xsd:element ref="ns4:BOEKeywords" minOccurs="0"/>
                <xsd:element ref="ns1:BOESummaryText" minOccurs="0"/>
                <xsd:element ref="ns1:IncludeContentsInIndex" minOccurs="0"/>
                <xsd:element ref="ns1:BOEApprovalStatus" minOccurs="0"/>
                <xsd:element ref="ns2:BOETwoLevelApprovalUnapprovedUrls" minOccurs="0"/>
                <xsd:element ref="ns1:ApprovedBy" minOccurs="0"/>
                <xsd:element ref="ns1:PublishedBy" minOccurs="0"/>
                <xsd:element ref="ns1:ArchivalDate" minOccurs="0"/>
                <xsd:element ref="ns1:ArchivalChoice"/>
                <xsd:element ref="ns1:BOEReplicationFlag" minOccurs="0"/>
                <xsd:element ref="ns1:BOEReplicateBackwardLinksOnDeployFlag" minOccurs="0"/>
                <xsd:element ref="ns1:ContentReview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Date" ma:index="10" nillable="true" ma:displayName="Publication Date" ma:format="DateOnly" ma:internalName="PublishDate">
      <xsd:simpleType>
        <xsd:restriction base="dms:DateTime"/>
      </xsd:simpleType>
    </xsd:element>
    <xsd:element name="OwnerGroup" ma:index="11" ma:displayName="Owner Group" ma:list="UserInfo" ma:SearchPeopleOnly="false" ma:internalName="OwnerGroup">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BOESummaryText" ma:index="17" nillable="true" ma:displayName="Summary Text" ma:internalName="BOESummaryText">
      <xsd:simpleType>
        <xsd:restriction base="dms:Note">
          <xsd:maxLength value="255"/>
        </xsd:restriction>
      </xsd:simpleType>
    </xsd:element>
    <xsd:element name="IncludeContentsInIndex" ma:index="18" nillable="true" ma:displayName="Make Content Searchable" ma:default="1" ma:description="" ma:internalName="IncludeContentsInIndex">
      <xsd:simpleType>
        <xsd:restriction base="dms:Boolean"/>
      </xsd:simpleType>
    </xsd:element>
    <xsd:element name="BOEApprovalStatus" ma:index="19" nillable="true" ma:displayName="2 Stage Approval Status" ma:default="Pending Approval" ma:internalName="BOEApprovalStatus">
      <xsd:simpleType>
        <xsd:restriction base="dms:Choice">
          <xsd:enumeration value="Pending Approval"/>
          <xsd:enumeration value="Level 1 Approved"/>
          <xsd:enumeration value="Level 1 Rejected"/>
          <xsd:enumeration value="Level 2 Approved"/>
          <xsd:enumeration value="Level 2 Rejected"/>
        </xsd:restriction>
      </xsd:simpleType>
    </xsd:element>
    <xsd:element name="ApprovedBy" ma:index="21" nillable="true" ma:displayName="Approved By" ma:list="UserInfo" ma:internalName="Approv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edBy" ma:index="22" nillable="true" ma:displayName="Published By" ma:list="UserInfo" ma:internalName="Published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alDate" ma:index="23" nillable="true" ma:displayName="Archival Date" ma:format="DateOnly" ma:internalName="ArchivalDate">
      <xsd:simpleType>
        <xsd:restriction base="dms:DateTime"/>
      </xsd:simpleType>
    </xsd:element>
    <xsd:element name="ArchivalChoice" ma:index="24" ma:displayName="Archive In" ma:default="3 Years" ma:internalName="ArchivalChoice">
      <xsd:simpleType>
        <xsd:restriction base="dms:Choice">
          <xsd:enumeration value="3 Months"/>
          <xsd:enumeration value="6 Months"/>
          <xsd:enumeration value="1 Year"/>
          <xsd:enumeration value="2 Years"/>
          <xsd:enumeration value="3 Years"/>
          <xsd:enumeration value="4 Years"/>
          <xsd:enumeration value="5 Years"/>
        </xsd:restriction>
      </xsd:simpleType>
    </xsd:element>
    <xsd:element name="BOEReplicationFlag" ma:index="25" nillable="true" ma:displayName="Replicated" ma:default="1" ma:internalName="Replicated">
      <xsd:simpleType>
        <xsd:restriction base="dms:Text"/>
      </xsd:simpleType>
    </xsd:element>
    <xsd:element name="BOEReplicateBackwardLinksOnDeployFlag" ma:index="26" nillable="true" ma:displayName="Replicate Backward Links On Deploy" ma:default="0" ma:internalName="Replicate_x0020_Backward_x0020_Links_x0020_On_x0020_Deploy">
      <xsd:simpleType>
        <xsd:restriction base="dms:Boolean"/>
      </xsd:simpleType>
    </xsd:element>
    <xsd:element name="ContentReviewDate" ma:index="27" ma:displayName="Content Review Date" ma:internalName="ContentReview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7fa5cd-9f58-4c91-ae17-33c31eed239f" elementFormDefault="qualified">
    <xsd:import namespace="http://schemas.microsoft.com/office/2006/documentManagement/types"/>
    <xsd:import namespace="http://schemas.microsoft.com/office/infopath/2007/PartnerControls"/>
    <xsd:element name="BOETaxonomyFieldTaxHTField0" ma:index="13" ma:taxonomy="true" ma:internalName="BOETaxonomyFieldTaxHTField0" ma:taxonomyFieldName="BOETaxonomyField" ma:displayName="Taxonomy" ma:default="" ma:fieldId="{8d0458c1-0fb7-4981-bee1-52d0df01895c}" ma:taxonomyMulti="true" ma:sspId="dd42ef28-d2e4-4e47-97ab-d11fb38978d1" ma:termSetId="7f21c66a-f36f-4b9d-aabb-5e38ce00f643" ma:anchorId="00000000-0000-0000-0000-000000000000" ma:open="false" ma:isKeyword="false">
      <xsd:complexType>
        <xsd:sequence>
          <xsd:element ref="pc:Terms" minOccurs="0" maxOccurs="1"/>
        </xsd:sequence>
      </xsd:complexType>
    </xsd:element>
    <xsd:element name="BOETwoLevelApprovalUnapprovedUrls" ma:index="20" nillable="true" ma:displayName="Unapproved Urls" ma:internalName="BOETwoLevelApprovalUnapprovedUr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3c8558-9769-4e4c-9240-6b5c31c0767f"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f5b2acf9-fd1b-4571-a3a3-69a8fa54b25c}" ma:internalName="TaxCatchAll" ma:showField="CatchAllData" ma:web="473c8558-9769-4e4c-9240-6b5c31c0767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list="{f5b2acf9-fd1b-4571-a3a3-69a8fa54b25c}" ma:internalName="TaxCatchAllLabel" ma:readOnly="true" ma:showField="CatchAllDataLabel" ma:web="473c8558-9769-4e4c-9240-6b5c31c076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BOEKeywords" ma:index="16" nillable="true" ma:displayName="Keywords" ma:hidden="true" ma:internalName="BOEKeyword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Date xmlns="http://schemas.microsoft.com/sharepoint/v3">2011-02-23T00:00:00+00:00</PublishDate>
    <TaxCatchAll xmlns="473c8558-9769-4e4c-9240-6b5c31c0767f">
      <Value>7</Value>
    </TaxCatchAll>
    <PublishingExpirationDate xmlns="http://schemas.microsoft.com/sharepoint/v3" xsi:nil="true"/>
    <IncludeContentsInIndex xmlns="http://schemas.microsoft.com/sharepoint/v3">true</IncludeContentsInIndex>
    <PublishingStartDate xmlns="http://schemas.microsoft.com/sharepoint/v3" xsi:nil="true"/>
    <BOEKeywords xmlns="http://schemas.microsoft.com/sharepoint/v3/fields" xsi:nil="true"/>
    <OwnerGroup xmlns="http://schemas.microsoft.com/sharepoint/v3">
      <UserInfo>
        <DisplayName/>
        <AccountId>177</AccountId>
        <AccountType/>
      </UserInfo>
    </OwnerGroup>
    <BOESummaryText xmlns="http://schemas.microsoft.com/sharepoint/v3" xsi:nil="true"/>
    <BOEApprovalStatus xmlns="http://schemas.microsoft.com/sharepoint/v3">Pending Approval</BOEApprovalStatus>
    <ArchivalDate xmlns="http://schemas.microsoft.com/sharepoint/v3" xsi:nil="true"/>
    <ArchivalChoice xmlns="http://schemas.microsoft.com/sharepoint/v3">5 Years</ArchivalChoice>
    <BOEReplicationFlag xmlns="http://schemas.microsoft.com/sharepoint/v3">2</BOEReplicationFlag>
    <BOEReplicateBackwardLinksOnDeployFlag xmlns="http://schemas.microsoft.com/sharepoint/v3">false</BOEReplicateBackwardLinksOnDeployFlag>
    <BOETaxonomyFieldTaxHTField0 xmlns="b67fa5cd-9f58-4c91-ae17-33c31eed239f">
      <Terms xmlns="http://schemas.microsoft.com/office/infopath/2007/PartnerControls">
        <TermInfo xmlns="http://schemas.microsoft.com/office/infopath/2007/PartnerControls">
          <TermName xmlns="http://schemas.microsoft.com/office/infopath/2007/PartnerControls">Home</TermName>
          <TermId xmlns="http://schemas.microsoft.com/office/infopath/2007/PartnerControls">c97e3486-4d29-4444-9159-e85873053bf8</TermId>
        </TermInfo>
      </Terms>
    </BOETaxonomyFieldTaxHTField0>
    <BOETwoLevelApprovalUnapprovedUrls xmlns="b67fa5cd-9f58-4c91-ae17-33c31eed239f" xsi:nil="true"/>
    <PublishedBy xmlns="http://schemas.microsoft.com/sharepoint/v3">
      <UserInfo>
        <DisplayName/>
        <AccountId xsi:nil="true"/>
        <AccountType/>
      </UserInfo>
    </PublishedBy>
    <ApprovedBy xmlns="http://schemas.microsoft.com/sharepoint/v3">
      <UserInfo>
        <DisplayName/>
        <AccountId xsi:nil="true"/>
        <AccountType/>
      </UserInfo>
    </ApprovedBy>
    <ContentReviewDate xmlns="http://schemas.microsoft.com/sharepoint/v3"/>
  </documentManagement>
</p:properties>
</file>

<file path=customXml/itemProps1.xml><?xml version="1.0" encoding="utf-8"?>
<ds:datastoreItem xmlns:ds="http://schemas.openxmlformats.org/officeDocument/2006/customXml" ds:itemID="{CB9E3374-8D80-48C1-8C86-03393600804E}"/>
</file>

<file path=customXml/itemProps2.xml><?xml version="1.0" encoding="utf-8"?>
<ds:datastoreItem xmlns:ds="http://schemas.openxmlformats.org/officeDocument/2006/customXml" ds:itemID="{B5AA8442-D8E1-4038-99A8-FDBAF253DD19}"/>
</file>

<file path=customXml/itemProps3.xml><?xml version="1.0" encoding="utf-8"?>
<ds:datastoreItem xmlns:ds="http://schemas.openxmlformats.org/officeDocument/2006/customXml" ds:itemID="{80175549-F40E-49BE-810D-881C54659D23}"/>
</file>

<file path=docProps/app.xml><?xml version="1.0" encoding="utf-8"?>
<Properties xmlns="http://schemas.openxmlformats.org/officeDocument/2006/extended-properties" xmlns:vt="http://schemas.openxmlformats.org/officeDocument/2006/docPropsVTypes">
  <Template/>
  <TotalTime>4929</TotalTime>
  <Words>691</Words>
  <Application>Microsoft Office PowerPoint</Application>
  <PresentationFormat>On-screen Show (4:3)</PresentationFormat>
  <Paragraphs>70</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Default Design</vt:lpstr>
      <vt:lpstr>Photo Editor Photo</vt:lpstr>
      <vt:lpstr>Monetary Policy in Extraordinary Times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Bank Of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930925</dc:creator>
  <cp:lastModifiedBy>149470</cp:lastModifiedBy>
  <cp:revision>402</cp:revision>
  <dcterms:created xsi:type="dcterms:W3CDTF">2009-02-20T17:01:35Z</dcterms:created>
  <dcterms:modified xsi:type="dcterms:W3CDTF">2011-02-22T09:41:08Z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1569089298</vt:i4>
  </property>
  <property fmtid="{D5CDD505-2E9C-101B-9397-08002B2CF9AE}" pid="3" name="_NewReviewCycle">
    <vt:lpwstr/>
  </property>
  <property fmtid="{D5CDD505-2E9C-101B-9397-08002B2CF9AE}" pid="4" name="_EmailSubject">
    <vt:lpwstr>David Miles news release, speech and accompanying charts</vt:lpwstr>
  </property>
  <property fmtid="{D5CDD505-2E9C-101B-9397-08002B2CF9AE}" pid="5" name="_AuthorEmail">
    <vt:lpwstr>Sarah.Morgan@bankofengland.gsi.gov.uk</vt:lpwstr>
  </property>
  <property fmtid="{D5CDD505-2E9C-101B-9397-08002B2CF9AE}" pid="6" name="_AuthorEmailDisplayName">
    <vt:lpwstr>Morgan, Sarah</vt:lpwstr>
  </property>
  <property fmtid="{D5CDD505-2E9C-101B-9397-08002B2CF9AE}" pid="7" name="ContentTypeId">
    <vt:lpwstr>0x01010065131017FE320D42AFA728A9CFFA8612</vt:lpwstr>
  </property>
  <property fmtid="{D5CDD505-2E9C-101B-9397-08002B2CF9AE}" pid="8" name="BOETaxonomyField">
    <vt:lpwstr>7;#Home|c97e3486-4d29-4444-9159-e85873053bf8</vt:lpwstr>
  </property>
  <property fmtid="{D5CDD505-2E9C-101B-9397-08002B2CF9AE}" pid="9" name="Order">
    <vt:r8>452600</vt:r8>
  </property>
  <property fmtid="{D5CDD505-2E9C-101B-9397-08002B2CF9AE}" pid="10" name="xd_Signature">
    <vt:bool>false</vt:bool>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ies>
</file>