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drawings/drawing1.xml" ContentType="application/vnd.openxmlformats-officedocument.drawingml.chartshapes+xml"/>
  <Override PartName="/ppt/drawings/drawing3.xml" ContentType="application/vnd.openxmlformats-officedocument.drawingml.chartshapes+xml"/>
  <Override PartName="/ppt/drawings/drawing4.xml" ContentType="application/vnd.openxmlformats-officedocument.drawingml.chartshapes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ppt/drawings/drawing7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theme/theme1.xml" ContentType="application/vnd.openxmlformats-officedocument.them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16" r:id="rId2"/>
    <p:sldId id="318" r:id="rId3"/>
    <p:sldId id="358" r:id="rId4"/>
    <p:sldId id="362" r:id="rId5"/>
    <p:sldId id="359" r:id="rId6"/>
    <p:sldId id="363" r:id="rId7"/>
    <p:sldId id="364" r:id="rId8"/>
    <p:sldId id="346" r:id="rId9"/>
    <p:sldId id="365" r:id="rId10"/>
    <p:sldId id="366" r:id="rId11"/>
    <p:sldId id="368" r:id="rId12"/>
    <p:sldId id="367" r:id="rId13"/>
    <p:sldId id="348" r:id="rId14"/>
    <p:sldId id="370" r:id="rId15"/>
    <p:sldId id="369" r:id="rId16"/>
    <p:sldId id="371" r:id="rId17"/>
    <p:sldId id="349" r:id="rId18"/>
    <p:sldId id="372" r:id="rId19"/>
    <p:sldId id="351" r:id="rId20"/>
    <p:sldId id="352" r:id="rId21"/>
    <p:sldId id="354" r:id="rId22"/>
    <p:sldId id="373" r:id="rId23"/>
    <p:sldId id="355" r:id="rId24"/>
    <p:sldId id="375" r:id="rId25"/>
    <p:sldId id="374" r:id="rId26"/>
    <p:sldId id="345" r:id="rId27"/>
    <p:sldId id="361" r:id="rId28"/>
  </p:sldIdLst>
  <p:sldSz cx="9144000" cy="6858000" type="screen4x3"/>
  <p:notesSz cx="6805613" cy="9944100"/>
  <p:defaultTextStyle>
    <a:defPPr>
      <a:defRPr lang="en-GB"/>
    </a:defPPr>
    <a:lvl1pPr algn="ctr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ＭＳ Ｐゴシック" pitchFamily="79" charset="-128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ＭＳ Ｐゴシック" pitchFamily="79" charset="-128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ＭＳ Ｐゴシック" pitchFamily="79" charset="-128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ＭＳ Ｐゴシック" pitchFamily="79" charset="-128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ＭＳ Ｐゴシック" pitchFamily="79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79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79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79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7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7" autoAdjust="0"/>
    <p:restoredTop sz="94670" autoAdjust="0"/>
  </p:normalViewPr>
  <p:slideViewPr>
    <p:cSldViewPr snapToGrid="0">
      <p:cViewPr>
        <p:scale>
          <a:sx n="75" d="100"/>
          <a:sy n="75" d="100"/>
        </p:scale>
        <p:origin x="-2850" y="-864"/>
      </p:cViewPr>
      <p:guideLst>
        <p:guide orient="horz" pos="1116"/>
        <p:guide orient="horz" pos="3756"/>
        <p:guide pos="454"/>
      </p:guideLst>
    </p:cSldViewPr>
  </p:slideViewPr>
  <p:outlineViewPr>
    <p:cViewPr>
      <p:scale>
        <a:sx n="33" d="100"/>
        <a:sy n="33" d="100"/>
      </p:scale>
      <p:origin x="0" y="6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175E-2"/>
          <c:y val="5.1615972222222223E-2"/>
          <c:w val="0.90209208333333335"/>
          <c:h val="0.82864513888888891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quarterly!$P$7:$P$75</c:f>
              <c:numCache>
                <c:formatCode>mmm\-yy</c:formatCode>
                <c:ptCount val="69"/>
                <c:pt idx="0">
                  <c:v>35855</c:v>
                </c:pt>
                <c:pt idx="1">
                  <c:v>35947</c:v>
                </c:pt>
                <c:pt idx="2">
                  <c:v>36039</c:v>
                </c:pt>
                <c:pt idx="3">
                  <c:v>36130</c:v>
                </c:pt>
                <c:pt idx="4">
                  <c:v>36220</c:v>
                </c:pt>
                <c:pt idx="5">
                  <c:v>36312</c:v>
                </c:pt>
                <c:pt idx="6">
                  <c:v>36404</c:v>
                </c:pt>
                <c:pt idx="7">
                  <c:v>36495</c:v>
                </c:pt>
                <c:pt idx="8">
                  <c:v>36586</c:v>
                </c:pt>
                <c:pt idx="9">
                  <c:v>36678</c:v>
                </c:pt>
                <c:pt idx="10">
                  <c:v>36770</c:v>
                </c:pt>
                <c:pt idx="11">
                  <c:v>36861</c:v>
                </c:pt>
                <c:pt idx="12">
                  <c:v>36951</c:v>
                </c:pt>
                <c:pt idx="13">
                  <c:v>37043</c:v>
                </c:pt>
                <c:pt idx="14">
                  <c:v>37135</c:v>
                </c:pt>
                <c:pt idx="15">
                  <c:v>37226</c:v>
                </c:pt>
                <c:pt idx="16">
                  <c:v>37316</c:v>
                </c:pt>
                <c:pt idx="17">
                  <c:v>37408</c:v>
                </c:pt>
                <c:pt idx="18">
                  <c:v>37500</c:v>
                </c:pt>
                <c:pt idx="19">
                  <c:v>37591</c:v>
                </c:pt>
                <c:pt idx="20">
                  <c:v>37681</c:v>
                </c:pt>
                <c:pt idx="21">
                  <c:v>37773</c:v>
                </c:pt>
                <c:pt idx="22">
                  <c:v>37865</c:v>
                </c:pt>
                <c:pt idx="23">
                  <c:v>37956</c:v>
                </c:pt>
                <c:pt idx="24">
                  <c:v>38047</c:v>
                </c:pt>
                <c:pt idx="25">
                  <c:v>38139</c:v>
                </c:pt>
                <c:pt idx="26">
                  <c:v>38231</c:v>
                </c:pt>
                <c:pt idx="27">
                  <c:v>38322</c:v>
                </c:pt>
                <c:pt idx="28">
                  <c:v>38412</c:v>
                </c:pt>
                <c:pt idx="29">
                  <c:v>38504</c:v>
                </c:pt>
                <c:pt idx="30">
                  <c:v>38596</c:v>
                </c:pt>
                <c:pt idx="31">
                  <c:v>38687</c:v>
                </c:pt>
                <c:pt idx="32">
                  <c:v>38777</c:v>
                </c:pt>
                <c:pt idx="33">
                  <c:v>38869</c:v>
                </c:pt>
                <c:pt idx="34">
                  <c:v>38961</c:v>
                </c:pt>
                <c:pt idx="35">
                  <c:v>39052</c:v>
                </c:pt>
                <c:pt idx="36">
                  <c:v>39142</c:v>
                </c:pt>
                <c:pt idx="37">
                  <c:v>39234</c:v>
                </c:pt>
                <c:pt idx="38">
                  <c:v>39326</c:v>
                </c:pt>
                <c:pt idx="39">
                  <c:v>39417</c:v>
                </c:pt>
                <c:pt idx="40">
                  <c:v>39508</c:v>
                </c:pt>
                <c:pt idx="41">
                  <c:v>39600</c:v>
                </c:pt>
                <c:pt idx="42">
                  <c:v>39692</c:v>
                </c:pt>
                <c:pt idx="43">
                  <c:v>39783</c:v>
                </c:pt>
                <c:pt idx="44">
                  <c:v>39873</c:v>
                </c:pt>
                <c:pt idx="45">
                  <c:v>39965</c:v>
                </c:pt>
                <c:pt idx="46">
                  <c:v>40057</c:v>
                </c:pt>
                <c:pt idx="47">
                  <c:v>40148</c:v>
                </c:pt>
                <c:pt idx="48">
                  <c:v>40238</c:v>
                </c:pt>
                <c:pt idx="49">
                  <c:v>40330</c:v>
                </c:pt>
                <c:pt idx="50">
                  <c:v>40422</c:v>
                </c:pt>
                <c:pt idx="51">
                  <c:v>40513</c:v>
                </c:pt>
                <c:pt idx="52">
                  <c:v>40603</c:v>
                </c:pt>
                <c:pt idx="53">
                  <c:v>40695</c:v>
                </c:pt>
                <c:pt idx="54">
                  <c:v>40787</c:v>
                </c:pt>
                <c:pt idx="55">
                  <c:v>40878</c:v>
                </c:pt>
                <c:pt idx="56">
                  <c:v>40969</c:v>
                </c:pt>
                <c:pt idx="57">
                  <c:v>41061</c:v>
                </c:pt>
                <c:pt idx="58">
                  <c:v>41153</c:v>
                </c:pt>
                <c:pt idx="59">
                  <c:v>41244</c:v>
                </c:pt>
                <c:pt idx="60">
                  <c:v>41334</c:v>
                </c:pt>
                <c:pt idx="61">
                  <c:v>41426</c:v>
                </c:pt>
                <c:pt idx="62">
                  <c:v>41518</c:v>
                </c:pt>
                <c:pt idx="63">
                  <c:v>41609</c:v>
                </c:pt>
                <c:pt idx="64">
                  <c:v>41699</c:v>
                </c:pt>
                <c:pt idx="65">
                  <c:v>41791</c:v>
                </c:pt>
                <c:pt idx="66">
                  <c:v>41883</c:v>
                </c:pt>
                <c:pt idx="67">
                  <c:v>41974</c:v>
                </c:pt>
                <c:pt idx="68">
                  <c:v>41640</c:v>
                </c:pt>
              </c:numCache>
            </c:numRef>
          </c:cat>
          <c:val>
            <c:numRef>
              <c:f>quarterly!$Y$7:$Y$75</c:f>
              <c:numCache>
                <c:formatCode>0.0</c:formatCode>
                <c:ptCount val="69"/>
                <c:pt idx="0">
                  <c:v>1.8898806587331622</c:v>
                </c:pt>
                <c:pt idx="1">
                  <c:v>1.3144071933875037</c:v>
                </c:pt>
                <c:pt idx="2">
                  <c:v>-0.41281845539064932</c:v>
                </c:pt>
                <c:pt idx="3">
                  <c:v>-1.4703256217488836</c:v>
                </c:pt>
                <c:pt idx="4">
                  <c:v>-1.4359198098224812</c:v>
                </c:pt>
                <c:pt idx="5">
                  <c:v>-1.5348288075560768</c:v>
                </c:pt>
                <c:pt idx="6">
                  <c:v>-2.352941176470591</c:v>
                </c:pt>
                <c:pt idx="7">
                  <c:v>-1.1904761904761862</c:v>
                </c:pt>
                <c:pt idx="8">
                  <c:v>-0.83234244946490676</c:v>
                </c:pt>
                <c:pt idx="9">
                  <c:v>-0.11990407673861947</c:v>
                </c:pt>
                <c:pt idx="10">
                  <c:v>0.36144578313253017</c:v>
                </c:pt>
                <c:pt idx="11">
                  <c:v>0.48192771084338837</c:v>
                </c:pt>
                <c:pt idx="12">
                  <c:v>0.17158426542187333</c:v>
                </c:pt>
                <c:pt idx="13">
                  <c:v>1.4037996732922955</c:v>
                </c:pt>
                <c:pt idx="14">
                  <c:v>0.1676898459237339</c:v>
                </c:pt>
                <c:pt idx="15">
                  <c:v>0.45595760897443893</c:v>
                </c:pt>
                <c:pt idx="16">
                  <c:v>-6.9697779160893258E-2</c:v>
                </c:pt>
                <c:pt idx="17">
                  <c:v>0.89976268024996031</c:v>
                </c:pt>
                <c:pt idx="18">
                  <c:v>1.2549966036712767</c:v>
                </c:pt>
                <c:pt idx="19">
                  <c:v>1.9813519813519864</c:v>
                </c:pt>
                <c:pt idx="20">
                  <c:v>0.56607198912637102</c:v>
                </c:pt>
                <c:pt idx="21">
                  <c:v>0.51509081159764047</c:v>
                </c:pt>
                <c:pt idx="22">
                  <c:v>0.21148602446046105</c:v>
                </c:pt>
                <c:pt idx="23">
                  <c:v>-1.0038833764503763</c:v>
                </c:pt>
                <c:pt idx="24">
                  <c:v>0.27598046220300709</c:v>
                </c:pt>
                <c:pt idx="25">
                  <c:v>1.1016381640748474</c:v>
                </c:pt>
                <c:pt idx="26">
                  <c:v>1.3559322033898313</c:v>
                </c:pt>
                <c:pt idx="27">
                  <c:v>1.2359550561797716</c:v>
                </c:pt>
                <c:pt idx="28">
                  <c:v>1.9209039548022666</c:v>
                </c:pt>
                <c:pt idx="29">
                  <c:v>1.3135257612668205</c:v>
                </c:pt>
                <c:pt idx="30">
                  <c:v>-5.1705989975103783E-2</c:v>
                </c:pt>
                <c:pt idx="31">
                  <c:v>-0.41137502527581749</c:v>
                </c:pt>
                <c:pt idx="32">
                  <c:v>0.46530207795829615</c:v>
                </c:pt>
                <c:pt idx="33">
                  <c:v>1.7955299400783726</c:v>
                </c:pt>
                <c:pt idx="34">
                  <c:v>1.6463434707446272</c:v>
                </c:pt>
                <c:pt idx="35">
                  <c:v>2.0784532235977986</c:v>
                </c:pt>
                <c:pt idx="36">
                  <c:v>1.4301176703271639</c:v>
                </c:pt>
                <c:pt idx="37">
                  <c:v>1.7088422564460297</c:v>
                </c:pt>
                <c:pt idx="38">
                  <c:v>2.256450692926125</c:v>
                </c:pt>
                <c:pt idx="39">
                  <c:v>1.0817679748741371</c:v>
                </c:pt>
                <c:pt idx="40">
                  <c:v>0.92840704073819125</c:v>
                </c:pt>
                <c:pt idx="41">
                  <c:v>0.40806684925696268</c:v>
                </c:pt>
                <c:pt idx="42">
                  <c:v>1.0629679864694546</c:v>
                </c:pt>
                <c:pt idx="43">
                  <c:v>-1.2246096361838827</c:v>
                </c:pt>
                <c:pt idx="44">
                  <c:v>-1.4768627259704281</c:v>
                </c:pt>
                <c:pt idx="45">
                  <c:v>-1.3013013013013164</c:v>
                </c:pt>
                <c:pt idx="46">
                  <c:v>-1.5968063872255578</c:v>
                </c:pt>
                <c:pt idx="47">
                  <c:v>-0.80160320641282645</c:v>
                </c:pt>
                <c:pt idx="48">
                  <c:v>0.60667340748230547</c:v>
                </c:pt>
                <c:pt idx="49">
                  <c:v>-1.8809411163633327</c:v>
                </c:pt>
                <c:pt idx="50">
                  <c:v>-0.61692435902217513</c:v>
                </c:pt>
                <c:pt idx="51">
                  <c:v>-1.5623773148025435</c:v>
                </c:pt>
                <c:pt idx="52">
                  <c:v>-0.59875551850107067</c:v>
                </c:pt>
                <c:pt idx="53">
                  <c:v>-0.62320514027526253</c:v>
                </c:pt>
                <c:pt idx="54">
                  <c:v>-1.0938694361448897</c:v>
                </c:pt>
                <c:pt idx="55">
                  <c:v>-0.66496853486737173</c:v>
                </c:pt>
                <c:pt idx="56">
                  <c:v>-1.5538866373286275</c:v>
                </c:pt>
                <c:pt idx="57">
                  <c:v>0.78817733990148575</c:v>
                </c:pt>
                <c:pt idx="58">
                  <c:v>1.4851485148514865</c:v>
                </c:pt>
                <c:pt idx="59">
                  <c:v>1.4778089296046211</c:v>
                </c:pt>
                <c:pt idx="60">
                  <c:v>0.61429126114384469</c:v>
                </c:pt>
                <c:pt idx="61">
                  <c:v>0.782013685239491</c:v>
                </c:pt>
                <c:pt idx="62">
                  <c:v>-0.29667697983745134</c:v>
                </c:pt>
                <c:pt idx="63">
                  <c:v>3.9384710865042472E-2</c:v>
                </c:pt>
                <c:pt idx="64">
                  <c:v>0.29410762405124302</c:v>
                </c:pt>
                <c:pt idx="65">
                  <c:v>-1.7229139477718647</c:v>
                </c:pt>
                <c:pt idx="66">
                  <c:v>0.51824927559995793</c:v>
                </c:pt>
                <c:pt idx="67">
                  <c:v>0.51824927559995793</c:v>
                </c:pt>
                <c:pt idx="68">
                  <c:v>0.51824927559995793</c:v>
                </c:pt>
              </c:numCache>
            </c:numRef>
          </c:val>
          <c:smooth val="0"/>
        </c:ser>
        <c:ser>
          <c:idx val="1"/>
          <c:order val="1"/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quarterly!$P$7:$P$75</c:f>
              <c:numCache>
                <c:formatCode>mmm\-yy</c:formatCode>
                <c:ptCount val="69"/>
                <c:pt idx="0">
                  <c:v>35855</c:v>
                </c:pt>
                <c:pt idx="1">
                  <c:v>35947</c:v>
                </c:pt>
                <c:pt idx="2">
                  <c:v>36039</c:v>
                </c:pt>
                <c:pt idx="3">
                  <c:v>36130</c:v>
                </c:pt>
                <c:pt idx="4">
                  <c:v>36220</c:v>
                </c:pt>
                <c:pt idx="5">
                  <c:v>36312</c:v>
                </c:pt>
                <c:pt idx="6">
                  <c:v>36404</c:v>
                </c:pt>
                <c:pt idx="7">
                  <c:v>36495</c:v>
                </c:pt>
                <c:pt idx="8">
                  <c:v>36586</c:v>
                </c:pt>
                <c:pt idx="9">
                  <c:v>36678</c:v>
                </c:pt>
                <c:pt idx="10">
                  <c:v>36770</c:v>
                </c:pt>
                <c:pt idx="11">
                  <c:v>36861</c:v>
                </c:pt>
                <c:pt idx="12">
                  <c:v>36951</c:v>
                </c:pt>
                <c:pt idx="13">
                  <c:v>37043</c:v>
                </c:pt>
                <c:pt idx="14">
                  <c:v>37135</c:v>
                </c:pt>
                <c:pt idx="15">
                  <c:v>37226</c:v>
                </c:pt>
                <c:pt idx="16">
                  <c:v>37316</c:v>
                </c:pt>
                <c:pt idx="17">
                  <c:v>37408</c:v>
                </c:pt>
                <c:pt idx="18">
                  <c:v>37500</c:v>
                </c:pt>
                <c:pt idx="19">
                  <c:v>37591</c:v>
                </c:pt>
                <c:pt idx="20">
                  <c:v>37681</c:v>
                </c:pt>
                <c:pt idx="21">
                  <c:v>37773</c:v>
                </c:pt>
                <c:pt idx="22">
                  <c:v>37865</c:v>
                </c:pt>
                <c:pt idx="23">
                  <c:v>37956</c:v>
                </c:pt>
                <c:pt idx="24">
                  <c:v>38047</c:v>
                </c:pt>
                <c:pt idx="25">
                  <c:v>38139</c:v>
                </c:pt>
                <c:pt idx="26">
                  <c:v>38231</c:v>
                </c:pt>
                <c:pt idx="27">
                  <c:v>38322</c:v>
                </c:pt>
                <c:pt idx="28">
                  <c:v>38412</c:v>
                </c:pt>
                <c:pt idx="29">
                  <c:v>38504</c:v>
                </c:pt>
                <c:pt idx="30">
                  <c:v>38596</c:v>
                </c:pt>
                <c:pt idx="31">
                  <c:v>38687</c:v>
                </c:pt>
                <c:pt idx="32">
                  <c:v>38777</c:v>
                </c:pt>
                <c:pt idx="33">
                  <c:v>38869</c:v>
                </c:pt>
                <c:pt idx="34">
                  <c:v>38961</c:v>
                </c:pt>
                <c:pt idx="35">
                  <c:v>39052</c:v>
                </c:pt>
                <c:pt idx="36">
                  <c:v>39142</c:v>
                </c:pt>
                <c:pt idx="37">
                  <c:v>39234</c:v>
                </c:pt>
                <c:pt idx="38">
                  <c:v>39326</c:v>
                </c:pt>
                <c:pt idx="39">
                  <c:v>39417</c:v>
                </c:pt>
                <c:pt idx="40">
                  <c:v>39508</c:v>
                </c:pt>
                <c:pt idx="41">
                  <c:v>39600</c:v>
                </c:pt>
                <c:pt idx="42">
                  <c:v>39692</c:v>
                </c:pt>
                <c:pt idx="43">
                  <c:v>39783</c:v>
                </c:pt>
                <c:pt idx="44">
                  <c:v>39873</c:v>
                </c:pt>
                <c:pt idx="45">
                  <c:v>39965</c:v>
                </c:pt>
                <c:pt idx="46">
                  <c:v>40057</c:v>
                </c:pt>
                <c:pt idx="47">
                  <c:v>40148</c:v>
                </c:pt>
                <c:pt idx="48">
                  <c:v>40238</c:v>
                </c:pt>
                <c:pt idx="49">
                  <c:v>40330</c:v>
                </c:pt>
                <c:pt idx="50">
                  <c:v>40422</c:v>
                </c:pt>
                <c:pt idx="51">
                  <c:v>40513</c:v>
                </c:pt>
                <c:pt idx="52">
                  <c:v>40603</c:v>
                </c:pt>
                <c:pt idx="53">
                  <c:v>40695</c:v>
                </c:pt>
                <c:pt idx="54">
                  <c:v>40787</c:v>
                </c:pt>
                <c:pt idx="55">
                  <c:v>40878</c:v>
                </c:pt>
                <c:pt idx="56">
                  <c:v>40969</c:v>
                </c:pt>
                <c:pt idx="57">
                  <c:v>41061</c:v>
                </c:pt>
                <c:pt idx="58">
                  <c:v>41153</c:v>
                </c:pt>
                <c:pt idx="59">
                  <c:v>41244</c:v>
                </c:pt>
                <c:pt idx="60">
                  <c:v>41334</c:v>
                </c:pt>
                <c:pt idx="61">
                  <c:v>41426</c:v>
                </c:pt>
                <c:pt idx="62">
                  <c:v>41518</c:v>
                </c:pt>
                <c:pt idx="63">
                  <c:v>41609</c:v>
                </c:pt>
                <c:pt idx="64">
                  <c:v>41699</c:v>
                </c:pt>
                <c:pt idx="65">
                  <c:v>41791</c:v>
                </c:pt>
                <c:pt idx="66">
                  <c:v>41883</c:v>
                </c:pt>
                <c:pt idx="67">
                  <c:v>41974</c:v>
                </c:pt>
                <c:pt idx="68">
                  <c:v>41640</c:v>
                </c:pt>
              </c:numCache>
            </c:numRef>
          </c:cat>
          <c:val>
            <c:numRef>
              <c:f>quarterly!$Z$7:$Z$75</c:f>
              <c:numCache>
                <c:formatCode>0.0</c:formatCode>
                <c:ptCount val="69"/>
                <c:pt idx="0">
                  <c:v>4.0817510855753385</c:v>
                </c:pt>
                <c:pt idx="1">
                  <c:v>5.7334668716561454</c:v>
                </c:pt>
                <c:pt idx="2">
                  <c:v>6.5835897621293826</c:v>
                </c:pt>
                <c:pt idx="3">
                  <c:v>4.0399900062444427</c:v>
                </c:pt>
                <c:pt idx="4">
                  <c:v>3.8394237620932969</c:v>
                </c:pt>
                <c:pt idx="5">
                  <c:v>3.9541726151235412</c:v>
                </c:pt>
                <c:pt idx="6">
                  <c:v>3.2385461567393379</c:v>
                </c:pt>
                <c:pt idx="7">
                  <c:v>3.2691767942923278</c:v>
                </c:pt>
                <c:pt idx="8">
                  <c:v>3.191902460407436</c:v>
                </c:pt>
                <c:pt idx="9">
                  <c:v>2.9167422124304831</c:v>
                </c:pt>
                <c:pt idx="10">
                  <c:v>4.5348211222097756</c:v>
                </c:pt>
                <c:pt idx="11">
                  <c:v>6.1696133001175379</c:v>
                </c:pt>
                <c:pt idx="12">
                  <c:v>7.2709721692039375</c:v>
                </c:pt>
                <c:pt idx="13">
                  <c:v>5.7087145629767022</c:v>
                </c:pt>
                <c:pt idx="14">
                  <c:v>3.5235213568866492</c:v>
                </c:pt>
                <c:pt idx="15">
                  <c:v>3.7392645611977304</c:v>
                </c:pt>
                <c:pt idx="16">
                  <c:v>4.2679010301573683</c:v>
                </c:pt>
                <c:pt idx="17">
                  <c:v>4.0617411133325065</c:v>
                </c:pt>
                <c:pt idx="18">
                  <c:v>4.3718893722448122</c:v>
                </c:pt>
                <c:pt idx="19">
                  <c:v>4.6168696901991293</c:v>
                </c:pt>
                <c:pt idx="20">
                  <c:v>3.595838514564198</c:v>
                </c:pt>
                <c:pt idx="21">
                  <c:v>3.0573655122295782</c:v>
                </c:pt>
                <c:pt idx="22">
                  <c:v>3.3096688741533371</c:v>
                </c:pt>
                <c:pt idx="23">
                  <c:v>3.2657885612076796</c:v>
                </c:pt>
                <c:pt idx="24">
                  <c:v>3.8993621311630888</c:v>
                </c:pt>
                <c:pt idx="25">
                  <c:v>4.8260368717385118</c:v>
                </c:pt>
                <c:pt idx="26">
                  <c:v>4.4071448453853721</c:v>
                </c:pt>
                <c:pt idx="27">
                  <c:v>4.1733140510104016</c:v>
                </c:pt>
                <c:pt idx="28">
                  <c:v>4.5109979012943224</c:v>
                </c:pt>
                <c:pt idx="29">
                  <c:v>3.9204906082417925</c:v>
                </c:pt>
                <c:pt idx="30">
                  <c:v>4.4118228620135076</c:v>
                </c:pt>
                <c:pt idx="31">
                  <c:v>4.2939271364199323</c:v>
                </c:pt>
                <c:pt idx="32">
                  <c:v>4.161273326689785</c:v>
                </c:pt>
                <c:pt idx="33">
                  <c:v>3.8311653257711096</c:v>
                </c:pt>
                <c:pt idx="34">
                  <c:v>3.9606360459381262</c:v>
                </c:pt>
                <c:pt idx="35">
                  <c:v>5.4141797052219331</c:v>
                </c:pt>
                <c:pt idx="36">
                  <c:v>4.526438906625037</c:v>
                </c:pt>
                <c:pt idx="37">
                  <c:v>4.8695288314504683</c:v>
                </c:pt>
                <c:pt idx="38">
                  <c:v>4.3658653233188964</c:v>
                </c:pt>
                <c:pt idx="39">
                  <c:v>4.0521892063473945</c:v>
                </c:pt>
                <c:pt idx="40">
                  <c:v>4.3602673079960113</c:v>
                </c:pt>
                <c:pt idx="41">
                  <c:v>4.2453901840473947</c:v>
                </c:pt>
                <c:pt idx="42">
                  <c:v>4.6931461033614239</c:v>
                </c:pt>
                <c:pt idx="43">
                  <c:v>4.5640106289304141</c:v>
                </c:pt>
                <c:pt idx="44">
                  <c:v>5.2816986421991885</c:v>
                </c:pt>
                <c:pt idx="45">
                  <c:v>6.6642831161391802</c:v>
                </c:pt>
                <c:pt idx="46">
                  <c:v>4.6843615317615486</c:v>
                </c:pt>
                <c:pt idx="47">
                  <c:v>4.0600962622531434</c:v>
                </c:pt>
                <c:pt idx="48">
                  <c:v>3.4832784480696897</c:v>
                </c:pt>
                <c:pt idx="49">
                  <c:v>2.8244183903087814</c:v>
                </c:pt>
                <c:pt idx="50">
                  <c:v>2.3317141325114901</c:v>
                </c:pt>
                <c:pt idx="51">
                  <c:v>2.5855328810840295</c:v>
                </c:pt>
                <c:pt idx="52">
                  <c:v>3.0423152300665968</c:v>
                </c:pt>
                <c:pt idx="53">
                  <c:v>3.3980099968385815</c:v>
                </c:pt>
                <c:pt idx="54">
                  <c:v>3.9724951900070757</c:v>
                </c:pt>
                <c:pt idx="55">
                  <c:v>4.0107642652997555</c:v>
                </c:pt>
                <c:pt idx="56">
                  <c:v>3.5447732794159825</c:v>
                </c:pt>
                <c:pt idx="57">
                  <c:v>3.4360599142857211</c:v>
                </c:pt>
                <c:pt idx="58">
                  <c:v>3.5704123749029231</c:v>
                </c:pt>
                <c:pt idx="59">
                  <c:v>3.8410115300149243</c:v>
                </c:pt>
                <c:pt idx="60">
                  <c:v>3.6621410496703581</c:v>
                </c:pt>
                <c:pt idx="61">
                  <c:v>3.2006140783197545</c:v>
                </c:pt>
                <c:pt idx="62">
                  <c:v>3.1483967403051971</c:v>
                </c:pt>
                <c:pt idx="63">
                  <c:v>2.3595571998096951</c:v>
                </c:pt>
                <c:pt idx="64">
                  <c:v>3.626030266191985</c:v>
                </c:pt>
                <c:pt idx="65">
                  <c:v>4.255400616316205</c:v>
                </c:pt>
                <c:pt idx="66">
                  <c:v>4.002305480137279</c:v>
                </c:pt>
                <c:pt idx="67">
                  <c:v>4.002305480137279</c:v>
                </c:pt>
                <c:pt idx="68">
                  <c:v>4.002305480137279</c:v>
                </c:pt>
              </c:numCache>
            </c:numRef>
          </c:val>
          <c:smooth val="0"/>
        </c:ser>
        <c:ser>
          <c:idx val="2"/>
          <c:order val="2"/>
          <c:marker>
            <c:symbol val="none"/>
          </c:marker>
          <c:cat>
            <c:numRef>
              <c:f>quarterly!$P$7:$P$75</c:f>
              <c:numCache>
                <c:formatCode>mmm\-yy</c:formatCode>
                <c:ptCount val="69"/>
                <c:pt idx="0">
                  <c:v>35855</c:v>
                </c:pt>
                <c:pt idx="1">
                  <c:v>35947</c:v>
                </c:pt>
                <c:pt idx="2">
                  <c:v>36039</c:v>
                </c:pt>
                <c:pt idx="3">
                  <c:v>36130</c:v>
                </c:pt>
                <c:pt idx="4">
                  <c:v>36220</c:v>
                </c:pt>
                <c:pt idx="5">
                  <c:v>36312</c:v>
                </c:pt>
                <c:pt idx="6">
                  <c:v>36404</c:v>
                </c:pt>
                <c:pt idx="7">
                  <c:v>36495</c:v>
                </c:pt>
                <c:pt idx="8">
                  <c:v>36586</c:v>
                </c:pt>
                <c:pt idx="9">
                  <c:v>36678</c:v>
                </c:pt>
                <c:pt idx="10">
                  <c:v>36770</c:v>
                </c:pt>
                <c:pt idx="11">
                  <c:v>36861</c:v>
                </c:pt>
                <c:pt idx="12">
                  <c:v>36951</c:v>
                </c:pt>
                <c:pt idx="13">
                  <c:v>37043</c:v>
                </c:pt>
                <c:pt idx="14">
                  <c:v>37135</c:v>
                </c:pt>
                <c:pt idx="15">
                  <c:v>37226</c:v>
                </c:pt>
                <c:pt idx="16">
                  <c:v>37316</c:v>
                </c:pt>
                <c:pt idx="17">
                  <c:v>37408</c:v>
                </c:pt>
                <c:pt idx="18">
                  <c:v>37500</c:v>
                </c:pt>
                <c:pt idx="19">
                  <c:v>37591</c:v>
                </c:pt>
                <c:pt idx="20">
                  <c:v>37681</c:v>
                </c:pt>
                <c:pt idx="21">
                  <c:v>37773</c:v>
                </c:pt>
                <c:pt idx="22">
                  <c:v>37865</c:v>
                </c:pt>
                <c:pt idx="23">
                  <c:v>37956</c:v>
                </c:pt>
                <c:pt idx="24">
                  <c:v>38047</c:v>
                </c:pt>
                <c:pt idx="25">
                  <c:v>38139</c:v>
                </c:pt>
                <c:pt idx="26">
                  <c:v>38231</c:v>
                </c:pt>
                <c:pt idx="27">
                  <c:v>38322</c:v>
                </c:pt>
                <c:pt idx="28">
                  <c:v>38412</c:v>
                </c:pt>
                <c:pt idx="29">
                  <c:v>38504</c:v>
                </c:pt>
                <c:pt idx="30">
                  <c:v>38596</c:v>
                </c:pt>
                <c:pt idx="31">
                  <c:v>38687</c:v>
                </c:pt>
                <c:pt idx="32">
                  <c:v>38777</c:v>
                </c:pt>
                <c:pt idx="33">
                  <c:v>38869</c:v>
                </c:pt>
                <c:pt idx="34">
                  <c:v>38961</c:v>
                </c:pt>
                <c:pt idx="35">
                  <c:v>39052</c:v>
                </c:pt>
                <c:pt idx="36">
                  <c:v>39142</c:v>
                </c:pt>
                <c:pt idx="37">
                  <c:v>39234</c:v>
                </c:pt>
                <c:pt idx="38">
                  <c:v>39326</c:v>
                </c:pt>
                <c:pt idx="39">
                  <c:v>39417</c:v>
                </c:pt>
                <c:pt idx="40">
                  <c:v>39508</c:v>
                </c:pt>
                <c:pt idx="41">
                  <c:v>39600</c:v>
                </c:pt>
                <c:pt idx="42">
                  <c:v>39692</c:v>
                </c:pt>
                <c:pt idx="43">
                  <c:v>39783</c:v>
                </c:pt>
                <c:pt idx="44">
                  <c:v>39873</c:v>
                </c:pt>
                <c:pt idx="45">
                  <c:v>39965</c:v>
                </c:pt>
                <c:pt idx="46">
                  <c:v>40057</c:v>
                </c:pt>
                <c:pt idx="47">
                  <c:v>40148</c:v>
                </c:pt>
                <c:pt idx="48">
                  <c:v>40238</c:v>
                </c:pt>
                <c:pt idx="49">
                  <c:v>40330</c:v>
                </c:pt>
                <c:pt idx="50">
                  <c:v>40422</c:v>
                </c:pt>
                <c:pt idx="51">
                  <c:v>40513</c:v>
                </c:pt>
                <c:pt idx="52">
                  <c:v>40603</c:v>
                </c:pt>
                <c:pt idx="53">
                  <c:v>40695</c:v>
                </c:pt>
                <c:pt idx="54">
                  <c:v>40787</c:v>
                </c:pt>
                <c:pt idx="55">
                  <c:v>40878</c:v>
                </c:pt>
                <c:pt idx="56">
                  <c:v>40969</c:v>
                </c:pt>
                <c:pt idx="57">
                  <c:v>41061</c:v>
                </c:pt>
                <c:pt idx="58">
                  <c:v>41153</c:v>
                </c:pt>
                <c:pt idx="59">
                  <c:v>41244</c:v>
                </c:pt>
                <c:pt idx="60">
                  <c:v>41334</c:v>
                </c:pt>
                <c:pt idx="61">
                  <c:v>41426</c:v>
                </c:pt>
                <c:pt idx="62">
                  <c:v>41518</c:v>
                </c:pt>
                <c:pt idx="63">
                  <c:v>41609</c:v>
                </c:pt>
                <c:pt idx="64">
                  <c:v>41699</c:v>
                </c:pt>
                <c:pt idx="65">
                  <c:v>41791</c:v>
                </c:pt>
                <c:pt idx="66">
                  <c:v>41883</c:v>
                </c:pt>
                <c:pt idx="67">
                  <c:v>41974</c:v>
                </c:pt>
                <c:pt idx="68">
                  <c:v>41640</c:v>
                </c:pt>
              </c:numCache>
            </c:numRef>
          </c:cat>
          <c:val>
            <c:numRef>
              <c:f>quarterly!$AA$7:$AA$75</c:f>
              <c:numCache>
                <c:formatCode>0.0</c:formatCode>
                <c:ptCount val="69"/>
                <c:pt idx="0">
                  <c:v>3.2111761029189831</c:v>
                </c:pt>
                <c:pt idx="1">
                  <c:v>3.8006438050799165</c:v>
                </c:pt>
                <c:pt idx="2">
                  <c:v>3.6583029816309991</c:v>
                </c:pt>
                <c:pt idx="3">
                  <c:v>2.6610996166601861</c:v>
                </c:pt>
                <c:pt idx="4">
                  <c:v>1.7777160798970451</c:v>
                </c:pt>
                <c:pt idx="5">
                  <c:v>1.7120419764025556</c:v>
                </c:pt>
                <c:pt idx="6">
                  <c:v>1.2163861381756749</c:v>
                </c:pt>
                <c:pt idx="7">
                  <c:v>1.6951641251958538</c:v>
                </c:pt>
                <c:pt idx="8">
                  <c:v>1.8354498407398148</c:v>
                </c:pt>
                <c:pt idx="9">
                  <c:v>1.7645805864952211</c:v>
                </c:pt>
                <c:pt idx="10">
                  <c:v>3.0430746932578399</c:v>
                </c:pt>
                <c:pt idx="11">
                  <c:v>3.2522525351598515</c:v>
                </c:pt>
                <c:pt idx="12">
                  <c:v>2.9782471592428683</c:v>
                </c:pt>
                <c:pt idx="13">
                  <c:v>3.2672644412828982</c:v>
                </c:pt>
                <c:pt idx="14">
                  <c:v>2.187719944849722</c:v>
                </c:pt>
                <c:pt idx="15">
                  <c:v>1.9169706922444807</c:v>
                </c:pt>
                <c:pt idx="16">
                  <c:v>2.1964762812256793</c:v>
                </c:pt>
                <c:pt idx="17">
                  <c:v>2.2199100514300896</c:v>
                </c:pt>
                <c:pt idx="18">
                  <c:v>2.6400258820488398</c:v>
                </c:pt>
                <c:pt idx="19">
                  <c:v>3.0965217242298948</c:v>
                </c:pt>
                <c:pt idx="20">
                  <c:v>2.2152547987963076</c:v>
                </c:pt>
                <c:pt idx="21">
                  <c:v>1.7015203624267004</c:v>
                </c:pt>
                <c:pt idx="22">
                  <c:v>1.6534893541742723</c:v>
                </c:pt>
                <c:pt idx="23">
                  <c:v>1.2696176388764135</c:v>
                </c:pt>
                <c:pt idx="24">
                  <c:v>1.8304158888527209</c:v>
                </c:pt>
                <c:pt idx="25">
                  <c:v>2.5893800431390055</c:v>
                </c:pt>
                <c:pt idx="26">
                  <c:v>2.8083150639277989</c:v>
                </c:pt>
                <c:pt idx="27">
                  <c:v>3.0650919217747679</c:v>
                </c:pt>
                <c:pt idx="28">
                  <c:v>3.245121767989334</c:v>
                </c:pt>
                <c:pt idx="29">
                  <c:v>2.6868734578147415</c:v>
                </c:pt>
                <c:pt idx="30">
                  <c:v>2.3661465147215357</c:v>
                </c:pt>
                <c:pt idx="31">
                  <c:v>2.2789492951165635</c:v>
                </c:pt>
                <c:pt idx="32">
                  <c:v>2.5158968177918615</c:v>
                </c:pt>
                <c:pt idx="33">
                  <c:v>2.8476965240989682</c:v>
                </c:pt>
                <c:pt idx="34">
                  <c:v>3.1674963779104348</c:v>
                </c:pt>
                <c:pt idx="35">
                  <c:v>3.7215265522413241</c:v>
                </c:pt>
                <c:pt idx="36">
                  <c:v>3.2892234289438815</c:v>
                </c:pt>
                <c:pt idx="37">
                  <c:v>3.3160359551382586</c:v>
                </c:pt>
                <c:pt idx="38">
                  <c:v>3.0601601446599647</c:v>
                </c:pt>
                <c:pt idx="39">
                  <c:v>2.5823323388478991</c:v>
                </c:pt>
                <c:pt idx="40">
                  <c:v>2.9754058972457988</c:v>
                </c:pt>
                <c:pt idx="41">
                  <c:v>2.3768171211778579</c:v>
                </c:pt>
                <c:pt idx="42">
                  <c:v>2.8338148924746989</c:v>
                </c:pt>
                <c:pt idx="43">
                  <c:v>3.0285006864169914</c:v>
                </c:pt>
                <c:pt idx="44">
                  <c:v>2.5746506228858932</c:v>
                </c:pt>
                <c:pt idx="45">
                  <c:v>3.2968688080176447</c:v>
                </c:pt>
                <c:pt idx="46">
                  <c:v>2.5525914830972445</c:v>
                </c:pt>
                <c:pt idx="47">
                  <c:v>2.2021849511292277</c:v>
                </c:pt>
                <c:pt idx="48">
                  <c:v>2.1768848397577507</c:v>
                </c:pt>
                <c:pt idx="49">
                  <c:v>1.4349739937469523</c:v>
                </c:pt>
                <c:pt idx="50">
                  <c:v>1.0339524189482288</c:v>
                </c:pt>
                <c:pt idx="51">
                  <c:v>0.6827626542386076</c:v>
                </c:pt>
                <c:pt idx="52">
                  <c:v>1.0004061098671106</c:v>
                </c:pt>
                <c:pt idx="53">
                  <c:v>0.95374914498566399</c:v>
                </c:pt>
                <c:pt idx="54">
                  <c:v>1.1031358686426471</c:v>
                </c:pt>
                <c:pt idx="55">
                  <c:v>1.6848088249709439</c:v>
                </c:pt>
                <c:pt idx="56">
                  <c:v>1.3901833911178598</c:v>
                </c:pt>
                <c:pt idx="57">
                  <c:v>2.034385882422721</c:v>
                </c:pt>
                <c:pt idx="58">
                  <c:v>2.8059794252629482</c:v>
                </c:pt>
                <c:pt idx="59">
                  <c:v>2.394900526780904</c:v>
                </c:pt>
                <c:pt idx="60">
                  <c:v>2.0527937001591421</c:v>
                </c:pt>
                <c:pt idx="61">
                  <c:v>2.010398262693978</c:v>
                </c:pt>
                <c:pt idx="62">
                  <c:v>1.4667187437160536</c:v>
                </c:pt>
                <c:pt idx="63">
                  <c:v>1.5230351228152348</c:v>
                </c:pt>
                <c:pt idx="64">
                  <c:v>1.5745525567366556</c:v>
                </c:pt>
                <c:pt idx="65">
                  <c:v>1.319917094005614</c:v>
                </c:pt>
                <c:pt idx="66">
                  <c:v>1.8141171850228874</c:v>
                </c:pt>
                <c:pt idx="67">
                  <c:v>1.7659823433473161</c:v>
                </c:pt>
                <c:pt idx="68">
                  <c:v>1.7527367974344943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625600"/>
        <c:axId val="181627136"/>
      </c:lineChart>
      <c:dateAx>
        <c:axId val="18162560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crossAx val="181627136"/>
        <c:crosses val="autoZero"/>
        <c:auto val="1"/>
        <c:lblOffset val="100"/>
        <c:baseTimeUnit val="months"/>
        <c:majorUnit val="36"/>
        <c:majorTimeUnit val="months"/>
      </c:dateAx>
      <c:valAx>
        <c:axId val="181627136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crossAx val="181625600"/>
        <c:crosses val="max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1988407699037624E-2"/>
          <c:y val="0.152177215241423"/>
          <c:w val="0.84721653543307096"/>
          <c:h val="0.74726693025302915"/>
        </c:manualLayout>
      </c:layout>
      <c:lineChart>
        <c:grouping val="standard"/>
        <c:varyColors val="0"/>
        <c:ser>
          <c:idx val="0"/>
          <c:order val="0"/>
          <c:tx>
            <c:strRef>
              <c:f>'prod section'!$B$1</c:f>
              <c:strCache>
                <c:ptCount val="1"/>
                <c:pt idx="0">
                  <c:v>Interest payments compared to pre-tax profits (RHS)</c:v>
                </c:pt>
              </c:strCache>
            </c:strRef>
          </c:tx>
          <c:marker>
            <c:symbol val="none"/>
          </c:marker>
          <c:cat>
            <c:numRef>
              <c:f>'prod section'!$A$83:$A$186</c:f>
              <c:numCache>
                <c:formatCode>d\-mmm\-yy</c:formatCode>
                <c:ptCount val="104"/>
                <c:pt idx="0">
                  <c:v>32963</c:v>
                </c:pt>
                <c:pt idx="1">
                  <c:v>33054</c:v>
                </c:pt>
                <c:pt idx="2">
                  <c:v>33146</c:v>
                </c:pt>
                <c:pt idx="3">
                  <c:v>33238</c:v>
                </c:pt>
                <c:pt idx="4">
                  <c:v>33328</c:v>
                </c:pt>
                <c:pt idx="5">
                  <c:v>33419</c:v>
                </c:pt>
                <c:pt idx="6">
                  <c:v>33511</c:v>
                </c:pt>
                <c:pt idx="7">
                  <c:v>33603</c:v>
                </c:pt>
                <c:pt idx="8">
                  <c:v>33694</c:v>
                </c:pt>
                <c:pt idx="9">
                  <c:v>33785</c:v>
                </c:pt>
                <c:pt idx="10">
                  <c:v>33877</c:v>
                </c:pt>
                <c:pt idx="11">
                  <c:v>33969</c:v>
                </c:pt>
                <c:pt idx="12">
                  <c:v>34059</c:v>
                </c:pt>
                <c:pt idx="13">
                  <c:v>34150</c:v>
                </c:pt>
                <c:pt idx="14">
                  <c:v>34242</c:v>
                </c:pt>
                <c:pt idx="15">
                  <c:v>34334</c:v>
                </c:pt>
                <c:pt idx="16">
                  <c:v>34424</c:v>
                </c:pt>
                <c:pt idx="17">
                  <c:v>34515</c:v>
                </c:pt>
                <c:pt idx="18">
                  <c:v>34607</c:v>
                </c:pt>
                <c:pt idx="19">
                  <c:v>34699</c:v>
                </c:pt>
                <c:pt idx="20">
                  <c:v>34789</c:v>
                </c:pt>
                <c:pt idx="21">
                  <c:v>34880</c:v>
                </c:pt>
                <c:pt idx="22">
                  <c:v>34972</c:v>
                </c:pt>
                <c:pt idx="23">
                  <c:v>35064</c:v>
                </c:pt>
                <c:pt idx="24">
                  <c:v>35155</c:v>
                </c:pt>
                <c:pt idx="25">
                  <c:v>35246</c:v>
                </c:pt>
                <c:pt idx="26">
                  <c:v>35338</c:v>
                </c:pt>
                <c:pt idx="27">
                  <c:v>35430</c:v>
                </c:pt>
                <c:pt idx="28">
                  <c:v>35520</c:v>
                </c:pt>
                <c:pt idx="29">
                  <c:v>35611</c:v>
                </c:pt>
                <c:pt idx="30">
                  <c:v>35703</c:v>
                </c:pt>
                <c:pt idx="31">
                  <c:v>35795</c:v>
                </c:pt>
                <c:pt idx="32">
                  <c:v>35885</c:v>
                </c:pt>
                <c:pt idx="33">
                  <c:v>35976</c:v>
                </c:pt>
                <c:pt idx="34">
                  <c:v>36068</c:v>
                </c:pt>
                <c:pt idx="35">
                  <c:v>36160</c:v>
                </c:pt>
                <c:pt idx="36">
                  <c:v>36250</c:v>
                </c:pt>
                <c:pt idx="37">
                  <c:v>36341</c:v>
                </c:pt>
                <c:pt idx="38">
                  <c:v>36433</c:v>
                </c:pt>
                <c:pt idx="39">
                  <c:v>36525</c:v>
                </c:pt>
                <c:pt idx="40">
                  <c:v>36616</c:v>
                </c:pt>
                <c:pt idx="41">
                  <c:v>36707</c:v>
                </c:pt>
                <c:pt idx="42">
                  <c:v>36799</c:v>
                </c:pt>
                <c:pt idx="43">
                  <c:v>36891</c:v>
                </c:pt>
                <c:pt idx="44">
                  <c:v>36981</c:v>
                </c:pt>
                <c:pt idx="45">
                  <c:v>37072</c:v>
                </c:pt>
                <c:pt idx="46">
                  <c:v>37164</c:v>
                </c:pt>
                <c:pt idx="47">
                  <c:v>37256</c:v>
                </c:pt>
                <c:pt idx="48">
                  <c:v>37346</c:v>
                </c:pt>
                <c:pt idx="49">
                  <c:v>37437</c:v>
                </c:pt>
                <c:pt idx="50">
                  <c:v>37529</c:v>
                </c:pt>
                <c:pt idx="51">
                  <c:v>37621</c:v>
                </c:pt>
                <c:pt idx="52">
                  <c:v>37711</c:v>
                </c:pt>
                <c:pt idx="53">
                  <c:v>37802</c:v>
                </c:pt>
                <c:pt idx="54">
                  <c:v>37894</c:v>
                </c:pt>
                <c:pt idx="55">
                  <c:v>37986</c:v>
                </c:pt>
                <c:pt idx="56">
                  <c:v>38077</c:v>
                </c:pt>
                <c:pt idx="57">
                  <c:v>38168</c:v>
                </c:pt>
                <c:pt idx="58">
                  <c:v>38260</c:v>
                </c:pt>
                <c:pt idx="59">
                  <c:v>38352</c:v>
                </c:pt>
                <c:pt idx="60">
                  <c:v>38442</c:v>
                </c:pt>
                <c:pt idx="61">
                  <c:v>38533</c:v>
                </c:pt>
                <c:pt idx="62">
                  <c:v>38625</c:v>
                </c:pt>
                <c:pt idx="63">
                  <c:v>38717</c:v>
                </c:pt>
                <c:pt idx="64">
                  <c:v>38807</c:v>
                </c:pt>
                <c:pt idx="65">
                  <c:v>38898</c:v>
                </c:pt>
                <c:pt idx="66">
                  <c:v>38990</c:v>
                </c:pt>
                <c:pt idx="67">
                  <c:v>39082</c:v>
                </c:pt>
                <c:pt idx="68">
                  <c:v>39172</c:v>
                </c:pt>
                <c:pt idx="69">
                  <c:v>39263</c:v>
                </c:pt>
                <c:pt idx="70">
                  <c:v>39355</c:v>
                </c:pt>
                <c:pt idx="71">
                  <c:v>39447</c:v>
                </c:pt>
                <c:pt idx="72">
                  <c:v>39538</c:v>
                </c:pt>
                <c:pt idx="73">
                  <c:v>39629</c:v>
                </c:pt>
                <c:pt idx="74">
                  <c:v>39721</c:v>
                </c:pt>
                <c:pt idx="75">
                  <c:v>39813</c:v>
                </c:pt>
                <c:pt idx="76">
                  <c:v>39903</c:v>
                </c:pt>
                <c:pt idx="77">
                  <c:v>39994</c:v>
                </c:pt>
                <c:pt idx="78">
                  <c:v>40086</c:v>
                </c:pt>
                <c:pt idx="79">
                  <c:v>40178</c:v>
                </c:pt>
                <c:pt idx="80">
                  <c:v>40268</c:v>
                </c:pt>
                <c:pt idx="81">
                  <c:v>40359</c:v>
                </c:pt>
                <c:pt idx="82">
                  <c:v>40451</c:v>
                </c:pt>
                <c:pt idx="83">
                  <c:v>40543</c:v>
                </c:pt>
                <c:pt idx="84">
                  <c:v>40633</c:v>
                </c:pt>
                <c:pt idx="85">
                  <c:v>40724</c:v>
                </c:pt>
                <c:pt idx="86">
                  <c:v>40816</c:v>
                </c:pt>
                <c:pt idx="87">
                  <c:v>40908</c:v>
                </c:pt>
                <c:pt idx="88">
                  <c:v>40999</c:v>
                </c:pt>
                <c:pt idx="89">
                  <c:v>41090</c:v>
                </c:pt>
                <c:pt idx="90">
                  <c:v>41182</c:v>
                </c:pt>
                <c:pt idx="91">
                  <c:v>41274</c:v>
                </c:pt>
                <c:pt idx="92">
                  <c:v>41364</c:v>
                </c:pt>
                <c:pt idx="93">
                  <c:v>41455</c:v>
                </c:pt>
                <c:pt idx="94">
                  <c:v>41547</c:v>
                </c:pt>
                <c:pt idx="95">
                  <c:v>41639</c:v>
                </c:pt>
                <c:pt idx="96">
                  <c:v>41729</c:v>
                </c:pt>
                <c:pt idx="97">
                  <c:v>41820</c:v>
                </c:pt>
                <c:pt idx="98">
                  <c:v>41912</c:v>
                </c:pt>
                <c:pt idx="99">
                  <c:v>42004</c:v>
                </c:pt>
                <c:pt idx="100">
                  <c:v>42094</c:v>
                </c:pt>
                <c:pt idx="101">
                  <c:v>42185</c:v>
                </c:pt>
                <c:pt idx="102">
                  <c:v>42277</c:v>
                </c:pt>
                <c:pt idx="103">
                  <c:v>42369</c:v>
                </c:pt>
              </c:numCache>
            </c:numRef>
          </c:cat>
          <c:val>
            <c:numRef>
              <c:f>'prod section'!$B$83:$B$186</c:f>
              <c:numCache>
                <c:formatCode>General</c:formatCode>
                <c:ptCount val="104"/>
                <c:pt idx="0">
                  <c:v>23.125146932058616</c:v>
                </c:pt>
                <c:pt idx="1">
                  <c:v>25.007482789583957</c:v>
                </c:pt>
                <c:pt idx="2">
                  <c:v>26.192936134389473</c:v>
                </c:pt>
                <c:pt idx="3">
                  <c:v>24.563281220136844</c:v>
                </c:pt>
                <c:pt idx="4">
                  <c:v>27.98326556146387</c:v>
                </c:pt>
                <c:pt idx="5">
                  <c:v>27.872478358692749</c:v>
                </c:pt>
                <c:pt idx="6">
                  <c:v>26.66515802972015</c:v>
                </c:pt>
                <c:pt idx="7">
                  <c:v>24.884526558891455</c:v>
                </c:pt>
                <c:pt idx="8">
                  <c:v>33.439794419970632</c:v>
                </c:pt>
                <c:pt idx="9">
                  <c:v>22.888563049853371</c:v>
                </c:pt>
                <c:pt idx="10">
                  <c:v>18.888888888888889</c:v>
                </c:pt>
                <c:pt idx="11">
                  <c:v>17.197259340576142</c:v>
                </c:pt>
                <c:pt idx="12">
                  <c:v>16.708574760395027</c:v>
                </c:pt>
                <c:pt idx="13">
                  <c:v>15.290140067618852</c:v>
                </c:pt>
                <c:pt idx="14">
                  <c:v>15.867591382718532</c:v>
                </c:pt>
                <c:pt idx="15">
                  <c:v>14.175478708202343</c:v>
                </c:pt>
                <c:pt idx="16">
                  <c:v>13.175778168800436</c:v>
                </c:pt>
                <c:pt idx="17">
                  <c:v>12.84540921091229</c:v>
                </c:pt>
                <c:pt idx="18">
                  <c:v>13.028127574438036</c:v>
                </c:pt>
                <c:pt idx="19">
                  <c:v>13.19073083778966</c:v>
                </c:pt>
                <c:pt idx="20">
                  <c:v>13.831130566546005</c:v>
                </c:pt>
                <c:pt idx="21">
                  <c:v>14.921800625594994</c:v>
                </c:pt>
                <c:pt idx="22">
                  <c:v>14.679071768533705</c:v>
                </c:pt>
                <c:pt idx="23">
                  <c:v>14.638614120479406</c:v>
                </c:pt>
                <c:pt idx="24">
                  <c:v>12.784677768993394</c:v>
                </c:pt>
                <c:pt idx="25">
                  <c:v>12.636388604529225</c:v>
                </c:pt>
                <c:pt idx="26">
                  <c:v>12.483707458363504</c:v>
                </c:pt>
                <c:pt idx="27">
                  <c:v>11.57141533901445</c:v>
                </c:pt>
                <c:pt idx="28">
                  <c:v>13.011753487697186</c:v>
                </c:pt>
                <c:pt idx="29">
                  <c:v>13.271560940841054</c:v>
                </c:pt>
                <c:pt idx="30">
                  <c:v>12.864219682490152</c:v>
                </c:pt>
                <c:pt idx="31">
                  <c:v>14.147073536768385</c:v>
                </c:pt>
                <c:pt idx="32">
                  <c:v>14.434295204484119</c:v>
                </c:pt>
                <c:pt idx="33">
                  <c:v>14.32873737477208</c:v>
                </c:pt>
                <c:pt idx="34">
                  <c:v>16.340703561074811</c:v>
                </c:pt>
                <c:pt idx="35">
                  <c:v>15.249942887998172</c:v>
                </c:pt>
                <c:pt idx="36">
                  <c:v>15.563963811617484</c:v>
                </c:pt>
                <c:pt idx="37">
                  <c:v>15.343757967196398</c:v>
                </c:pt>
                <c:pt idx="38">
                  <c:v>14.812893049127249</c:v>
                </c:pt>
                <c:pt idx="39">
                  <c:v>15.879599211563733</c:v>
                </c:pt>
                <c:pt idx="40">
                  <c:v>16.107104858730345</c:v>
                </c:pt>
                <c:pt idx="41">
                  <c:v>17.888649864808858</c:v>
                </c:pt>
                <c:pt idx="42">
                  <c:v>18.302112395376643</c:v>
                </c:pt>
                <c:pt idx="43">
                  <c:v>18.951422893318856</c:v>
                </c:pt>
                <c:pt idx="44">
                  <c:v>21.606508486469892</c:v>
                </c:pt>
                <c:pt idx="45">
                  <c:v>18.780556790173343</c:v>
                </c:pt>
                <c:pt idx="46">
                  <c:v>18.545410046705147</c:v>
                </c:pt>
                <c:pt idx="47">
                  <c:v>16.558428542794147</c:v>
                </c:pt>
                <c:pt idx="48">
                  <c:v>17.561031782588667</c:v>
                </c:pt>
                <c:pt idx="49">
                  <c:v>15.504302012659668</c:v>
                </c:pt>
                <c:pt idx="50">
                  <c:v>15.823171897098733</c:v>
                </c:pt>
                <c:pt idx="51">
                  <c:v>16.214713102178582</c:v>
                </c:pt>
                <c:pt idx="52">
                  <c:v>16.734901798011435</c:v>
                </c:pt>
                <c:pt idx="53">
                  <c:v>15.621912394335272</c:v>
                </c:pt>
                <c:pt idx="54">
                  <c:v>14.213546857280319</c:v>
                </c:pt>
                <c:pt idx="55">
                  <c:v>14.385462967693591</c:v>
                </c:pt>
                <c:pt idx="56">
                  <c:v>15.202382797031833</c:v>
                </c:pt>
                <c:pt idx="57">
                  <c:v>16.009315984000811</c:v>
                </c:pt>
                <c:pt idx="58">
                  <c:v>16.742793086717196</c:v>
                </c:pt>
                <c:pt idx="59">
                  <c:v>17.480759897386118</c:v>
                </c:pt>
                <c:pt idx="60">
                  <c:v>17.865535019114088</c:v>
                </c:pt>
                <c:pt idx="61">
                  <c:v>17.931000605832363</c:v>
                </c:pt>
                <c:pt idx="62">
                  <c:v>17.229846979018774</c:v>
                </c:pt>
                <c:pt idx="63">
                  <c:v>17.929257655476402</c:v>
                </c:pt>
                <c:pt idx="64">
                  <c:v>17.894607880671987</c:v>
                </c:pt>
                <c:pt idx="65">
                  <c:v>19.271027456826936</c:v>
                </c:pt>
                <c:pt idx="66">
                  <c:v>20.081292050930703</c:v>
                </c:pt>
                <c:pt idx="67">
                  <c:v>20.977776402129503</c:v>
                </c:pt>
                <c:pt idx="68">
                  <c:v>21.930939269857706</c:v>
                </c:pt>
                <c:pt idx="69">
                  <c:v>21.937867591615142</c:v>
                </c:pt>
                <c:pt idx="70">
                  <c:v>22.856674417218148</c:v>
                </c:pt>
                <c:pt idx="71">
                  <c:v>24.123876999488715</c:v>
                </c:pt>
                <c:pt idx="72">
                  <c:v>24.427684615600686</c:v>
                </c:pt>
                <c:pt idx="73">
                  <c:v>24.033172311730379</c:v>
                </c:pt>
                <c:pt idx="74">
                  <c:v>23.678119248145464</c:v>
                </c:pt>
                <c:pt idx="75">
                  <c:v>24.925010928055709</c:v>
                </c:pt>
                <c:pt idx="76">
                  <c:v>18.789553974655249</c:v>
                </c:pt>
                <c:pt idx="77">
                  <c:v>17.894442065034756</c:v>
                </c:pt>
                <c:pt idx="78">
                  <c:v>14.35893453444125</c:v>
                </c:pt>
                <c:pt idx="79">
                  <c:v>12.907783989678686</c:v>
                </c:pt>
                <c:pt idx="80">
                  <c:v>11.300767809114539</c:v>
                </c:pt>
                <c:pt idx="81">
                  <c:v>11.434590782101584</c:v>
                </c:pt>
                <c:pt idx="82">
                  <c:v>10.277694149355582</c:v>
                </c:pt>
                <c:pt idx="83">
                  <c:v>10.583459744929492</c:v>
                </c:pt>
                <c:pt idx="84">
                  <c:v>9.8316535303325736</c:v>
                </c:pt>
                <c:pt idx="85">
                  <c:v>10.0625</c:v>
                </c:pt>
                <c:pt idx="86">
                  <c:v>10.045407580618848</c:v>
                </c:pt>
                <c:pt idx="87">
                  <c:v>9.8556387713014217</c:v>
                </c:pt>
                <c:pt idx="88">
                  <c:v>10.238143425757269</c:v>
                </c:pt>
                <c:pt idx="89">
                  <c:v>10.392639441375955</c:v>
                </c:pt>
                <c:pt idx="90">
                  <c:v>10.233759739989166</c:v>
                </c:pt>
                <c:pt idx="91">
                  <c:v>9.2013796763067131</c:v>
                </c:pt>
                <c:pt idx="92">
                  <c:v>10.570068063813187</c:v>
                </c:pt>
                <c:pt idx="93">
                  <c:v>10.699804154138967</c:v>
                </c:pt>
                <c:pt idx="94">
                  <c:v>9.625751808887907</c:v>
                </c:pt>
                <c:pt idx="95">
                  <c:v>9.6641154263846509</c:v>
                </c:pt>
                <c:pt idx="96">
                  <c:v>9.6912576353228914</c:v>
                </c:pt>
                <c:pt idx="97">
                  <c:v>9.8798092209856918</c:v>
                </c:pt>
                <c:pt idx="98">
                  <c:v>9.765235073017438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564416"/>
        <c:axId val="189565952"/>
      </c:lineChart>
      <c:lineChart>
        <c:grouping val="standard"/>
        <c:varyColors val="0"/>
        <c:ser>
          <c:idx val="1"/>
          <c:order val="1"/>
          <c:tx>
            <c:strRef>
              <c:f>'prod section'!$E$1</c:f>
              <c:strCache>
                <c:ptCount val="1"/>
                <c:pt idx="0">
                  <c:v>Liquidations as a percentage of active companies (LHS)</c:v>
                </c:pt>
              </c:strCache>
            </c:strRef>
          </c:tx>
          <c:marker>
            <c:symbol val="none"/>
          </c:marker>
          <c:cat>
            <c:numRef>
              <c:f>'prod section'!$A$83:$A$186</c:f>
              <c:numCache>
                <c:formatCode>d\-mmm\-yy</c:formatCode>
                <c:ptCount val="104"/>
                <c:pt idx="0">
                  <c:v>32963</c:v>
                </c:pt>
                <c:pt idx="1">
                  <c:v>33054</c:v>
                </c:pt>
                <c:pt idx="2">
                  <c:v>33146</c:v>
                </c:pt>
                <c:pt idx="3">
                  <c:v>33238</c:v>
                </c:pt>
                <c:pt idx="4">
                  <c:v>33328</c:v>
                </c:pt>
                <c:pt idx="5">
                  <c:v>33419</c:v>
                </c:pt>
                <c:pt idx="6">
                  <c:v>33511</c:v>
                </c:pt>
                <c:pt idx="7">
                  <c:v>33603</c:v>
                </c:pt>
                <c:pt idx="8">
                  <c:v>33694</c:v>
                </c:pt>
                <c:pt idx="9">
                  <c:v>33785</c:v>
                </c:pt>
                <c:pt idx="10">
                  <c:v>33877</c:v>
                </c:pt>
                <c:pt idx="11">
                  <c:v>33969</c:v>
                </c:pt>
                <c:pt idx="12">
                  <c:v>34059</c:v>
                </c:pt>
                <c:pt idx="13">
                  <c:v>34150</c:v>
                </c:pt>
                <c:pt idx="14">
                  <c:v>34242</c:v>
                </c:pt>
                <c:pt idx="15">
                  <c:v>34334</c:v>
                </c:pt>
                <c:pt idx="16">
                  <c:v>34424</c:v>
                </c:pt>
                <c:pt idx="17">
                  <c:v>34515</c:v>
                </c:pt>
                <c:pt idx="18">
                  <c:v>34607</c:v>
                </c:pt>
                <c:pt idx="19">
                  <c:v>34699</c:v>
                </c:pt>
                <c:pt idx="20">
                  <c:v>34789</c:v>
                </c:pt>
                <c:pt idx="21">
                  <c:v>34880</c:v>
                </c:pt>
                <c:pt idx="22">
                  <c:v>34972</c:v>
                </c:pt>
                <c:pt idx="23">
                  <c:v>35064</c:v>
                </c:pt>
                <c:pt idx="24">
                  <c:v>35155</c:v>
                </c:pt>
                <c:pt idx="25">
                  <c:v>35246</c:v>
                </c:pt>
                <c:pt idx="26">
                  <c:v>35338</c:v>
                </c:pt>
                <c:pt idx="27">
                  <c:v>35430</c:v>
                </c:pt>
                <c:pt idx="28">
                  <c:v>35520</c:v>
                </c:pt>
                <c:pt idx="29">
                  <c:v>35611</c:v>
                </c:pt>
                <c:pt idx="30">
                  <c:v>35703</c:v>
                </c:pt>
                <c:pt idx="31">
                  <c:v>35795</c:v>
                </c:pt>
                <c:pt idx="32">
                  <c:v>35885</c:v>
                </c:pt>
                <c:pt idx="33">
                  <c:v>35976</c:v>
                </c:pt>
                <c:pt idx="34">
                  <c:v>36068</c:v>
                </c:pt>
                <c:pt idx="35">
                  <c:v>36160</c:v>
                </c:pt>
                <c:pt idx="36">
                  <c:v>36250</c:v>
                </c:pt>
                <c:pt idx="37">
                  <c:v>36341</c:v>
                </c:pt>
                <c:pt idx="38">
                  <c:v>36433</c:v>
                </c:pt>
                <c:pt idx="39">
                  <c:v>36525</c:v>
                </c:pt>
                <c:pt idx="40">
                  <c:v>36616</c:v>
                </c:pt>
                <c:pt idx="41">
                  <c:v>36707</c:v>
                </c:pt>
                <c:pt idx="42">
                  <c:v>36799</c:v>
                </c:pt>
                <c:pt idx="43">
                  <c:v>36891</c:v>
                </c:pt>
                <c:pt idx="44">
                  <c:v>36981</c:v>
                </c:pt>
                <c:pt idx="45">
                  <c:v>37072</c:v>
                </c:pt>
                <c:pt idx="46">
                  <c:v>37164</c:v>
                </c:pt>
                <c:pt idx="47">
                  <c:v>37256</c:v>
                </c:pt>
                <c:pt idx="48">
                  <c:v>37346</c:v>
                </c:pt>
                <c:pt idx="49">
                  <c:v>37437</c:v>
                </c:pt>
                <c:pt idx="50">
                  <c:v>37529</c:v>
                </c:pt>
                <c:pt idx="51">
                  <c:v>37621</c:v>
                </c:pt>
                <c:pt idx="52">
                  <c:v>37711</c:v>
                </c:pt>
                <c:pt idx="53">
                  <c:v>37802</c:v>
                </c:pt>
                <c:pt idx="54">
                  <c:v>37894</c:v>
                </c:pt>
                <c:pt idx="55">
                  <c:v>37986</c:v>
                </c:pt>
                <c:pt idx="56">
                  <c:v>38077</c:v>
                </c:pt>
                <c:pt idx="57">
                  <c:v>38168</c:v>
                </c:pt>
                <c:pt idx="58">
                  <c:v>38260</c:v>
                </c:pt>
                <c:pt idx="59">
                  <c:v>38352</c:v>
                </c:pt>
                <c:pt idx="60">
                  <c:v>38442</c:v>
                </c:pt>
                <c:pt idx="61">
                  <c:v>38533</c:v>
                </c:pt>
                <c:pt idx="62">
                  <c:v>38625</c:v>
                </c:pt>
                <c:pt idx="63">
                  <c:v>38717</c:v>
                </c:pt>
                <c:pt idx="64">
                  <c:v>38807</c:v>
                </c:pt>
                <c:pt idx="65">
                  <c:v>38898</c:v>
                </c:pt>
                <c:pt idx="66">
                  <c:v>38990</c:v>
                </c:pt>
                <c:pt idx="67">
                  <c:v>39082</c:v>
                </c:pt>
                <c:pt idx="68">
                  <c:v>39172</c:v>
                </c:pt>
                <c:pt idx="69">
                  <c:v>39263</c:v>
                </c:pt>
                <c:pt idx="70">
                  <c:v>39355</c:v>
                </c:pt>
                <c:pt idx="71">
                  <c:v>39447</c:v>
                </c:pt>
                <c:pt idx="72">
                  <c:v>39538</c:v>
                </c:pt>
                <c:pt idx="73">
                  <c:v>39629</c:v>
                </c:pt>
                <c:pt idx="74">
                  <c:v>39721</c:v>
                </c:pt>
                <c:pt idx="75">
                  <c:v>39813</c:v>
                </c:pt>
                <c:pt idx="76">
                  <c:v>39903</c:v>
                </c:pt>
                <c:pt idx="77">
                  <c:v>39994</c:v>
                </c:pt>
                <c:pt idx="78">
                  <c:v>40086</c:v>
                </c:pt>
                <c:pt idx="79">
                  <c:v>40178</c:v>
                </c:pt>
                <c:pt idx="80">
                  <c:v>40268</c:v>
                </c:pt>
                <c:pt idx="81">
                  <c:v>40359</c:v>
                </c:pt>
                <c:pt idx="82">
                  <c:v>40451</c:v>
                </c:pt>
                <c:pt idx="83">
                  <c:v>40543</c:v>
                </c:pt>
                <c:pt idx="84">
                  <c:v>40633</c:v>
                </c:pt>
                <c:pt idx="85">
                  <c:v>40724</c:v>
                </c:pt>
                <c:pt idx="86">
                  <c:v>40816</c:v>
                </c:pt>
                <c:pt idx="87">
                  <c:v>40908</c:v>
                </c:pt>
                <c:pt idx="88">
                  <c:v>40999</c:v>
                </c:pt>
                <c:pt idx="89">
                  <c:v>41090</c:v>
                </c:pt>
                <c:pt idx="90">
                  <c:v>41182</c:v>
                </c:pt>
                <c:pt idx="91">
                  <c:v>41274</c:v>
                </c:pt>
                <c:pt idx="92">
                  <c:v>41364</c:v>
                </c:pt>
                <c:pt idx="93">
                  <c:v>41455</c:v>
                </c:pt>
                <c:pt idx="94">
                  <c:v>41547</c:v>
                </c:pt>
                <c:pt idx="95">
                  <c:v>41639</c:v>
                </c:pt>
                <c:pt idx="96">
                  <c:v>41729</c:v>
                </c:pt>
                <c:pt idx="97">
                  <c:v>41820</c:v>
                </c:pt>
                <c:pt idx="98">
                  <c:v>41912</c:v>
                </c:pt>
                <c:pt idx="99">
                  <c:v>42004</c:v>
                </c:pt>
                <c:pt idx="100">
                  <c:v>42094</c:v>
                </c:pt>
                <c:pt idx="101">
                  <c:v>42185</c:v>
                </c:pt>
                <c:pt idx="102">
                  <c:v>42277</c:v>
                </c:pt>
                <c:pt idx="103">
                  <c:v>42369</c:v>
                </c:pt>
              </c:numCache>
            </c:numRef>
          </c:cat>
          <c:val>
            <c:numRef>
              <c:f>'prod section'!$E$83:$E$186</c:f>
              <c:numCache>
                <c:formatCode>General</c:formatCode>
                <c:ptCount val="104"/>
                <c:pt idx="0">
                  <c:v>0.32038798747037472</c:v>
                </c:pt>
                <c:pt idx="1">
                  <c:v>0.34057287344425619</c:v>
                </c:pt>
                <c:pt idx="2">
                  <c:v>0.42487066813859498</c:v>
                </c:pt>
                <c:pt idx="3">
                  <c:v>0.46210207456054853</c:v>
                </c:pt>
                <c:pt idx="4">
                  <c:v>0.50428998788093526</c:v>
                </c:pt>
                <c:pt idx="5">
                  <c:v>0.57953586497890297</c:v>
                </c:pt>
                <c:pt idx="6">
                  <c:v>0.59976511220425532</c:v>
                </c:pt>
                <c:pt idx="7">
                  <c:v>0.58553984716100471</c:v>
                </c:pt>
                <c:pt idx="8">
                  <c:v>0.6159208538017239</c:v>
                </c:pt>
                <c:pt idx="9">
                  <c:v>0.64636371704594897</c:v>
                </c:pt>
                <c:pt idx="10">
                  <c:v>0.70641273865441889</c:v>
                </c:pt>
                <c:pt idx="11">
                  <c:v>0.66306721075528741</c:v>
                </c:pt>
                <c:pt idx="12">
                  <c:v>0.62908943772321591</c:v>
                </c:pt>
                <c:pt idx="13">
                  <c:v>0.59045845671408759</c:v>
                </c:pt>
                <c:pt idx="14">
                  <c:v>0.54647886701721715</c:v>
                </c:pt>
                <c:pt idx="15">
                  <c:v>0.51653393924687296</c:v>
                </c:pt>
                <c:pt idx="16">
                  <c:v>0.51962715503855339</c:v>
                </c:pt>
                <c:pt idx="17">
                  <c:v>0.45898652849051941</c:v>
                </c:pt>
                <c:pt idx="18">
                  <c:v>0.44466043811450756</c:v>
                </c:pt>
                <c:pt idx="19">
                  <c:v>0.42271436211691854</c:v>
                </c:pt>
                <c:pt idx="20">
                  <c:v>0.39431664059554816</c:v>
                </c:pt>
                <c:pt idx="21">
                  <c:v>0.36653305945467185</c:v>
                </c:pt>
                <c:pt idx="22">
                  <c:v>0.39144554489092415</c:v>
                </c:pt>
                <c:pt idx="23">
                  <c:v>0.3978763181419458</c:v>
                </c:pt>
                <c:pt idx="24">
                  <c:v>0.35047876702624609</c:v>
                </c:pt>
                <c:pt idx="25">
                  <c:v>0.34263600897900748</c:v>
                </c:pt>
                <c:pt idx="26">
                  <c:v>0.33253383638461992</c:v>
                </c:pt>
                <c:pt idx="27">
                  <c:v>0.3289947033626846</c:v>
                </c:pt>
                <c:pt idx="28">
                  <c:v>0.29544426317160444</c:v>
                </c:pt>
                <c:pt idx="29">
                  <c:v>0.30457144224098748</c:v>
                </c:pt>
                <c:pt idx="30">
                  <c:v>0.298404061133618</c:v>
                </c:pt>
                <c:pt idx="31">
                  <c:v>0.29457969691470387</c:v>
                </c:pt>
                <c:pt idx="32">
                  <c:v>0.27949999954948423</c:v>
                </c:pt>
                <c:pt idx="33">
                  <c:v>0.28630962655572428</c:v>
                </c:pt>
                <c:pt idx="34">
                  <c:v>0.29281389494244664</c:v>
                </c:pt>
                <c:pt idx="35">
                  <c:v>0.29273126913743375</c:v>
                </c:pt>
                <c:pt idx="36">
                  <c:v>0.30984780416016977</c:v>
                </c:pt>
                <c:pt idx="37">
                  <c:v>0.29552910998541576</c:v>
                </c:pt>
                <c:pt idx="38">
                  <c:v>0.27857738309958496</c:v>
                </c:pt>
                <c:pt idx="39">
                  <c:v>0.27829844467655857</c:v>
                </c:pt>
                <c:pt idx="40">
                  <c:v>0.27066061261939489</c:v>
                </c:pt>
                <c:pt idx="41">
                  <c:v>0.25986025537307783</c:v>
                </c:pt>
                <c:pt idx="42">
                  <c:v>0.28683845745561909</c:v>
                </c:pt>
                <c:pt idx="43">
                  <c:v>0.27541487157022465</c:v>
                </c:pt>
                <c:pt idx="44">
                  <c:v>0.27829148935635617</c:v>
                </c:pt>
                <c:pt idx="45">
                  <c:v>0.27077229853399531</c:v>
                </c:pt>
                <c:pt idx="46">
                  <c:v>0.27000787118818664</c:v>
                </c:pt>
                <c:pt idx="47">
                  <c:v>0.27189440208349985</c:v>
                </c:pt>
                <c:pt idx="48">
                  <c:v>0.28418045550628224</c:v>
                </c:pt>
                <c:pt idx="49">
                  <c:v>0.28415627894928014</c:v>
                </c:pt>
                <c:pt idx="50">
                  <c:v>0.27114645669074017</c:v>
                </c:pt>
                <c:pt idx="51">
                  <c:v>0.29306474154362261</c:v>
                </c:pt>
                <c:pt idx="52">
                  <c:v>0.24438428023710787</c:v>
                </c:pt>
                <c:pt idx="53">
                  <c:v>0.23416267530539928</c:v>
                </c:pt>
                <c:pt idx="54">
                  <c:v>0.20903656703140563</c:v>
                </c:pt>
                <c:pt idx="55">
                  <c:v>0.19792292823153584</c:v>
                </c:pt>
                <c:pt idx="56">
                  <c:v>0.18594705786823978</c:v>
                </c:pt>
                <c:pt idx="57">
                  <c:v>0.17504210956203894</c:v>
                </c:pt>
                <c:pt idx="58">
                  <c:v>0.16382049273160365</c:v>
                </c:pt>
                <c:pt idx="59">
                  <c:v>0.16329203780990872</c:v>
                </c:pt>
                <c:pt idx="60">
                  <c:v>0.15950283909655863</c:v>
                </c:pt>
                <c:pt idx="61">
                  <c:v>0.17917213467493104</c:v>
                </c:pt>
                <c:pt idx="62">
                  <c:v>0.17364850522568348</c:v>
                </c:pt>
                <c:pt idx="63">
                  <c:v>0.16475166575422009</c:v>
                </c:pt>
                <c:pt idx="64">
                  <c:v>0.17537834811495928</c:v>
                </c:pt>
                <c:pt idx="65">
                  <c:v>0.15779972748144105</c:v>
                </c:pt>
                <c:pt idx="66">
                  <c:v>0.15462634298969324</c:v>
                </c:pt>
                <c:pt idx="67">
                  <c:v>0.15307803992453609</c:v>
                </c:pt>
                <c:pt idx="68">
                  <c:v>0.14754649670230058</c:v>
                </c:pt>
                <c:pt idx="69">
                  <c:v>0.14190491864073337</c:v>
                </c:pt>
                <c:pt idx="70">
                  <c:v>0.13914106299875117</c:v>
                </c:pt>
                <c:pt idx="71">
                  <c:v>0.13159983806702158</c:v>
                </c:pt>
                <c:pt idx="72">
                  <c:v>0.13771523121685608</c:v>
                </c:pt>
                <c:pt idx="73">
                  <c:v>0.15672278110451121</c:v>
                </c:pt>
                <c:pt idx="74">
                  <c:v>0.17514174310227404</c:v>
                </c:pt>
                <c:pt idx="75">
                  <c:v>0.20594938363270457</c:v>
                </c:pt>
                <c:pt idx="76">
                  <c:v>0.22505787823892667</c:v>
                </c:pt>
                <c:pt idx="77">
                  <c:v>0.23385538022937546</c:v>
                </c:pt>
                <c:pt idx="78">
                  <c:v>0.21116909172901885</c:v>
                </c:pt>
                <c:pt idx="79">
                  <c:v>0.20806216422875004</c:v>
                </c:pt>
                <c:pt idx="80">
                  <c:v>0.18478388710099108</c:v>
                </c:pt>
                <c:pt idx="81">
                  <c:v>0.18394370043368263</c:v>
                </c:pt>
                <c:pt idx="82">
                  <c:v>0.17585191204027539</c:v>
                </c:pt>
                <c:pt idx="83">
                  <c:v>0.17834446585795485</c:v>
                </c:pt>
                <c:pt idx="84">
                  <c:v>0.18163517221544201</c:v>
                </c:pt>
                <c:pt idx="85">
                  <c:v>0.18304008641088124</c:v>
                </c:pt>
                <c:pt idx="86">
                  <c:v>0.17942684503259027</c:v>
                </c:pt>
                <c:pt idx="87">
                  <c:v>0.18220322326326943</c:v>
                </c:pt>
                <c:pt idx="88">
                  <c:v>0.179128629673105</c:v>
                </c:pt>
                <c:pt idx="89">
                  <c:v>0.16556330026040506</c:v>
                </c:pt>
                <c:pt idx="90">
                  <c:v>0.15719252706951101</c:v>
                </c:pt>
                <c:pt idx="91">
                  <c:v>0.15215481403743542</c:v>
                </c:pt>
                <c:pt idx="92">
                  <c:v>0.13801807957174925</c:v>
                </c:pt>
                <c:pt idx="93">
                  <c:v>0.15612871376857862</c:v>
                </c:pt>
                <c:pt idx="94">
                  <c:v>0.14342281889287184</c:v>
                </c:pt>
                <c:pt idx="95">
                  <c:v>0.13122846937875429</c:v>
                </c:pt>
                <c:pt idx="96">
                  <c:v>0.13762322096566204</c:v>
                </c:pt>
                <c:pt idx="97">
                  <c:v>0.12848041479139463</c:v>
                </c:pt>
                <c:pt idx="98">
                  <c:v>0.12499749169771671</c:v>
                </c:pt>
                <c:pt idx="99">
                  <c:v>0.12780698737126484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573376"/>
        <c:axId val="189571840"/>
      </c:lineChart>
      <c:dateAx>
        <c:axId val="189564416"/>
        <c:scaling>
          <c:orientation val="minMax"/>
          <c:max val="42005"/>
        </c:scaling>
        <c:delete val="0"/>
        <c:axPos val="b"/>
        <c:numFmt formatCode="yyyy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89565952"/>
        <c:crosses val="autoZero"/>
        <c:auto val="1"/>
        <c:lblOffset val="100"/>
        <c:baseTimeUnit val="months"/>
        <c:majorUnit val="48"/>
        <c:majorTimeUnit val="months"/>
      </c:dateAx>
      <c:valAx>
        <c:axId val="189565952"/>
        <c:scaling>
          <c:orientation val="minMax"/>
          <c:max val="35"/>
          <c:min val="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89564416"/>
        <c:crosses val="autoZero"/>
        <c:crossBetween val="between"/>
      </c:valAx>
      <c:valAx>
        <c:axId val="18957184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89573376"/>
        <c:crosses val="max"/>
        <c:crossBetween val="between"/>
      </c:valAx>
      <c:dateAx>
        <c:axId val="189573376"/>
        <c:scaling>
          <c:orientation val="minMax"/>
        </c:scaling>
        <c:delete val="1"/>
        <c:axPos val="b"/>
        <c:numFmt formatCode="d\-mmm\-yy" sourceLinked="1"/>
        <c:majorTickMark val="out"/>
        <c:minorTickMark val="none"/>
        <c:tickLblPos val="nextTo"/>
        <c:crossAx val="189571840"/>
        <c:crosses val="autoZero"/>
        <c:auto val="1"/>
        <c:lblOffset val="100"/>
        <c:baseTimeUnit val="months"/>
        <c:majorUnit val="1"/>
        <c:minorUnit val="1"/>
      </c:dateAx>
    </c:plotArea>
    <c:legend>
      <c:legendPos val="r"/>
      <c:layout>
        <c:manualLayout>
          <c:xMode val="edge"/>
          <c:yMode val="edge"/>
          <c:x val="0.2636954850340677"/>
          <c:y val="3.4780548264800328E-3"/>
          <c:w val="0.47393064503300719"/>
          <c:h val="0.4573428709308931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706775273833455E-2"/>
          <c:y val="0.11770133996408344"/>
          <c:w val="0.85027044476655933"/>
          <c:h val="0.78235242861848742"/>
        </c:manualLayout>
      </c:layout>
      <c:lineChart>
        <c:grouping val="standard"/>
        <c:varyColors val="0"/>
        <c:ser>
          <c:idx val="0"/>
          <c:order val="0"/>
          <c:tx>
            <c:strRef>
              <c:f>Sheet1!$G$6</c:f>
              <c:strCache>
                <c:ptCount val="1"/>
                <c:pt idx="0">
                  <c:v>Loss-making firms (rhs)</c:v>
                </c:pt>
              </c:strCache>
            </c:strRef>
          </c:tx>
          <c:spPr>
            <a:ln w="25400">
              <a:solidFill>
                <a:srgbClr val="0F0080"/>
              </a:solidFill>
              <a:prstDash val="solid"/>
            </a:ln>
          </c:spPr>
          <c:marker>
            <c:symbol val="none"/>
          </c:marker>
          <c:cat>
            <c:numRef>
              <c:f>Sheet1!$E$7:$E$30</c:f>
              <c:numCache>
                <c:formatCode>General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Sheet1!$J$7:$J$30</c:f>
              <c:numCache>
                <c:formatCode>General</c:formatCode>
                <c:ptCount val="24"/>
                <c:pt idx="0">
                  <c:v>24.402768543512494</c:v>
                </c:pt>
                <c:pt idx="1">
                  <c:v>29.759794102734983</c:v>
                </c:pt>
                <c:pt idx="2">
                  <c:v>25.756653848264062</c:v>
                </c:pt>
                <c:pt idx="3">
                  <c:v>24.065811495889626</c:v>
                </c:pt>
                <c:pt idx="4">
                  <c:v>22.539571770205281</c:v>
                </c:pt>
                <c:pt idx="5">
                  <c:v>24.018404190055794</c:v>
                </c:pt>
                <c:pt idx="6">
                  <c:v>22.585951334630344</c:v>
                </c:pt>
                <c:pt idx="7">
                  <c:v>21.410302630363795</c:v>
                </c:pt>
                <c:pt idx="8">
                  <c:v>22.81008642909379</c:v>
                </c:pt>
                <c:pt idx="9">
                  <c:v>23.4111074182523</c:v>
                </c:pt>
                <c:pt idx="10">
                  <c:v>23.194931852997126</c:v>
                </c:pt>
                <c:pt idx="11">
                  <c:v>23.862909101594376</c:v>
                </c:pt>
                <c:pt idx="12">
                  <c:v>29.030841175024424</c:v>
                </c:pt>
                <c:pt idx="13">
                  <c:v>27.171307097163332</c:v>
                </c:pt>
                <c:pt idx="14">
                  <c:v>26.148994426154697</c:v>
                </c:pt>
                <c:pt idx="15">
                  <c:v>26.555513452065178</c:v>
                </c:pt>
                <c:pt idx="16">
                  <c:v>27.054346354597552</c:v>
                </c:pt>
                <c:pt idx="17">
                  <c:v>27.369549150036953</c:v>
                </c:pt>
                <c:pt idx="18">
                  <c:v>30.574676326103798</c:v>
                </c:pt>
                <c:pt idx="19">
                  <c:v>32.217505164365065</c:v>
                </c:pt>
                <c:pt idx="20">
                  <c:v>31.344194389481668</c:v>
                </c:pt>
                <c:pt idx="21">
                  <c:v>31.672642769266357</c:v>
                </c:pt>
                <c:pt idx="22">
                  <c:v>30.529931725274491</c:v>
                </c:pt>
                <c:pt idx="23">
                  <c:v>29.012931979250382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876480"/>
        <c:axId val="189886464"/>
      </c:lineChart>
      <c:lineChart>
        <c:grouping val="standard"/>
        <c:varyColors val="0"/>
        <c:ser>
          <c:idx val="2"/>
          <c:order val="1"/>
          <c:tx>
            <c:v>Company liquidations (lhs)</c:v>
          </c:tx>
          <c:spPr>
            <a:ln w="25400">
              <a:solidFill>
                <a:srgbClr val="FF01FF"/>
              </a:solidFill>
              <a:prstDash val="solid"/>
            </a:ln>
          </c:spPr>
          <c:marker>
            <c:symbol val="none"/>
          </c:marker>
          <c:cat>
            <c:numRef>
              <c:f>Sheet1!$E$7:$E$30</c:f>
              <c:numCache>
                <c:formatCode>General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Sheet1!$F$7:$F$30</c:f>
              <c:numCache>
                <c:formatCode>General</c:formatCode>
                <c:ptCount val="24"/>
                <c:pt idx="0">
                  <c:v>15.051</c:v>
                </c:pt>
                <c:pt idx="1">
                  <c:v>21.827000000000002</c:v>
                </c:pt>
                <c:pt idx="2">
                  <c:v>24.425000000000001</c:v>
                </c:pt>
                <c:pt idx="3">
                  <c:v>20.707999999999998</c:v>
                </c:pt>
                <c:pt idx="4">
                  <c:v>16.727</c:v>
                </c:pt>
                <c:pt idx="5">
                  <c:v>14.537000000000001</c:v>
                </c:pt>
                <c:pt idx="6">
                  <c:v>13.462</c:v>
                </c:pt>
                <c:pt idx="7">
                  <c:v>12.61</c:v>
                </c:pt>
                <c:pt idx="8">
                  <c:v>13.202999999999999</c:v>
                </c:pt>
                <c:pt idx="9">
                  <c:v>14.28</c:v>
                </c:pt>
                <c:pt idx="10">
                  <c:v>14.317009999999998</c:v>
                </c:pt>
                <c:pt idx="11">
                  <c:v>14.972010000000001</c:v>
                </c:pt>
                <c:pt idx="12">
                  <c:v>16.306010000000001</c:v>
                </c:pt>
                <c:pt idx="13">
                  <c:v>14.183999999999999</c:v>
                </c:pt>
                <c:pt idx="14">
                  <c:v>12.191000000000001</c:v>
                </c:pt>
                <c:pt idx="15">
                  <c:v>12.894</c:v>
                </c:pt>
                <c:pt idx="16">
                  <c:v>13.137</c:v>
                </c:pt>
                <c:pt idx="17">
                  <c:v>12.507</c:v>
                </c:pt>
                <c:pt idx="18">
                  <c:v>15.535</c:v>
                </c:pt>
                <c:pt idx="19">
                  <c:v>19.077000000000002</c:v>
                </c:pt>
                <c:pt idx="20">
                  <c:v>16.045000000000002</c:v>
                </c:pt>
                <c:pt idx="21">
                  <c:v>16.885999999999999</c:v>
                </c:pt>
                <c:pt idx="22">
                  <c:v>16.155999999999999</c:v>
                </c:pt>
                <c:pt idx="23">
                  <c:v>14.997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889536"/>
        <c:axId val="189888000"/>
      </c:lineChart>
      <c:catAx>
        <c:axId val="18987648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89886464"/>
        <c:crosses val="autoZero"/>
        <c:auto val="1"/>
        <c:lblAlgn val="ctr"/>
        <c:lblOffset val="100"/>
        <c:tickLblSkip val="3"/>
        <c:tickMarkSkip val="3"/>
        <c:noMultiLvlLbl val="0"/>
      </c:catAx>
      <c:valAx>
        <c:axId val="189886464"/>
        <c:scaling>
          <c:orientation val="minMax"/>
          <c:max val="35"/>
          <c:min val="15"/>
        </c:scaling>
        <c:delete val="0"/>
        <c:axPos val="r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189876480"/>
        <c:crosses val="max"/>
        <c:crossBetween val="between"/>
      </c:valAx>
      <c:valAx>
        <c:axId val="189888000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189889536"/>
        <c:crosses val="autoZero"/>
        <c:crossBetween val="between"/>
      </c:valAx>
      <c:catAx>
        <c:axId val="189889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8988800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6277502349243381"/>
          <c:y val="0.68147746713846991"/>
          <c:w val="0.70217004068730793"/>
          <c:h val="0.15843369781206498"/>
        </c:manualLayout>
      </c:layout>
      <c:overlay val="0"/>
    </c:legend>
    <c:plotVisOnly val="1"/>
    <c:dispBlanksAs val="gap"/>
    <c:showDLblsOverMax val="0"/>
  </c:chart>
  <c:spPr>
    <a:ln w="25400"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6621057613699922E-2"/>
          <c:y val="0.20254612058384783"/>
          <c:w val="0.86675788477260018"/>
          <c:h val="0.54102496067925787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'Cons and savings ratio'!$A$41:$A$107</c:f>
              <c:strCache>
                <c:ptCount val="67"/>
                <c:pt idx="0">
                  <c:v>1998Q1</c:v>
                </c:pt>
                <c:pt idx="1">
                  <c:v>1998Q2</c:v>
                </c:pt>
                <c:pt idx="2">
                  <c:v>1998Q3</c:v>
                </c:pt>
                <c:pt idx="3">
                  <c:v>1998Q4</c:v>
                </c:pt>
                <c:pt idx="4">
                  <c:v>1999Q1</c:v>
                </c:pt>
                <c:pt idx="5">
                  <c:v>1999Q2</c:v>
                </c:pt>
                <c:pt idx="6">
                  <c:v>1999Q3</c:v>
                </c:pt>
                <c:pt idx="7">
                  <c:v>1999Q4</c:v>
                </c:pt>
                <c:pt idx="8">
                  <c:v>2000Q1</c:v>
                </c:pt>
                <c:pt idx="9">
                  <c:v>2000Q2</c:v>
                </c:pt>
                <c:pt idx="10">
                  <c:v>2000Q3</c:v>
                </c:pt>
                <c:pt idx="11">
                  <c:v>2000Q4</c:v>
                </c:pt>
                <c:pt idx="12">
                  <c:v>2001Q1</c:v>
                </c:pt>
                <c:pt idx="13">
                  <c:v>2001Q2</c:v>
                </c:pt>
                <c:pt idx="14">
                  <c:v>2001Q3</c:v>
                </c:pt>
                <c:pt idx="15">
                  <c:v>2001Q4</c:v>
                </c:pt>
                <c:pt idx="16">
                  <c:v>2002Q1</c:v>
                </c:pt>
                <c:pt idx="17">
                  <c:v>2002Q2</c:v>
                </c:pt>
                <c:pt idx="18">
                  <c:v>2002Q3</c:v>
                </c:pt>
                <c:pt idx="19">
                  <c:v>2002Q4</c:v>
                </c:pt>
                <c:pt idx="20">
                  <c:v>2003Q1</c:v>
                </c:pt>
                <c:pt idx="21">
                  <c:v>2003Q2</c:v>
                </c:pt>
                <c:pt idx="22">
                  <c:v>2003Q3</c:v>
                </c:pt>
                <c:pt idx="23">
                  <c:v>2003Q4</c:v>
                </c:pt>
                <c:pt idx="24">
                  <c:v>2004Q1</c:v>
                </c:pt>
                <c:pt idx="25">
                  <c:v>2004Q2</c:v>
                </c:pt>
                <c:pt idx="26">
                  <c:v>2004Q3</c:v>
                </c:pt>
                <c:pt idx="27">
                  <c:v>2004Q4</c:v>
                </c:pt>
                <c:pt idx="28">
                  <c:v>2005Q1</c:v>
                </c:pt>
                <c:pt idx="29">
                  <c:v>2005Q2</c:v>
                </c:pt>
                <c:pt idx="30">
                  <c:v>2005Q3</c:v>
                </c:pt>
                <c:pt idx="31">
                  <c:v>2005Q4</c:v>
                </c:pt>
                <c:pt idx="32">
                  <c:v>2006Q1</c:v>
                </c:pt>
                <c:pt idx="33">
                  <c:v>2006Q2</c:v>
                </c:pt>
                <c:pt idx="34">
                  <c:v>2006Q3</c:v>
                </c:pt>
                <c:pt idx="35">
                  <c:v>2006Q4</c:v>
                </c:pt>
                <c:pt idx="36">
                  <c:v>2007Q1</c:v>
                </c:pt>
                <c:pt idx="37">
                  <c:v>2007Q2</c:v>
                </c:pt>
                <c:pt idx="38">
                  <c:v>2007Q3</c:v>
                </c:pt>
                <c:pt idx="39">
                  <c:v>2007Q4</c:v>
                </c:pt>
                <c:pt idx="40">
                  <c:v>2008Q1</c:v>
                </c:pt>
                <c:pt idx="41">
                  <c:v>2008Q2</c:v>
                </c:pt>
                <c:pt idx="42">
                  <c:v>2008Q3</c:v>
                </c:pt>
                <c:pt idx="43">
                  <c:v>2008Q4</c:v>
                </c:pt>
                <c:pt idx="44">
                  <c:v>2009Q1</c:v>
                </c:pt>
                <c:pt idx="45">
                  <c:v>2009Q2</c:v>
                </c:pt>
                <c:pt idx="46">
                  <c:v>2009Q3</c:v>
                </c:pt>
                <c:pt idx="47">
                  <c:v>2009Q4</c:v>
                </c:pt>
                <c:pt idx="48">
                  <c:v>2010Q1</c:v>
                </c:pt>
                <c:pt idx="49">
                  <c:v>2010Q2</c:v>
                </c:pt>
                <c:pt idx="50">
                  <c:v>2010Q3</c:v>
                </c:pt>
                <c:pt idx="51">
                  <c:v>2010Q4</c:v>
                </c:pt>
                <c:pt idx="52">
                  <c:v>2011Q1</c:v>
                </c:pt>
                <c:pt idx="53">
                  <c:v>2011Q2</c:v>
                </c:pt>
                <c:pt idx="54">
                  <c:v>2011Q3</c:v>
                </c:pt>
                <c:pt idx="55">
                  <c:v>2011Q4</c:v>
                </c:pt>
                <c:pt idx="56">
                  <c:v>2012Q1</c:v>
                </c:pt>
                <c:pt idx="57">
                  <c:v>2012Q2</c:v>
                </c:pt>
                <c:pt idx="58">
                  <c:v>2012Q3</c:v>
                </c:pt>
                <c:pt idx="59">
                  <c:v>2012Q4</c:v>
                </c:pt>
                <c:pt idx="60">
                  <c:v>2013Q1</c:v>
                </c:pt>
                <c:pt idx="61">
                  <c:v>2013Q2</c:v>
                </c:pt>
                <c:pt idx="62">
                  <c:v>2013Q3</c:v>
                </c:pt>
                <c:pt idx="63">
                  <c:v>2013Q4</c:v>
                </c:pt>
                <c:pt idx="64">
                  <c:v>2014Q1</c:v>
                </c:pt>
                <c:pt idx="65">
                  <c:v>2014Q2</c:v>
                </c:pt>
                <c:pt idx="66">
                  <c:v>2014Q3</c:v>
                </c:pt>
              </c:strCache>
            </c:strRef>
          </c:cat>
          <c:val>
            <c:numRef>
              <c:f>'Cons and savings ratio'!$B$41:$B$107</c:f>
              <c:numCache>
                <c:formatCode>General</c:formatCode>
                <c:ptCount val="67"/>
                <c:pt idx="0">
                  <c:v>3.77133653642107</c:v>
                </c:pt>
                <c:pt idx="1">
                  <c:v>4.0770370370370399</c:v>
                </c:pt>
                <c:pt idx="2">
                  <c:v>4.9913526769220899</c:v>
                </c:pt>
                <c:pt idx="3">
                  <c:v>4.4126952055340798</c:v>
                </c:pt>
                <c:pt idx="4">
                  <c:v>4.6641008431561701</c:v>
                </c:pt>
                <c:pt idx="5">
                  <c:v>4.2247907532881603</c:v>
                </c:pt>
                <c:pt idx="6">
                  <c:v>4.4429711604661204</c:v>
                </c:pt>
                <c:pt idx="7">
                  <c:v>5.9886948108163196</c:v>
                </c:pt>
                <c:pt idx="8">
                  <c:v>6.33945703306998</c:v>
                </c:pt>
                <c:pt idx="9">
                  <c:v>5.3899828660822902</c:v>
                </c:pt>
                <c:pt idx="10">
                  <c:v>4.8384497819792296</c:v>
                </c:pt>
                <c:pt idx="11">
                  <c:v>3.9316773170614501</c:v>
                </c:pt>
                <c:pt idx="12">
                  <c:v>2.54874894587324</c:v>
                </c:pt>
                <c:pt idx="13">
                  <c:v>3.7081542637412399</c:v>
                </c:pt>
                <c:pt idx="14">
                  <c:v>4.2951757286708299</c:v>
                </c:pt>
                <c:pt idx="15">
                  <c:v>4.5776259401885202</c:v>
                </c:pt>
                <c:pt idx="16">
                  <c:v>4.9648322468312296</c:v>
                </c:pt>
                <c:pt idx="17">
                  <c:v>4.5256887362150504</c:v>
                </c:pt>
                <c:pt idx="18">
                  <c:v>3.4140437997927902</c:v>
                </c:pt>
                <c:pt idx="19">
                  <c:v>3.1417014786817901</c:v>
                </c:pt>
                <c:pt idx="20">
                  <c:v>2.83222016999449</c:v>
                </c:pt>
                <c:pt idx="21">
                  <c:v>4.0402196168442499</c:v>
                </c:pt>
                <c:pt idx="22">
                  <c:v>4.3290884515897803</c:v>
                </c:pt>
                <c:pt idx="23">
                  <c:v>4.4899323681435996</c:v>
                </c:pt>
                <c:pt idx="24">
                  <c:v>4.3128508740194702</c:v>
                </c:pt>
                <c:pt idx="25">
                  <c:v>3.7625715013934702</c:v>
                </c:pt>
                <c:pt idx="26">
                  <c:v>3.4698134918335399</c:v>
                </c:pt>
                <c:pt idx="27">
                  <c:v>2.9089656190780899</c:v>
                </c:pt>
                <c:pt idx="28">
                  <c:v>3.67142425800344</c:v>
                </c:pt>
                <c:pt idx="29">
                  <c:v>2.3794375362412201</c:v>
                </c:pt>
                <c:pt idx="30">
                  <c:v>2.60059764542105</c:v>
                </c:pt>
                <c:pt idx="31">
                  <c:v>3.2073817210729798</c:v>
                </c:pt>
                <c:pt idx="32">
                  <c:v>1.49795340050378</c:v>
                </c:pt>
                <c:pt idx="33">
                  <c:v>2.8366339554366902</c:v>
                </c:pt>
                <c:pt idx="34">
                  <c:v>2.474247705492</c:v>
                </c:pt>
                <c:pt idx="35">
                  <c:v>1.48800673522903</c:v>
                </c:pt>
                <c:pt idx="36">
                  <c:v>2.4549607190774201</c:v>
                </c:pt>
                <c:pt idx="37">
                  <c:v>1.88252752842724</c:v>
                </c:pt>
                <c:pt idx="38">
                  <c:v>2.7474241709406901</c:v>
                </c:pt>
                <c:pt idx="39">
                  <c:v>3.4209825335819501</c:v>
                </c:pt>
                <c:pt idx="40">
                  <c:v>2.3299030720960401</c:v>
                </c:pt>
                <c:pt idx="41">
                  <c:v>0.797735557232364</c:v>
                </c:pt>
                <c:pt idx="42">
                  <c:v>-1.34345989061244</c:v>
                </c:pt>
                <c:pt idx="43">
                  <c:v>-3.56427993229818</c:v>
                </c:pt>
                <c:pt idx="44">
                  <c:v>-3.9060852969786199</c:v>
                </c:pt>
                <c:pt idx="45">
                  <c:v>-4.2017996007508298</c:v>
                </c:pt>
                <c:pt idx="46">
                  <c:v>-3.1315099034985998</c:v>
                </c:pt>
                <c:pt idx="47">
                  <c:v>-1.00689449928079</c:v>
                </c:pt>
                <c:pt idx="48">
                  <c:v>-0.75439163702985201</c:v>
                </c:pt>
                <c:pt idx="49">
                  <c:v>1.2771069348655999</c:v>
                </c:pt>
                <c:pt idx="50">
                  <c:v>0.76565999426529996</c:v>
                </c:pt>
                <c:pt idx="51">
                  <c:v>0.164190954851342</c:v>
                </c:pt>
                <c:pt idx="52">
                  <c:v>0.43590897103764997</c:v>
                </c:pt>
                <c:pt idx="53">
                  <c:v>-0.41419232496631597</c:v>
                </c:pt>
                <c:pt idx="54">
                  <c:v>-4.4606120267329102E-2</c:v>
                </c:pt>
                <c:pt idx="55">
                  <c:v>0.33861782361089698</c:v>
                </c:pt>
                <c:pt idx="56">
                  <c:v>1.0062708513530201</c:v>
                </c:pt>
                <c:pt idx="57">
                  <c:v>1.1560047489091401</c:v>
                </c:pt>
                <c:pt idx="58">
                  <c:v>1.10103178450246</c:v>
                </c:pt>
                <c:pt idx="59">
                  <c:v>1.23715293756711</c:v>
                </c:pt>
                <c:pt idx="60">
                  <c:v>1.45308163405739</c:v>
                </c:pt>
                <c:pt idx="61">
                  <c:v>1.5364272731083299</c:v>
                </c:pt>
                <c:pt idx="62">
                  <c:v>1.9440639269406399</c:v>
                </c:pt>
                <c:pt idx="63">
                  <c:v>1.8160053942254499</c:v>
                </c:pt>
                <c:pt idx="64">
                  <c:v>1.8742722781790799</c:v>
                </c:pt>
                <c:pt idx="65">
                  <c:v>2.04796985652577</c:v>
                </c:pt>
                <c:pt idx="66">
                  <c:v>2.46053697337529</c:v>
                </c:pt>
              </c:numCache>
            </c:numRef>
          </c:val>
          <c:smooth val="0"/>
        </c:ser>
        <c:ser>
          <c:idx val="1"/>
          <c:order val="1"/>
          <c:spPr>
            <a:ln w="12700">
              <a:solidFill>
                <a:schemeClr val="tx1"/>
              </a:solidFill>
            </a:ln>
          </c:spPr>
          <c:marker>
            <c:symbol val="none"/>
          </c:marker>
          <c:val>
            <c:numRef>
              <c:f>'Cons and savings ratio'!$D$41:$D$107</c:f>
              <c:numCache>
                <c:formatCode>General</c:formatCode>
                <c:ptCount val="6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642240"/>
        <c:axId val="189643776"/>
      </c:lineChart>
      <c:catAx>
        <c:axId val="18964224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189643776"/>
        <c:crossesAt val="-6"/>
        <c:auto val="1"/>
        <c:lblAlgn val="ctr"/>
        <c:lblOffset val="100"/>
        <c:tickLblSkip val="8"/>
        <c:tickMarkSkip val="4"/>
        <c:noMultiLvlLbl val="0"/>
      </c:catAx>
      <c:valAx>
        <c:axId val="1896437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89642240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808269867905851E-2"/>
          <c:y val="0.12888023828482115"/>
          <c:w val="0.86257067251839425"/>
          <c:h val="0.61189582622540661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'Cons and savings ratio'!$A$41:$A$107</c:f>
              <c:strCache>
                <c:ptCount val="67"/>
                <c:pt idx="0">
                  <c:v>1998Q1</c:v>
                </c:pt>
                <c:pt idx="1">
                  <c:v>1998Q2</c:v>
                </c:pt>
                <c:pt idx="2">
                  <c:v>1998Q3</c:v>
                </c:pt>
                <c:pt idx="3">
                  <c:v>1998Q4</c:v>
                </c:pt>
                <c:pt idx="4">
                  <c:v>1999Q1</c:v>
                </c:pt>
                <c:pt idx="5">
                  <c:v>1999Q2</c:v>
                </c:pt>
                <c:pt idx="6">
                  <c:v>1999Q3</c:v>
                </c:pt>
                <c:pt idx="7">
                  <c:v>1999Q4</c:v>
                </c:pt>
                <c:pt idx="8">
                  <c:v>2000Q1</c:v>
                </c:pt>
                <c:pt idx="9">
                  <c:v>2000Q2</c:v>
                </c:pt>
                <c:pt idx="10">
                  <c:v>2000Q3</c:v>
                </c:pt>
                <c:pt idx="11">
                  <c:v>2000Q4</c:v>
                </c:pt>
                <c:pt idx="12">
                  <c:v>2001Q1</c:v>
                </c:pt>
                <c:pt idx="13">
                  <c:v>2001Q2</c:v>
                </c:pt>
                <c:pt idx="14">
                  <c:v>2001Q3</c:v>
                </c:pt>
                <c:pt idx="15">
                  <c:v>2001Q4</c:v>
                </c:pt>
                <c:pt idx="16">
                  <c:v>2002Q1</c:v>
                </c:pt>
                <c:pt idx="17">
                  <c:v>2002Q2</c:v>
                </c:pt>
                <c:pt idx="18">
                  <c:v>2002Q3</c:v>
                </c:pt>
                <c:pt idx="19">
                  <c:v>2002Q4</c:v>
                </c:pt>
                <c:pt idx="20">
                  <c:v>2003Q1</c:v>
                </c:pt>
                <c:pt idx="21">
                  <c:v>2003Q2</c:v>
                </c:pt>
                <c:pt idx="22">
                  <c:v>2003Q3</c:v>
                </c:pt>
                <c:pt idx="23">
                  <c:v>2003Q4</c:v>
                </c:pt>
                <c:pt idx="24">
                  <c:v>2004Q1</c:v>
                </c:pt>
                <c:pt idx="25">
                  <c:v>2004Q2</c:v>
                </c:pt>
                <c:pt idx="26">
                  <c:v>2004Q3</c:v>
                </c:pt>
                <c:pt idx="27">
                  <c:v>2004Q4</c:v>
                </c:pt>
                <c:pt idx="28">
                  <c:v>2005Q1</c:v>
                </c:pt>
                <c:pt idx="29">
                  <c:v>2005Q2</c:v>
                </c:pt>
                <c:pt idx="30">
                  <c:v>2005Q3</c:v>
                </c:pt>
                <c:pt idx="31">
                  <c:v>2005Q4</c:v>
                </c:pt>
                <c:pt idx="32">
                  <c:v>2006Q1</c:v>
                </c:pt>
                <c:pt idx="33">
                  <c:v>2006Q2</c:v>
                </c:pt>
                <c:pt idx="34">
                  <c:v>2006Q3</c:v>
                </c:pt>
                <c:pt idx="35">
                  <c:v>2006Q4</c:v>
                </c:pt>
                <c:pt idx="36">
                  <c:v>2007Q1</c:v>
                </c:pt>
                <c:pt idx="37">
                  <c:v>2007Q2</c:v>
                </c:pt>
                <c:pt idx="38">
                  <c:v>2007Q3</c:v>
                </c:pt>
                <c:pt idx="39">
                  <c:v>2007Q4</c:v>
                </c:pt>
                <c:pt idx="40">
                  <c:v>2008Q1</c:v>
                </c:pt>
                <c:pt idx="41">
                  <c:v>2008Q2</c:v>
                </c:pt>
                <c:pt idx="42">
                  <c:v>2008Q3</c:v>
                </c:pt>
                <c:pt idx="43">
                  <c:v>2008Q4</c:v>
                </c:pt>
                <c:pt idx="44">
                  <c:v>2009Q1</c:v>
                </c:pt>
                <c:pt idx="45">
                  <c:v>2009Q2</c:v>
                </c:pt>
                <c:pt idx="46">
                  <c:v>2009Q3</c:v>
                </c:pt>
                <c:pt idx="47">
                  <c:v>2009Q4</c:v>
                </c:pt>
                <c:pt idx="48">
                  <c:v>2010Q1</c:v>
                </c:pt>
                <c:pt idx="49">
                  <c:v>2010Q2</c:v>
                </c:pt>
                <c:pt idx="50">
                  <c:v>2010Q3</c:v>
                </c:pt>
                <c:pt idx="51">
                  <c:v>2010Q4</c:v>
                </c:pt>
                <c:pt idx="52">
                  <c:v>2011Q1</c:v>
                </c:pt>
                <c:pt idx="53">
                  <c:v>2011Q2</c:v>
                </c:pt>
                <c:pt idx="54">
                  <c:v>2011Q3</c:v>
                </c:pt>
                <c:pt idx="55">
                  <c:v>2011Q4</c:v>
                </c:pt>
                <c:pt idx="56">
                  <c:v>2012Q1</c:v>
                </c:pt>
                <c:pt idx="57">
                  <c:v>2012Q2</c:v>
                </c:pt>
                <c:pt idx="58">
                  <c:v>2012Q3</c:v>
                </c:pt>
                <c:pt idx="59">
                  <c:v>2012Q4</c:v>
                </c:pt>
                <c:pt idx="60">
                  <c:v>2013Q1</c:v>
                </c:pt>
                <c:pt idx="61">
                  <c:v>2013Q2</c:v>
                </c:pt>
                <c:pt idx="62">
                  <c:v>2013Q3</c:v>
                </c:pt>
                <c:pt idx="63">
                  <c:v>2013Q4</c:v>
                </c:pt>
                <c:pt idx="64">
                  <c:v>2014Q1</c:v>
                </c:pt>
                <c:pt idx="65">
                  <c:v>2014Q2</c:v>
                </c:pt>
                <c:pt idx="66">
                  <c:v>2014Q3</c:v>
                </c:pt>
              </c:strCache>
            </c:strRef>
          </c:cat>
          <c:val>
            <c:numRef>
              <c:f>'Cons and savings ratio'!$C$41:$C$107</c:f>
              <c:numCache>
                <c:formatCode>General</c:formatCode>
                <c:ptCount val="67"/>
                <c:pt idx="0">
                  <c:v>12.4874985604404</c:v>
                </c:pt>
                <c:pt idx="1">
                  <c:v>11.441601860600199</c:v>
                </c:pt>
                <c:pt idx="2">
                  <c:v>11.4799158115657</c:v>
                </c:pt>
                <c:pt idx="3">
                  <c:v>8.4505927891521804</c:v>
                </c:pt>
                <c:pt idx="4">
                  <c:v>5.89768375200343</c:v>
                </c:pt>
                <c:pt idx="5">
                  <c:v>10.164473300772899</c:v>
                </c:pt>
                <c:pt idx="6">
                  <c:v>8.1514350786540302</c:v>
                </c:pt>
                <c:pt idx="7">
                  <c:v>9.2818997841152999</c:v>
                </c:pt>
                <c:pt idx="8">
                  <c:v>8.5406135270551999</c:v>
                </c:pt>
                <c:pt idx="9">
                  <c:v>8.6682265065329709</c:v>
                </c:pt>
                <c:pt idx="10">
                  <c:v>10.5022757177678</c:v>
                </c:pt>
                <c:pt idx="11">
                  <c:v>11.527839502253901</c:v>
                </c:pt>
                <c:pt idx="12">
                  <c:v>11.9622387053269</c:v>
                </c:pt>
                <c:pt idx="13">
                  <c:v>10.525903038097701</c:v>
                </c:pt>
                <c:pt idx="14">
                  <c:v>10.2891839044973</c:v>
                </c:pt>
                <c:pt idx="15">
                  <c:v>10.1646964247066</c:v>
                </c:pt>
                <c:pt idx="16">
                  <c:v>9.5616395160184293</c:v>
                </c:pt>
                <c:pt idx="17">
                  <c:v>10.4636454183268</c:v>
                </c:pt>
                <c:pt idx="18">
                  <c:v>9.9906911338002296</c:v>
                </c:pt>
                <c:pt idx="19">
                  <c:v>9.4019865012232806</c:v>
                </c:pt>
                <c:pt idx="20">
                  <c:v>9.85788776132115</c:v>
                </c:pt>
                <c:pt idx="21">
                  <c:v>9.1265824606513206</c:v>
                </c:pt>
                <c:pt idx="22">
                  <c:v>8.5967989580215107</c:v>
                </c:pt>
                <c:pt idx="23">
                  <c:v>9.0997659913667395</c:v>
                </c:pt>
                <c:pt idx="24">
                  <c:v>7.7945799989722202</c:v>
                </c:pt>
                <c:pt idx="25">
                  <c:v>7.4944308411731004</c:v>
                </c:pt>
                <c:pt idx="26">
                  <c:v>8.1684978378036401</c:v>
                </c:pt>
                <c:pt idx="27">
                  <c:v>7.1711422411850503</c:v>
                </c:pt>
                <c:pt idx="28">
                  <c:v>6.8561180852532697</c:v>
                </c:pt>
                <c:pt idx="29">
                  <c:v>7.0398893284812196</c:v>
                </c:pt>
                <c:pt idx="30">
                  <c:v>6.5413140214641299</c:v>
                </c:pt>
                <c:pt idx="31">
                  <c:v>7.6961349226263103</c:v>
                </c:pt>
                <c:pt idx="32">
                  <c:v>6.9017308885514703</c:v>
                </c:pt>
                <c:pt idx="33">
                  <c:v>5.6479210328306104</c:v>
                </c:pt>
                <c:pt idx="34">
                  <c:v>6.4538413839884603</c:v>
                </c:pt>
                <c:pt idx="35">
                  <c:v>6.9765352542898302</c:v>
                </c:pt>
                <c:pt idx="36">
                  <c:v>7.2801197507890496</c:v>
                </c:pt>
                <c:pt idx="37">
                  <c:v>7.5517107831901296</c:v>
                </c:pt>
                <c:pt idx="38">
                  <c:v>7.3529526499342204</c:v>
                </c:pt>
                <c:pt idx="39">
                  <c:v>6.1789592962809801</c:v>
                </c:pt>
                <c:pt idx="40">
                  <c:v>4.8105127762700697</c:v>
                </c:pt>
                <c:pt idx="41">
                  <c:v>6.2031524723154696</c:v>
                </c:pt>
                <c:pt idx="42">
                  <c:v>4.5793816684343902</c:v>
                </c:pt>
                <c:pt idx="43">
                  <c:v>6.6704854757109304</c:v>
                </c:pt>
                <c:pt idx="44">
                  <c:v>6.1530838173816704</c:v>
                </c:pt>
                <c:pt idx="45">
                  <c:v>10.3477754325441</c:v>
                </c:pt>
                <c:pt idx="46">
                  <c:v>10.0585625687894</c:v>
                </c:pt>
                <c:pt idx="47">
                  <c:v>10.501491856413899</c:v>
                </c:pt>
                <c:pt idx="48">
                  <c:v>11.1360707317248</c:v>
                </c:pt>
                <c:pt idx="49">
                  <c:v>10.9439876323897</c:v>
                </c:pt>
                <c:pt idx="50">
                  <c:v>11.4525218272254</c:v>
                </c:pt>
                <c:pt idx="51">
                  <c:v>10.3540131711082</c:v>
                </c:pt>
                <c:pt idx="52">
                  <c:v>8.5298885294601092</c:v>
                </c:pt>
                <c:pt idx="53">
                  <c:v>8.8992841849390096</c:v>
                </c:pt>
                <c:pt idx="54">
                  <c:v>8.8312913994091407</c:v>
                </c:pt>
                <c:pt idx="55">
                  <c:v>8.1316358529004908</c:v>
                </c:pt>
                <c:pt idx="56">
                  <c:v>7.7429685324422799</c:v>
                </c:pt>
                <c:pt idx="57">
                  <c:v>8.8016323076817091</c:v>
                </c:pt>
                <c:pt idx="58">
                  <c:v>9.0611287073648707</c:v>
                </c:pt>
                <c:pt idx="59">
                  <c:v>6.4137845628857404</c:v>
                </c:pt>
                <c:pt idx="60">
                  <c:v>5.6842786477246703</c:v>
                </c:pt>
                <c:pt idx="61">
                  <c:v>6.7964738016699302</c:v>
                </c:pt>
                <c:pt idx="62">
                  <c:v>7.0265284580730603</c:v>
                </c:pt>
                <c:pt idx="63">
                  <c:v>6.1524135752174898</c:v>
                </c:pt>
                <c:pt idx="64">
                  <c:v>5.5027244011142402</c:v>
                </c:pt>
                <c:pt idx="65">
                  <c:v>7.5106262626262499</c:v>
                </c:pt>
                <c:pt idx="66">
                  <c:v>6.9835341070075003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655680"/>
        <c:axId val="189948288"/>
      </c:lineChart>
      <c:catAx>
        <c:axId val="18965568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189948288"/>
        <c:crossesAt val="-6"/>
        <c:auto val="1"/>
        <c:lblAlgn val="ctr"/>
        <c:lblOffset val="100"/>
        <c:tickLblSkip val="8"/>
        <c:tickMarkSkip val="4"/>
        <c:noMultiLvlLbl val="0"/>
      </c:catAx>
      <c:valAx>
        <c:axId val="1899482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89655680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370165882820913E-2"/>
          <c:y val="0.12328767123287671"/>
          <c:w val="0.81401727302810611"/>
          <c:h val="0.7864859819287604"/>
        </c:manualLayout>
      </c:layout>
      <c:lineChart>
        <c:grouping val="standard"/>
        <c:varyColors val="0"/>
        <c:ser>
          <c:idx val="0"/>
          <c:order val="0"/>
          <c:tx>
            <c:v>Debt to income</c:v>
          </c:tx>
          <c:spPr>
            <a:ln w="25400">
              <a:solidFill>
                <a:srgbClr val="165788"/>
              </a:solidFill>
              <a:prstDash val="solid"/>
            </a:ln>
          </c:spPr>
          <c:marker>
            <c:symbol val="none"/>
          </c:marker>
          <c:cat>
            <c:numRef>
              <c:f>Data!$A$6:$A$116</c:f>
              <c:numCache>
                <c:formatCode>mmm\-yy</c:formatCode>
                <c:ptCount val="111"/>
                <c:pt idx="0">
                  <c:v>31867</c:v>
                </c:pt>
                <c:pt idx="1">
                  <c:v>31958</c:v>
                </c:pt>
                <c:pt idx="2">
                  <c:v>32050</c:v>
                </c:pt>
                <c:pt idx="3">
                  <c:v>32142</c:v>
                </c:pt>
                <c:pt idx="4">
                  <c:v>32233</c:v>
                </c:pt>
                <c:pt idx="5">
                  <c:v>32324</c:v>
                </c:pt>
                <c:pt idx="6">
                  <c:v>32416</c:v>
                </c:pt>
                <c:pt idx="7">
                  <c:v>32508</c:v>
                </c:pt>
                <c:pt idx="8">
                  <c:v>32598</c:v>
                </c:pt>
                <c:pt idx="9">
                  <c:v>32689</c:v>
                </c:pt>
                <c:pt idx="10">
                  <c:v>32781</c:v>
                </c:pt>
                <c:pt idx="11">
                  <c:v>32873</c:v>
                </c:pt>
                <c:pt idx="12">
                  <c:v>32963</c:v>
                </c:pt>
                <c:pt idx="13">
                  <c:v>33054</c:v>
                </c:pt>
                <c:pt idx="14">
                  <c:v>33146</c:v>
                </c:pt>
                <c:pt idx="15">
                  <c:v>33238</c:v>
                </c:pt>
                <c:pt idx="16">
                  <c:v>33328</c:v>
                </c:pt>
                <c:pt idx="17">
                  <c:v>33419</c:v>
                </c:pt>
                <c:pt idx="18">
                  <c:v>33511</c:v>
                </c:pt>
                <c:pt idx="19">
                  <c:v>33603</c:v>
                </c:pt>
                <c:pt idx="20">
                  <c:v>33694</c:v>
                </c:pt>
                <c:pt idx="21">
                  <c:v>33785</c:v>
                </c:pt>
                <c:pt idx="22">
                  <c:v>33877</c:v>
                </c:pt>
                <c:pt idx="23">
                  <c:v>33969</c:v>
                </c:pt>
                <c:pt idx="24">
                  <c:v>34059</c:v>
                </c:pt>
                <c:pt idx="25">
                  <c:v>34150</c:v>
                </c:pt>
                <c:pt idx="26">
                  <c:v>34242</c:v>
                </c:pt>
                <c:pt idx="27">
                  <c:v>34334</c:v>
                </c:pt>
                <c:pt idx="28">
                  <c:v>34424</c:v>
                </c:pt>
                <c:pt idx="29">
                  <c:v>34515</c:v>
                </c:pt>
                <c:pt idx="30">
                  <c:v>34607</c:v>
                </c:pt>
                <c:pt idx="31">
                  <c:v>34699</c:v>
                </c:pt>
                <c:pt idx="32">
                  <c:v>34789</c:v>
                </c:pt>
                <c:pt idx="33">
                  <c:v>34880</c:v>
                </c:pt>
                <c:pt idx="34">
                  <c:v>34972</c:v>
                </c:pt>
                <c:pt idx="35">
                  <c:v>35064</c:v>
                </c:pt>
                <c:pt idx="36">
                  <c:v>35155</c:v>
                </c:pt>
                <c:pt idx="37">
                  <c:v>35246</c:v>
                </c:pt>
                <c:pt idx="38">
                  <c:v>35338</c:v>
                </c:pt>
                <c:pt idx="39">
                  <c:v>35430</c:v>
                </c:pt>
                <c:pt idx="40">
                  <c:v>35520</c:v>
                </c:pt>
                <c:pt idx="41">
                  <c:v>35611</c:v>
                </c:pt>
                <c:pt idx="42">
                  <c:v>35703</c:v>
                </c:pt>
                <c:pt idx="43">
                  <c:v>35795</c:v>
                </c:pt>
                <c:pt idx="44">
                  <c:v>35885</c:v>
                </c:pt>
                <c:pt idx="45">
                  <c:v>35976</c:v>
                </c:pt>
                <c:pt idx="46">
                  <c:v>36068</c:v>
                </c:pt>
                <c:pt idx="47">
                  <c:v>36160</c:v>
                </c:pt>
                <c:pt idx="48">
                  <c:v>36250</c:v>
                </c:pt>
                <c:pt idx="49">
                  <c:v>36341</c:v>
                </c:pt>
                <c:pt idx="50">
                  <c:v>36433</c:v>
                </c:pt>
                <c:pt idx="51">
                  <c:v>36525</c:v>
                </c:pt>
                <c:pt idx="52">
                  <c:v>36616</c:v>
                </c:pt>
                <c:pt idx="53">
                  <c:v>36707</c:v>
                </c:pt>
                <c:pt idx="54">
                  <c:v>36799</c:v>
                </c:pt>
                <c:pt idx="55">
                  <c:v>36891</c:v>
                </c:pt>
                <c:pt idx="56">
                  <c:v>36981</c:v>
                </c:pt>
                <c:pt idx="57">
                  <c:v>37072</c:v>
                </c:pt>
                <c:pt idx="58">
                  <c:v>37164</c:v>
                </c:pt>
                <c:pt idx="59">
                  <c:v>37256</c:v>
                </c:pt>
                <c:pt idx="60">
                  <c:v>37346</c:v>
                </c:pt>
                <c:pt idx="61">
                  <c:v>37437</c:v>
                </c:pt>
                <c:pt idx="62">
                  <c:v>37529</c:v>
                </c:pt>
                <c:pt idx="63">
                  <c:v>37621</c:v>
                </c:pt>
                <c:pt idx="64">
                  <c:v>37711</c:v>
                </c:pt>
                <c:pt idx="65">
                  <c:v>37802</c:v>
                </c:pt>
                <c:pt idx="66">
                  <c:v>37894</c:v>
                </c:pt>
                <c:pt idx="67">
                  <c:v>37986</c:v>
                </c:pt>
                <c:pt idx="68">
                  <c:v>38077</c:v>
                </c:pt>
                <c:pt idx="69">
                  <c:v>38168</c:v>
                </c:pt>
                <c:pt idx="70">
                  <c:v>38260</c:v>
                </c:pt>
                <c:pt idx="71">
                  <c:v>38352</c:v>
                </c:pt>
                <c:pt idx="72">
                  <c:v>38442</c:v>
                </c:pt>
                <c:pt idx="73">
                  <c:v>38533</c:v>
                </c:pt>
                <c:pt idx="74">
                  <c:v>38625</c:v>
                </c:pt>
                <c:pt idx="75">
                  <c:v>38717</c:v>
                </c:pt>
                <c:pt idx="76">
                  <c:v>38807</c:v>
                </c:pt>
                <c:pt idx="77">
                  <c:v>38898</c:v>
                </c:pt>
                <c:pt idx="78">
                  <c:v>38990</c:v>
                </c:pt>
                <c:pt idx="79">
                  <c:v>39082</c:v>
                </c:pt>
                <c:pt idx="80">
                  <c:v>39172</c:v>
                </c:pt>
                <c:pt idx="81">
                  <c:v>39263</c:v>
                </c:pt>
                <c:pt idx="82">
                  <c:v>39355</c:v>
                </c:pt>
                <c:pt idx="83">
                  <c:v>39447</c:v>
                </c:pt>
                <c:pt idx="84">
                  <c:v>39538</c:v>
                </c:pt>
                <c:pt idx="85">
                  <c:v>39629</c:v>
                </c:pt>
                <c:pt idx="86">
                  <c:v>39721</c:v>
                </c:pt>
                <c:pt idx="87">
                  <c:v>39813</c:v>
                </c:pt>
                <c:pt idx="88">
                  <c:v>39903</c:v>
                </c:pt>
                <c:pt idx="89">
                  <c:v>39994</c:v>
                </c:pt>
                <c:pt idx="90">
                  <c:v>40086</c:v>
                </c:pt>
                <c:pt idx="91">
                  <c:v>40178</c:v>
                </c:pt>
                <c:pt idx="92">
                  <c:v>40268</c:v>
                </c:pt>
                <c:pt idx="93">
                  <c:v>40359</c:v>
                </c:pt>
                <c:pt idx="94">
                  <c:v>40451</c:v>
                </c:pt>
                <c:pt idx="95">
                  <c:v>40543</c:v>
                </c:pt>
                <c:pt idx="96">
                  <c:v>40633</c:v>
                </c:pt>
                <c:pt idx="97">
                  <c:v>40724</c:v>
                </c:pt>
                <c:pt idx="98">
                  <c:v>40816</c:v>
                </c:pt>
                <c:pt idx="99">
                  <c:v>40908</c:v>
                </c:pt>
                <c:pt idx="100">
                  <c:v>40999</c:v>
                </c:pt>
                <c:pt idx="101">
                  <c:v>41090</c:v>
                </c:pt>
                <c:pt idx="102">
                  <c:v>41182</c:v>
                </c:pt>
                <c:pt idx="103">
                  <c:v>41274</c:v>
                </c:pt>
                <c:pt idx="104">
                  <c:v>41364</c:v>
                </c:pt>
                <c:pt idx="105">
                  <c:v>41455</c:v>
                </c:pt>
                <c:pt idx="106">
                  <c:v>41547</c:v>
                </c:pt>
                <c:pt idx="107">
                  <c:v>41639</c:v>
                </c:pt>
                <c:pt idx="108">
                  <c:v>41729</c:v>
                </c:pt>
                <c:pt idx="109">
                  <c:v>41820</c:v>
                </c:pt>
                <c:pt idx="110">
                  <c:v>41912</c:v>
                </c:pt>
              </c:numCache>
            </c:numRef>
          </c:cat>
          <c:val>
            <c:numRef>
              <c:f>Data!$P$6:$P$116</c:f>
              <c:numCache>
                <c:formatCode>General</c:formatCode>
                <c:ptCount val="111"/>
                <c:pt idx="0">
                  <c:v>69.715474490801313</c:v>
                </c:pt>
                <c:pt idx="1">
                  <c:v>70.594718505208334</c:v>
                </c:pt>
                <c:pt idx="2">
                  <c:v>72.855902592004156</c:v>
                </c:pt>
                <c:pt idx="3">
                  <c:v>74.810870326943032</c:v>
                </c:pt>
                <c:pt idx="4">
                  <c:v>74.998114378929216</c:v>
                </c:pt>
                <c:pt idx="5">
                  <c:v>76.746911650680147</c:v>
                </c:pt>
                <c:pt idx="6">
                  <c:v>80.062684993531406</c:v>
                </c:pt>
                <c:pt idx="7">
                  <c:v>81.492576218529777</c:v>
                </c:pt>
                <c:pt idx="8">
                  <c:v>82.16095092385811</c:v>
                </c:pt>
                <c:pt idx="9">
                  <c:v>82.691766078240477</c:v>
                </c:pt>
                <c:pt idx="10">
                  <c:v>82.145371786714577</c:v>
                </c:pt>
                <c:pt idx="11">
                  <c:v>84.496258488477409</c:v>
                </c:pt>
                <c:pt idx="12">
                  <c:v>81.813897491228914</c:v>
                </c:pt>
                <c:pt idx="13">
                  <c:v>85.022706230744404</c:v>
                </c:pt>
                <c:pt idx="14">
                  <c:v>86.549794480411094</c:v>
                </c:pt>
                <c:pt idx="15">
                  <c:v>86.581113910094899</c:v>
                </c:pt>
                <c:pt idx="16">
                  <c:v>86.528928124584468</c:v>
                </c:pt>
                <c:pt idx="17">
                  <c:v>86.122777374462217</c:v>
                </c:pt>
                <c:pt idx="18">
                  <c:v>84.590957354304351</c:v>
                </c:pt>
                <c:pt idx="19">
                  <c:v>84.972648156268605</c:v>
                </c:pt>
                <c:pt idx="20">
                  <c:v>83.754215383780405</c:v>
                </c:pt>
                <c:pt idx="21">
                  <c:v>83.700479269372877</c:v>
                </c:pt>
                <c:pt idx="22">
                  <c:v>84.694257712478588</c:v>
                </c:pt>
                <c:pt idx="23">
                  <c:v>83.561924243225519</c:v>
                </c:pt>
                <c:pt idx="24">
                  <c:v>83.587727607027503</c:v>
                </c:pt>
                <c:pt idx="25">
                  <c:v>82.085553986583847</c:v>
                </c:pt>
                <c:pt idx="26">
                  <c:v>81.96311157772017</c:v>
                </c:pt>
                <c:pt idx="27">
                  <c:v>81.703287009944859</c:v>
                </c:pt>
                <c:pt idx="28">
                  <c:v>83.159421408532538</c:v>
                </c:pt>
                <c:pt idx="29">
                  <c:v>83.742840138299428</c:v>
                </c:pt>
                <c:pt idx="30">
                  <c:v>82.863145041463625</c:v>
                </c:pt>
                <c:pt idx="31">
                  <c:v>83.524540266916773</c:v>
                </c:pt>
                <c:pt idx="32">
                  <c:v>82.303243363376538</c:v>
                </c:pt>
                <c:pt idx="33">
                  <c:v>82.218237628206396</c:v>
                </c:pt>
                <c:pt idx="34">
                  <c:v>82.413541697886998</c:v>
                </c:pt>
                <c:pt idx="35">
                  <c:v>81.348680359815603</c:v>
                </c:pt>
                <c:pt idx="36">
                  <c:v>80.229374258686477</c:v>
                </c:pt>
                <c:pt idx="37">
                  <c:v>79.787269114546561</c:v>
                </c:pt>
                <c:pt idx="38">
                  <c:v>80.3093968012586</c:v>
                </c:pt>
                <c:pt idx="39">
                  <c:v>81.053370468782404</c:v>
                </c:pt>
                <c:pt idx="40">
                  <c:v>79.812770976585028</c:v>
                </c:pt>
                <c:pt idx="41">
                  <c:v>79.373315150169674</c:v>
                </c:pt>
                <c:pt idx="42">
                  <c:v>79.217689630130465</c:v>
                </c:pt>
                <c:pt idx="43">
                  <c:v>79.962813932629061</c:v>
                </c:pt>
                <c:pt idx="44">
                  <c:v>78.8681726986744</c:v>
                </c:pt>
                <c:pt idx="45">
                  <c:v>80.269278290573439</c:v>
                </c:pt>
                <c:pt idx="46">
                  <c:v>80.55572117649163</c:v>
                </c:pt>
                <c:pt idx="47">
                  <c:v>83.405859726854445</c:v>
                </c:pt>
                <c:pt idx="48">
                  <c:v>85.049004612918623</c:v>
                </c:pt>
                <c:pt idx="49">
                  <c:v>82.788877361899537</c:v>
                </c:pt>
                <c:pt idx="50">
                  <c:v>85.830474161522119</c:v>
                </c:pt>
                <c:pt idx="51">
                  <c:v>84.678019543233717</c:v>
                </c:pt>
                <c:pt idx="52">
                  <c:v>84.943311796279559</c:v>
                </c:pt>
                <c:pt idx="53">
                  <c:v>86.837878543680148</c:v>
                </c:pt>
                <c:pt idx="54">
                  <c:v>86.193080092322958</c:v>
                </c:pt>
                <c:pt idx="55">
                  <c:v>86.345708209002609</c:v>
                </c:pt>
                <c:pt idx="56">
                  <c:v>86.261476217646148</c:v>
                </c:pt>
                <c:pt idx="57">
                  <c:v>89.420638779532709</c:v>
                </c:pt>
                <c:pt idx="58">
                  <c:v>90.536302356694449</c:v>
                </c:pt>
                <c:pt idx="59">
                  <c:v>93.102564234697553</c:v>
                </c:pt>
                <c:pt idx="60">
                  <c:v>94.161551019992984</c:v>
                </c:pt>
                <c:pt idx="61">
                  <c:v>95.023281872509955</c:v>
                </c:pt>
                <c:pt idx="62">
                  <c:v>98.058878578714385</c:v>
                </c:pt>
                <c:pt idx="63">
                  <c:v>100.44492420446619</c:v>
                </c:pt>
                <c:pt idx="64">
                  <c:v>101.26452321295552</c:v>
                </c:pt>
                <c:pt idx="65">
                  <c:v>103.73470308025156</c:v>
                </c:pt>
                <c:pt idx="66">
                  <c:v>106.48075524435635</c:v>
                </c:pt>
                <c:pt idx="67">
                  <c:v>107.83812382879145</c:v>
                </c:pt>
                <c:pt idx="68">
                  <c:v>111.98256088274728</c:v>
                </c:pt>
                <c:pt idx="69">
                  <c:v>114.01299316972587</c:v>
                </c:pt>
                <c:pt idx="70">
                  <c:v>115.43634385692489</c:v>
                </c:pt>
                <c:pt idx="71">
                  <c:v>118.48023651238938</c:v>
                </c:pt>
                <c:pt idx="72">
                  <c:v>118.23477320564794</c:v>
                </c:pt>
                <c:pt idx="73">
                  <c:v>120.20944761166281</c:v>
                </c:pt>
                <c:pt idx="74">
                  <c:v>119.22519849925835</c:v>
                </c:pt>
                <c:pt idx="75">
                  <c:v>118.81732204442139</c:v>
                </c:pt>
                <c:pt idx="76">
                  <c:v>121.82085624424998</c:v>
                </c:pt>
                <c:pt idx="77">
                  <c:v>124.05892780472459</c:v>
                </c:pt>
                <c:pt idx="78">
                  <c:v>125.02299295437615</c:v>
                </c:pt>
                <c:pt idx="79">
                  <c:v>125.76323720383212</c:v>
                </c:pt>
                <c:pt idx="80">
                  <c:v>126.80880330123796</c:v>
                </c:pt>
                <c:pt idx="81">
                  <c:v>126.77826210668584</c:v>
                </c:pt>
                <c:pt idx="82">
                  <c:v>128.4020425518635</c:v>
                </c:pt>
                <c:pt idx="83">
                  <c:v>130.28684965752493</c:v>
                </c:pt>
                <c:pt idx="84">
                  <c:v>132.9127190161723</c:v>
                </c:pt>
                <c:pt idx="85">
                  <c:v>132.05055291649958</c:v>
                </c:pt>
                <c:pt idx="86">
                  <c:v>134.66464793785488</c:v>
                </c:pt>
                <c:pt idx="87">
                  <c:v>132.37392163496287</c:v>
                </c:pt>
                <c:pt idx="88">
                  <c:v>134.86878586119971</c:v>
                </c:pt>
                <c:pt idx="89">
                  <c:v>129.60327727468737</c:v>
                </c:pt>
                <c:pt idx="90">
                  <c:v>128.65152078614332</c:v>
                </c:pt>
                <c:pt idx="91">
                  <c:v>126.28141452269793</c:v>
                </c:pt>
                <c:pt idx="92">
                  <c:v>124.30728052933596</c:v>
                </c:pt>
                <c:pt idx="93">
                  <c:v>121.91767100313091</c:v>
                </c:pt>
                <c:pt idx="94">
                  <c:v>121.00470314269835</c:v>
                </c:pt>
                <c:pt idx="95">
                  <c:v>120.76986501199777</c:v>
                </c:pt>
                <c:pt idx="96">
                  <c:v>121.92625877446675</c:v>
                </c:pt>
                <c:pt idx="97">
                  <c:v>120.53551870093345</c:v>
                </c:pt>
                <c:pt idx="98">
                  <c:v>119.34879493856721</c:v>
                </c:pt>
                <c:pt idx="99">
                  <c:v>118.63948936525264</c:v>
                </c:pt>
                <c:pt idx="100">
                  <c:v>118.76061681982735</c:v>
                </c:pt>
                <c:pt idx="101">
                  <c:v>116.71904108747722</c:v>
                </c:pt>
                <c:pt idx="102">
                  <c:v>116.49968123274758</c:v>
                </c:pt>
                <c:pt idx="103">
                  <c:v>118.32907926330056</c:v>
                </c:pt>
                <c:pt idx="104">
                  <c:v>117.70041961700912</c:v>
                </c:pt>
                <c:pt idx="105">
                  <c:v>115.54815772681079</c:v>
                </c:pt>
                <c:pt idx="106">
                  <c:v>114.50324488294113</c:v>
                </c:pt>
                <c:pt idx="107">
                  <c:v>114.68946939589949</c:v>
                </c:pt>
                <c:pt idx="108">
                  <c:v>115.1128537810427</c:v>
                </c:pt>
                <c:pt idx="109">
                  <c:v>112.32961616161616</c:v>
                </c:pt>
                <c:pt idx="110">
                  <c:v>111.90643317866245</c:v>
                </c:pt>
              </c:numCache>
            </c:numRef>
          </c:val>
          <c:smooth val="0"/>
        </c:ser>
        <c:ser>
          <c:idx val="1"/>
          <c:order val="1"/>
          <c:tx>
            <c:v>Deposits to income</c:v>
          </c:tx>
          <c:spPr>
            <a:ln w="25400">
              <a:solidFill>
                <a:srgbClr val="A31A7E"/>
              </a:solidFill>
              <a:prstDash val="solid"/>
            </a:ln>
          </c:spPr>
          <c:marker>
            <c:symbol val="none"/>
          </c:marker>
          <c:cat>
            <c:numRef>
              <c:f>Data!$A$6:$A$116</c:f>
              <c:numCache>
                <c:formatCode>mmm\-yy</c:formatCode>
                <c:ptCount val="111"/>
                <c:pt idx="0">
                  <c:v>31867</c:v>
                </c:pt>
                <c:pt idx="1">
                  <c:v>31958</c:v>
                </c:pt>
                <c:pt idx="2">
                  <c:v>32050</c:v>
                </c:pt>
                <c:pt idx="3">
                  <c:v>32142</c:v>
                </c:pt>
                <c:pt idx="4">
                  <c:v>32233</c:v>
                </c:pt>
                <c:pt idx="5">
                  <c:v>32324</c:v>
                </c:pt>
                <c:pt idx="6">
                  <c:v>32416</c:v>
                </c:pt>
                <c:pt idx="7">
                  <c:v>32508</c:v>
                </c:pt>
                <c:pt idx="8">
                  <c:v>32598</c:v>
                </c:pt>
                <c:pt idx="9">
                  <c:v>32689</c:v>
                </c:pt>
                <c:pt idx="10">
                  <c:v>32781</c:v>
                </c:pt>
                <c:pt idx="11">
                  <c:v>32873</c:v>
                </c:pt>
                <c:pt idx="12">
                  <c:v>32963</c:v>
                </c:pt>
                <c:pt idx="13">
                  <c:v>33054</c:v>
                </c:pt>
                <c:pt idx="14">
                  <c:v>33146</c:v>
                </c:pt>
                <c:pt idx="15">
                  <c:v>33238</c:v>
                </c:pt>
                <c:pt idx="16">
                  <c:v>33328</c:v>
                </c:pt>
                <c:pt idx="17">
                  <c:v>33419</c:v>
                </c:pt>
                <c:pt idx="18">
                  <c:v>33511</c:v>
                </c:pt>
                <c:pt idx="19">
                  <c:v>33603</c:v>
                </c:pt>
                <c:pt idx="20">
                  <c:v>33694</c:v>
                </c:pt>
                <c:pt idx="21">
                  <c:v>33785</c:v>
                </c:pt>
                <c:pt idx="22">
                  <c:v>33877</c:v>
                </c:pt>
                <c:pt idx="23">
                  <c:v>33969</c:v>
                </c:pt>
                <c:pt idx="24">
                  <c:v>34059</c:v>
                </c:pt>
                <c:pt idx="25">
                  <c:v>34150</c:v>
                </c:pt>
                <c:pt idx="26">
                  <c:v>34242</c:v>
                </c:pt>
                <c:pt idx="27">
                  <c:v>34334</c:v>
                </c:pt>
                <c:pt idx="28">
                  <c:v>34424</c:v>
                </c:pt>
                <c:pt idx="29">
                  <c:v>34515</c:v>
                </c:pt>
                <c:pt idx="30">
                  <c:v>34607</c:v>
                </c:pt>
                <c:pt idx="31">
                  <c:v>34699</c:v>
                </c:pt>
                <c:pt idx="32">
                  <c:v>34789</c:v>
                </c:pt>
                <c:pt idx="33">
                  <c:v>34880</c:v>
                </c:pt>
                <c:pt idx="34">
                  <c:v>34972</c:v>
                </c:pt>
                <c:pt idx="35">
                  <c:v>35064</c:v>
                </c:pt>
                <c:pt idx="36">
                  <c:v>35155</c:v>
                </c:pt>
                <c:pt idx="37">
                  <c:v>35246</c:v>
                </c:pt>
                <c:pt idx="38">
                  <c:v>35338</c:v>
                </c:pt>
                <c:pt idx="39">
                  <c:v>35430</c:v>
                </c:pt>
                <c:pt idx="40">
                  <c:v>35520</c:v>
                </c:pt>
                <c:pt idx="41">
                  <c:v>35611</c:v>
                </c:pt>
                <c:pt idx="42">
                  <c:v>35703</c:v>
                </c:pt>
                <c:pt idx="43">
                  <c:v>35795</c:v>
                </c:pt>
                <c:pt idx="44">
                  <c:v>35885</c:v>
                </c:pt>
                <c:pt idx="45">
                  <c:v>35976</c:v>
                </c:pt>
                <c:pt idx="46">
                  <c:v>36068</c:v>
                </c:pt>
                <c:pt idx="47">
                  <c:v>36160</c:v>
                </c:pt>
                <c:pt idx="48">
                  <c:v>36250</c:v>
                </c:pt>
                <c:pt idx="49">
                  <c:v>36341</c:v>
                </c:pt>
                <c:pt idx="50">
                  <c:v>36433</c:v>
                </c:pt>
                <c:pt idx="51">
                  <c:v>36525</c:v>
                </c:pt>
                <c:pt idx="52">
                  <c:v>36616</c:v>
                </c:pt>
                <c:pt idx="53">
                  <c:v>36707</c:v>
                </c:pt>
                <c:pt idx="54">
                  <c:v>36799</c:v>
                </c:pt>
                <c:pt idx="55">
                  <c:v>36891</c:v>
                </c:pt>
                <c:pt idx="56">
                  <c:v>36981</c:v>
                </c:pt>
                <c:pt idx="57">
                  <c:v>37072</c:v>
                </c:pt>
                <c:pt idx="58">
                  <c:v>37164</c:v>
                </c:pt>
                <c:pt idx="59">
                  <c:v>37256</c:v>
                </c:pt>
                <c:pt idx="60">
                  <c:v>37346</c:v>
                </c:pt>
                <c:pt idx="61">
                  <c:v>37437</c:v>
                </c:pt>
                <c:pt idx="62">
                  <c:v>37529</c:v>
                </c:pt>
                <c:pt idx="63">
                  <c:v>37621</c:v>
                </c:pt>
                <c:pt idx="64">
                  <c:v>37711</c:v>
                </c:pt>
                <c:pt idx="65">
                  <c:v>37802</c:v>
                </c:pt>
                <c:pt idx="66">
                  <c:v>37894</c:v>
                </c:pt>
                <c:pt idx="67">
                  <c:v>37986</c:v>
                </c:pt>
                <c:pt idx="68">
                  <c:v>38077</c:v>
                </c:pt>
                <c:pt idx="69">
                  <c:v>38168</c:v>
                </c:pt>
                <c:pt idx="70">
                  <c:v>38260</c:v>
                </c:pt>
                <c:pt idx="71">
                  <c:v>38352</c:v>
                </c:pt>
                <c:pt idx="72">
                  <c:v>38442</c:v>
                </c:pt>
                <c:pt idx="73">
                  <c:v>38533</c:v>
                </c:pt>
                <c:pt idx="74">
                  <c:v>38625</c:v>
                </c:pt>
                <c:pt idx="75">
                  <c:v>38717</c:v>
                </c:pt>
                <c:pt idx="76">
                  <c:v>38807</c:v>
                </c:pt>
                <c:pt idx="77">
                  <c:v>38898</c:v>
                </c:pt>
                <c:pt idx="78">
                  <c:v>38990</c:v>
                </c:pt>
                <c:pt idx="79">
                  <c:v>39082</c:v>
                </c:pt>
                <c:pt idx="80">
                  <c:v>39172</c:v>
                </c:pt>
                <c:pt idx="81">
                  <c:v>39263</c:v>
                </c:pt>
                <c:pt idx="82">
                  <c:v>39355</c:v>
                </c:pt>
                <c:pt idx="83">
                  <c:v>39447</c:v>
                </c:pt>
                <c:pt idx="84">
                  <c:v>39538</c:v>
                </c:pt>
                <c:pt idx="85">
                  <c:v>39629</c:v>
                </c:pt>
                <c:pt idx="86">
                  <c:v>39721</c:v>
                </c:pt>
                <c:pt idx="87">
                  <c:v>39813</c:v>
                </c:pt>
                <c:pt idx="88">
                  <c:v>39903</c:v>
                </c:pt>
                <c:pt idx="89">
                  <c:v>39994</c:v>
                </c:pt>
                <c:pt idx="90">
                  <c:v>40086</c:v>
                </c:pt>
                <c:pt idx="91">
                  <c:v>40178</c:v>
                </c:pt>
                <c:pt idx="92">
                  <c:v>40268</c:v>
                </c:pt>
                <c:pt idx="93">
                  <c:v>40359</c:v>
                </c:pt>
                <c:pt idx="94">
                  <c:v>40451</c:v>
                </c:pt>
                <c:pt idx="95">
                  <c:v>40543</c:v>
                </c:pt>
                <c:pt idx="96">
                  <c:v>40633</c:v>
                </c:pt>
                <c:pt idx="97">
                  <c:v>40724</c:v>
                </c:pt>
                <c:pt idx="98">
                  <c:v>40816</c:v>
                </c:pt>
                <c:pt idx="99">
                  <c:v>40908</c:v>
                </c:pt>
                <c:pt idx="100">
                  <c:v>40999</c:v>
                </c:pt>
                <c:pt idx="101">
                  <c:v>41090</c:v>
                </c:pt>
                <c:pt idx="102">
                  <c:v>41182</c:v>
                </c:pt>
                <c:pt idx="103">
                  <c:v>41274</c:v>
                </c:pt>
                <c:pt idx="104">
                  <c:v>41364</c:v>
                </c:pt>
                <c:pt idx="105">
                  <c:v>41455</c:v>
                </c:pt>
                <c:pt idx="106">
                  <c:v>41547</c:v>
                </c:pt>
                <c:pt idx="107">
                  <c:v>41639</c:v>
                </c:pt>
                <c:pt idx="108">
                  <c:v>41729</c:v>
                </c:pt>
                <c:pt idx="109">
                  <c:v>41820</c:v>
                </c:pt>
                <c:pt idx="110">
                  <c:v>41912</c:v>
                </c:pt>
              </c:numCache>
            </c:numRef>
          </c:cat>
          <c:val>
            <c:numRef>
              <c:f>Data!$Q$6:$Q$116</c:f>
              <c:numCache>
                <c:formatCode>General</c:formatCode>
                <c:ptCount val="111"/>
                <c:pt idx="0">
                  <c:v>63.220087752598822</c:v>
                </c:pt>
                <c:pt idx="1">
                  <c:v>63.530168628611747</c:v>
                </c:pt>
                <c:pt idx="2">
                  <c:v>63.582108207436036</c:v>
                </c:pt>
                <c:pt idx="3">
                  <c:v>64.2786844714484</c:v>
                </c:pt>
                <c:pt idx="4">
                  <c:v>64.526283056053444</c:v>
                </c:pt>
                <c:pt idx="5">
                  <c:v>65.447413874909202</c:v>
                </c:pt>
                <c:pt idx="6">
                  <c:v>67.358067061343348</c:v>
                </c:pt>
                <c:pt idx="7">
                  <c:v>67.690382416104143</c:v>
                </c:pt>
                <c:pt idx="8">
                  <c:v>68.443731487395894</c:v>
                </c:pt>
                <c:pt idx="9">
                  <c:v>68.715103228564359</c:v>
                </c:pt>
                <c:pt idx="10">
                  <c:v>68.119267885119882</c:v>
                </c:pt>
                <c:pt idx="11">
                  <c:v>69.877272312307142</c:v>
                </c:pt>
                <c:pt idx="12">
                  <c:v>67.873380984208168</c:v>
                </c:pt>
                <c:pt idx="13">
                  <c:v>70.299707443031693</c:v>
                </c:pt>
                <c:pt idx="14">
                  <c:v>71.186630449207058</c:v>
                </c:pt>
                <c:pt idx="15">
                  <c:v>70.687768666795932</c:v>
                </c:pt>
                <c:pt idx="16">
                  <c:v>71.728040822524278</c:v>
                </c:pt>
                <c:pt idx="17">
                  <c:v>71.548774761140223</c:v>
                </c:pt>
                <c:pt idx="18">
                  <c:v>69.811058854708591</c:v>
                </c:pt>
                <c:pt idx="19">
                  <c:v>69.360101094097104</c:v>
                </c:pt>
                <c:pt idx="20">
                  <c:v>69.557261786067016</c:v>
                </c:pt>
                <c:pt idx="21">
                  <c:v>69.570535691215113</c:v>
                </c:pt>
                <c:pt idx="22">
                  <c:v>69.551629428389361</c:v>
                </c:pt>
                <c:pt idx="23">
                  <c:v>68.567044236439131</c:v>
                </c:pt>
                <c:pt idx="24">
                  <c:v>69.396765746187626</c:v>
                </c:pt>
                <c:pt idx="25">
                  <c:v>68.256474518374489</c:v>
                </c:pt>
                <c:pt idx="26">
                  <c:v>67.623693770759957</c:v>
                </c:pt>
                <c:pt idx="27">
                  <c:v>66.696920502908057</c:v>
                </c:pt>
                <c:pt idx="28">
                  <c:v>68.204883374062476</c:v>
                </c:pt>
                <c:pt idx="29">
                  <c:v>67.960546087617573</c:v>
                </c:pt>
                <c:pt idx="30">
                  <c:v>66.7923866232791</c:v>
                </c:pt>
                <c:pt idx="31">
                  <c:v>66.472739367547391</c:v>
                </c:pt>
                <c:pt idx="32">
                  <c:v>66.706905818165481</c:v>
                </c:pt>
                <c:pt idx="33">
                  <c:v>66.933053065772626</c:v>
                </c:pt>
                <c:pt idx="34">
                  <c:v>67.462255430022864</c:v>
                </c:pt>
                <c:pt idx="35">
                  <c:v>66.434641514210128</c:v>
                </c:pt>
                <c:pt idx="36">
                  <c:v>66.723659402964827</c:v>
                </c:pt>
                <c:pt idx="37">
                  <c:v>66.29188600883306</c:v>
                </c:pt>
                <c:pt idx="38">
                  <c:v>66.340670645218992</c:v>
                </c:pt>
                <c:pt idx="39">
                  <c:v>66.48072447565076</c:v>
                </c:pt>
                <c:pt idx="40">
                  <c:v>66.582632871687522</c:v>
                </c:pt>
                <c:pt idx="41">
                  <c:v>66.581935238336868</c:v>
                </c:pt>
                <c:pt idx="42">
                  <c:v>66.91098214509303</c:v>
                </c:pt>
                <c:pt idx="43">
                  <c:v>67.505014201714175</c:v>
                </c:pt>
                <c:pt idx="44">
                  <c:v>66.615701201956583</c:v>
                </c:pt>
                <c:pt idx="45">
                  <c:v>67.546242459481064</c:v>
                </c:pt>
                <c:pt idx="46">
                  <c:v>67.20496783310179</c:v>
                </c:pt>
                <c:pt idx="47">
                  <c:v>69.864674878885992</c:v>
                </c:pt>
                <c:pt idx="48">
                  <c:v>70.750945220061908</c:v>
                </c:pt>
                <c:pt idx="49">
                  <c:v>69.038425672288994</c:v>
                </c:pt>
                <c:pt idx="50">
                  <c:v>70.081390763943247</c:v>
                </c:pt>
                <c:pt idx="51">
                  <c:v>69.124957391205541</c:v>
                </c:pt>
                <c:pt idx="52">
                  <c:v>68.703341033109041</c:v>
                </c:pt>
                <c:pt idx="53">
                  <c:v>69.561031050446559</c:v>
                </c:pt>
                <c:pt idx="54">
                  <c:v>68.679086045859492</c:v>
                </c:pt>
                <c:pt idx="55">
                  <c:v>68.760052271813436</c:v>
                </c:pt>
                <c:pt idx="56">
                  <c:v>68.703122568597962</c:v>
                </c:pt>
                <c:pt idx="57">
                  <c:v>70.939138708952214</c:v>
                </c:pt>
                <c:pt idx="58">
                  <c:v>71.041988267983939</c:v>
                </c:pt>
                <c:pt idx="59">
                  <c:v>72.330253434610981</c:v>
                </c:pt>
                <c:pt idx="60">
                  <c:v>72.702536377460973</c:v>
                </c:pt>
                <c:pt idx="61">
                  <c:v>73.112923306772913</c:v>
                </c:pt>
                <c:pt idx="62">
                  <c:v>73.525435981738781</c:v>
                </c:pt>
                <c:pt idx="63">
                  <c:v>74.440498295460131</c:v>
                </c:pt>
                <c:pt idx="64">
                  <c:v>74.767459296307408</c:v>
                </c:pt>
                <c:pt idx="65">
                  <c:v>75.791170361273544</c:v>
                </c:pt>
                <c:pt idx="66">
                  <c:v>75.941084475374225</c:v>
                </c:pt>
                <c:pt idx="67">
                  <c:v>76.49949655513187</c:v>
                </c:pt>
                <c:pt idx="68">
                  <c:v>77.983873604940698</c:v>
                </c:pt>
                <c:pt idx="69">
                  <c:v>78.59751551079772</c:v>
                </c:pt>
                <c:pt idx="70">
                  <c:v>78.588501087869133</c:v>
                </c:pt>
                <c:pt idx="71">
                  <c:v>80.393916706506346</c:v>
                </c:pt>
                <c:pt idx="72">
                  <c:v>80.639932537969642</c:v>
                </c:pt>
                <c:pt idx="73">
                  <c:v>82.067535179620933</c:v>
                </c:pt>
                <c:pt idx="74">
                  <c:v>82.541226769042837</c:v>
                </c:pt>
                <c:pt idx="75">
                  <c:v>81.895074354580132</c:v>
                </c:pt>
                <c:pt idx="76">
                  <c:v>84.138192943794266</c:v>
                </c:pt>
                <c:pt idx="77">
                  <c:v>85.584006767642848</c:v>
                </c:pt>
                <c:pt idx="78">
                  <c:v>85.434119463483853</c:v>
                </c:pt>
                <c:pt idx="79">
                  <c:v>85.349643495944918</c:v>
                </c:pt>
                <c:pt idx="80">
                  <c:v>86.257990128651187</c:v>
                </c:pt>
                <c:pt idx="81">
                  <c:v>86.221457307482552</c:v>
                </c:pt>
                <c:pt idx="82">
                  <c:v>86.510419511129484</c:v>
                </c:pt>
                <c:pt idx="83">
                  <c:v>87.951847106971385</c:v>
                </c:pt>
                <c:pt idx="84">
                  <c:v>90.262015497796114</c:v>
                </c:pt>
                <c:pt idx="85">
                  <c:v>90.553668373484683</c:v>
                </c:pt>
                <c:pt idx="86">
                  <c:v>91.794413333749304</c:v>
                </c:pt>
                <c:pt idx="87">
                  <c:v>91.401816881698934</c:v>
                </c:pt>
                <c:pt idx="88">
                  <c:v>93.64398947612662</c:v>
                </c:pt>
                <c:pt idx="89">
                  <c:v>90.851130629506059</c:v>
                </c:pt>
                <c:pt idx="90">
                  <c:v>90.518705087317954</c:v>
                </c:pt>
                <c:pt idx="91">
                  <c:v>89.352725627186743</c:v>
                </c:pt>
                <c:pt idx="92">
                  <c:v>88.45506548300466</c:v>
                </c:pt>
                <c:pt idx="93">
                  <c:v>87.611115247830881</c:v>
                </c:pt>
                <c:pt idx="94">
                  <c:v>86.801739846206885</c:v>
                </c:pt>
                <c:pt idx="95">
                  <c:v>87.975902298425311</c:v>
                </c:pt>
                <c:pt idx="96">
                  <c:v>89.507237372980001</c:v>
                </c:pt>
                <c:pt idx="97">
                  <c:v>88.815566327720347</c:v>
                </c:pt>
                <c:pt idx="98">
                  <c:v>88.540206581959907</c:v>
                </c:pt>
                <c:pt idx="99">
                  <c:v>89.071919260747734</c:v>
                </c:pt>
                <c:pt idx="100">
                  <c:v>90.207115009746587</c:v>
                </c:pt>
                <c:pt idx="101">
                  <c:v>90.164697934366487</c:v>
                </c:pt>
                <c:pt idx="102">
                  <c:v>90.680975020855513</c:v>
                </c:pt>
                <c:pt idx="103">
                  <c:v>93.075383038300387</c:v>
                </c:pt>
                <c:pt idx="104">
                  <c:v>94.429661655817668</c:v>
                </c:pt>
                <c:pt idx="105">
                  <c:v>93.551706208661543</c:v>
                </c:pt>
                <c:pt idx="106">
                  <c:v>92.824546565485363</c:v>
                </c:pt>
                <c:pt idx="107">
                  <c:v>93.421573355060772</c:v>
                </c:pt>
                <c:pt idx="108">
                  <c:v>94.328935236808206</c:v>
                </c:pt>
                <c:pt idx="109">
                  <c:v>92.522747474747476</c:v>
                </c:pt>
                <c:pt idx="110">
                  <c:v>92.256009619228223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668736"/>
        <c:axId val="189674624"/>
      </c:lineChart>
      <c:dateAx>
        <c:axId val="189668736"/>
        <c:scaling>
          <c:orientation val="minMax"/>
          <c:max val="41912"/>
          <c:min val="31867"/>
        </c:scaling>
        <c:delete val="0"/>
        <c:axPos val="b"/>
        <c:numFmt formatCode="yyyy" sourceLinked="0"/>
        <c:majorTickMark val="in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89674624"/>
        <c:crossesAt val="-1.7976931348623157E+308"/>
        <c:auto val="0"/>
        <c:lblOffset val="100"/>
        <c:baseTimeUnit val="days"/>
        <c:majorUnit val="5"/>
        <c:majorTimeUnit val="years"/>
        <c:minorUnit val="1"/>
        <c:minorTimeUnit val="years"/>
      </c:dateAx>
      <c:valAx>
        <c:axId val="189674624"/>
        <c:scaling>
          <c:orientation val="minMax"/>
          <c:max val="150"/>
          <c:min val="50"/>
        </c:scaling>
        <c:delete val="0"/>
        <c:axPos val="r"/>
        <c:numFmt formatCode="0" sourceLinked="0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189668736"/>
        <c:crosses val="max"/>
        <c:crossBetween val="midCat"/>
      </c:valAx>
      <c:spPr>
        <a:noFill/>
        <a:ln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ln w="3175">
      <a:solidFill>
        <a:srgbClr val="FFFFFF"/>
      </a:solidFill>
      <a:prstDash val="solid"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850626144056708E-2"/>
          <c:y val="0.12674094983410095"/>
          <c:w val="0.90816413400354479"/>
          <c:h val="0.77706408161244001"/>
        </c:manualLayout>
      </c:layout>
      <c:barChart>
        <c:barDir val="col"/>
        <c:grouping val="clustered"/>
        <c:varyColors val="0"/>
        <c:ser>
          <c:idx val="0"/>
          <c:order val="0"/>
          <c:tx>
            <c:v>Current account balance</c:v>
          </c:tx>
          <c:spPr>
            <a:ln w="38100">
              <a:solidFill>
                <a:srgbClr val="0070C0"/>
              </a:solidFill>
            </a:ln>
          </c:spPr>
          <c:invertIfNegative val="0"/>
          <c:cat>
            <c:numRef>
              <c:f>'CA TB'!$A$2:$A$69</c:f>
              <c:numCache>
                <c:formatCode>d\-mmm\-yy</c:formatCode>
                <c:ptCount val="68"/>
                <c:pt idx="0">
                  <c:v>35885</c:v>
                </c:pt>
                <c:pt idx="1">
                  <c:v>35976</c:v>
                </c:pt>
                <c:pt idx="2">
                  <c:v>36068</c:v>
                </c:pt>
                <c:pt idx="3">
                  <c:v>36160</c:v>
                </c:pt>
                <c:pt idx="4">
                  <c:v>36250</c:v>
                </c:pt>
                <c:pt idx="5">
                  <c:v>36341</c:v>
                </c:pt>
                <c:pt idx="6">
                  <c:v>36433</c:v>
                </c:pt>
                <c:pt idx="7">
                  <c:v>36525</c:v>
                </c:pt>
                <c:pt idx="8">
                  <c:v>36616</c:v>
                </c:pt>
                <c:pt idx="9">
                  <c:v>36707</c:v>
                </c:pt>
                <c:pt idx="10">
                  <c:v>36799</c:v>
                </c:pt>
                <c:pt idx="11">
                  <c:v>36891</c:v>
                </c:pt>
                <c:pt idx="12">
                  <c:v>36981</c:v>
                </c:pt>
                <c:pt idx="13">
                  <c:v>37072</c:v>
                </c:pt>
                <c:pt idx="14">
                  <c:v>37164</c:v>
                </c:pt>
                <c:pt idx="15">
                  <c:v>37256</c:v>
                </c:pt>
                <c:pt idx="16">
                  <c:v>37346</c:v>
                </c:pt>
                <c:pt idx="17">
                  <c:v>37437</c:v>
                </c:pt>
                <c:pt idx="18">
                  <c:v>37529</c:v>
                </c:pt>
                <c:pt idx="19">
                  <c:v>37621</c:v>
                </c:pt>
                <c:pt idx="20">
                  <c:v>37711</c:v>
                </c:pt>
                <c:pt idx="21">
                  <c:v>37802</c:v>
                </c:pt>
                <c:pt idx="22">
                  <c:v>37894</c:v>
                </c:pt>
                <c:pt idx="23">
                  <c:v>37986</c:v>
                </c:pt>
                <c:pt idx="24">
                  <c:v>38077</c:v>
                </c:pt>
                <c:pt idx="25">
                  <c:v>38168</c:v>
                </c:pt>
                <c:pt idx="26">
                  <c:v>38260</c:v>
                </c:pt>
                <c:pt idx="27">
                  <c:v>38352</c:v>
                </c:pt>
                <c:pt idx="28">
                  <c:v>38442</c:v>
                </c:pt>
                <c:pt idx="29">
                  <c:v>38533</c:v>
                </c:pt>
                <c:pt idx="30">
                  <c:v>38625</c:v>
                </c:pt>
                <c:pt idx="31">
                  <c:v>38717</c:v>
                </c:pt>
                <c:pt idx="32">
                  <c:v>38807</c:v>
                </c:pt>
                <c:pt idx="33">
                  <c:v>38898</c:v>
                </c:pt>
                <c:pt idx="34">
                  <c:v>38990</c:v>
                </c:pt>
                <c:pt idx="35">
                  <c:v>39082</c:v>
                </c:pt>
                <c:pt idx="36">
                  <c:v>39172</c:v>
                </c:pt>
                <c:pt idx="37">
                  <c:v>39263</c:v>
                </c:pt>
                <c:pt idx="38">
                  <c:v>39355</c:v>
                </c:pt>
                <c:pt idx="39">
                  <c:v>39447</c:v>
                </c:pt>
                <c:pt idx="40">
                  <c:v>39538</c:v>
                </c:pt>
                <c:pt idx="41">
                  <c:v>39629</c:v>
                </c:pt>
                <c:pt idx="42">
                  <c:v>39721</c:v>
                </c:pt>
                <c:pt idx="43">
                  <c:v>39813</c:v>
                </c:pt>
                <c:pt idx="44">
                  <c:v>39903</c:v>
                </c:pt>
                <c:pt idx="45">
                  <c:v>39994</c:v>
                </c:pt>
                <c:pt idx="46">
                  <c:v>40086</c:v>
                </c:pt>
                <c:pt idx="47">
                  <c:v>40178</c:v>
                </c:pt>
                <c:pt idx="48">
                  <c:v>40268</c:v>
                </c:pt>
                <c:pt idx="49">
                  <c:v>40359</c:v>
                </c:pt>
                <c:pt idx="50">
                  <c:v>40451</c:v>
                </c:pt>
                <c:pt idx="51">
                  <c:v>40543</c:v>
                </c:pt>
                <c:pt idx="52">
                  <c:v>40633</c:v>
                </c:pt>
                <c:pt idx="53">
                  <c:v>40724</c:v>
                </c:pt>
                <c:pt idx="54">
                  <c:v>40816</c:v>
                </c:pt>
                <c:pt idx="55">
                  <c:v>40908</c:v>
                </c:pt>
                <c:pt idx="56">
                  <c:v>40999</c:v>
                </c:pt>
                <c:pt idx="57">
                  <c:v>41090</c:v>
                </c:pt>
                <c:pt idx="58">
                  <c:v>41182</c:v>
                </c:pt>
                <c:pt idx="59">
                  <c:v>41274</c:v>
                </c:pt>
                <c:pt idx="60">
                  <c:v>41364</c:v>
                </c:pt>
                <c:pt idx="61">
                  <c:v>41455</c:v>
                </c:pt>
                <c:pt idx="62">
                  <c:v>41547</c:v>
                </c:pt>
                <c:pt idx="63">
                  <c:v>41639</c:v>
                </c:pt>
                <c:pt idx="64">
                  <c:v>41729</c:v>
                </c:pt>
                <c:pt idx="65">
                  <c:v>41820</c:v>
                </c:pt>
                <c:pt idx="66">
                  <c:v>41912</c:v>
                </c:pt>
                <c:pt idx="67">
                  <c:v>42004</c:v>
                </c:pt>
              </c:numCache>
            </c:numRef>
          </c:cat>
          <c:val>
            <c:numRef>
              <c:f>'CA TB'!$B$2:$B$69</c:f>
              <c:numCache>
                <c:formatCode>General</c:formatCode>
                <c:ptCount val="68"/>
                <c:pt idx="0">
                  <c:v>-2637</c:v>
                </c:pt>
                <c:pt idx="1">
                  <c:v>-1893</c:v>
                </c:pt>
                <c:pt idx="2">
                  <c:v>1425</c:v>
                </c:pt>
                <c:pt idx="3">
                  <c:v>-443</c:v>
                </c:pt>
                <c:pt idx="4">
                  <c:v>-7031</c:v>
                </c:pt>
                <c:pt idx="5">
                  <c:v>-5668</c:v>
                </c:pt>
                <c:pt idx="6">
                  <c:v>-7742</c:v>
                </c:pt>
                <c:pt idx="7">
                  <c:v>-4702</c:v>
                </c:pt>
                <c:pt idx="8">
                  <c:v>-6601</c:v>
                </c:pt>
                <c:pt idx="9">
                  <c:v>-7576</c:v>
                </c:pt>
                <c:pt idx="10">
                  <c:v>-3501</c:v>
                </c:pt>
                <c:pt idx="11">
                  <c:v>-6804</c:v>
                </c:pt>
                <c:pt idx="12">
                  <c:v>-5299</c:v>
                </c:pt>
                <c:pt idx="13">
                  <c:v>-5122</c:v>
                </c:pt>
                <c:pt idx="14">
                  <c:v>-5727</c:v>
                </c:pt>
                <c:pt idx="15">
                  <c:v>-6025</c:v>
                </c:pt>
                <c:pt idx="16">
                  <c:v>-5460</c:v>
                </c:pt>
                <c:pt idx="17">
                  <c:v>-7796</c:v>
                </c:pt>
                <c:pt idx="18">
                  <c:v>-6154</c:v>
                </c:pt>
                <c:pt idx="19">
                  <c:v>-2811</c:v>
                </c:pt>
                <c:pt idx="20">
                  <c:v>-3301</c:v>
                </c:pt>
                <c:pt idx="21">
                  <c:v>-6534</c:v>
                </c:pt>
                <c:pt idx="22">
                  <c:v>-6501</c:v>
                </c:pt>
                <c:pt idx="23">
                  <c:v>-2860</c:v>
                </c:pt>
                <c:pt idx="24">
                  <c:v>-4136</c:v>
                </c:pt>
                <c:pt idx="25">
                  <c:v>-7151</c:v>
                </c:pt>
                <c:pt idx="26">
                  <c:v>-10168</c:v>
                </c:pt>
                <c:pt idx="27">
                  <c:v>-3332</c:v>
                </c:pt>
                <c:pt idx="28">
                  <c:v>-5126</c:v>
                </c:pt>
                <c:pt idx="29">
                  <c:v>-2294</c:v>
                </c:pt>
                <c:pt idx="30">
                  <c:v>-5784</c:v>
                </c:pt>
                <c:pt idx="31">
                  <c:v>-3644</c:v>
                </c:pt>
                <c:pt idx="32">
                  <c:v>-5749</c:v>
                </c:pt>
                <c:pt idx="33">
                  <c:v>-3703</c:v>
                </c:pt>
                <c:pt idx="34">
                  <c:v>-9865</c:v>
                </c:pt>
                <c:pt idx="35">
                  <c:v>-12080</c:v>
                </c:pt>
                <c:pt idx="36">
                  <c:v>-9878</c:v>
                </c:pt>
                <c:pt idx="37">
                  <c:v>-8206</c:v>
                </c:pt>
                <c:pt idx="38">
                  <c:v>-11410</c:v>
                </c:pt>
                <c:pt idx="39">
                  <c:v>-11131</c:v>
                </c:pt>
                <c:pt idx="40">
                  <c:v>-11048</c:v>
                </c:pt>
                <c:pt idx="41">
                  <c:v>-14523</c:v>
                </c:pt>
                <c:pt idx="42">
                  <c:v>-14191</c:v>
                </c:pt>
                <c:pt idx="43">
                  <c:v>-16675</c:v>
                </c:pt>
                <c:pt idx="44">
                  <c:v>-15597</c:v>
                </c:pt>
                <c:pt idx="45">
                  <c:v>-13455</c:v>
                </c:pt>
                <c:pt idx="46">
                  <c:v>-4754</c:v>
                </c:pt>
                <c:pt idx="47">
                  <c:v>-7597</c:v>
                </c:pt>
                <c:pt idx="48">
                  <c:v>-9112</c:v>
                </c:pt>
                <c:pt idx="49">
                  <c:v>-7177</c:v>
                </c:pt>
                <c:pt idx="50">
                  <c:v>-13027</c:v>
                </c:pt>
                <c:pt idx="51">
                  <c:v>-11268</c:v>
                </c:pt>
                <c:pt idx="52">
                  <c:v>-7585</c:v>
                </c:pt>
                <c:pt idx="53">
                  <c:v>-869</c:v>
                </c:pt>
                <c:pt idx="54">
                  <c:v>-9465</c:v>
                </c:pt>
                <c:pt idx="55">
                  <c:v>-9114</c:v>
                </c:pt>
                <c:pt idx="56">
                  <c:v>-14367</c:v>
                </c:pt>
                <c:pt idx="57">
                  <c:v>-14856</c:v>
                </c:pt>
                <c:pt idx="58">
                  <c:v>-15980</c:v>
                </c:pt>
                <c:pt idx="59">
                  <c:v>-16722</c:v>
                </c:pt>
                <c:pt idx="60">
                  <c:v>-16440</c:v>
                </c:pt>
                <c:pt idx="61">
                  <c:v>-9802</c:v>
                </c:pt>
                <c:pt idx="62">
                  <c:v>-25865</c:v>
                </c:pt>
                <c:pt idx="63">
                  <c:v>-24548</c:v>
                </c:pt>
                <c:pt idx="64">
                  <c:v>-22499</c:v>
                </c:pt>
                <c:pt idx="65">
                  <c:v>-24303</c:v>
                </c:pt>
                <c:pt idx="66">
                  <c:v>-27008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404480"/>
        <c:axId val="190406016"/>
      </c:barChart>
      <c:lineChart>
        <c:grouping val="standard"/>
        <c:varyColors val="0"/>
        <c:ser>
          <c:idx val="1"/>
          <c:order val="1"/>
          <c:tx>
            <c:v>Goods and services</c:v>
          </c:tx>
          <c:marker>
            <c:symbol val="none"/>
          </c:marker>
          <c:cat>
            <c:numRef>
              <c:f>'CA TB'!$A$2:$A$69</c:f>
              <c:numCache>
                <c:formatCode>d\-mmm\-yy</c:formatCode>
                <c:ptCount val="68"/>
                <c:pt idx="0">
                  <c:v>35885</c:v>
                </c:pt>
                <c:pt idx="1">
                  <c:v>35976</c:v>
                </c:pt>
                <c:pt idx="2">
                  <c:v>36068</c:v>
                </c:pt>
                <c:pt idx="3">
                  <c:v>36160</c:v>
                </c:pt>
                <c:pt idx="4">
                  <c:v>36250</c:v>
                </c:pt>
                <c:pt idx="5">
                  <c:v>36341</c:v>
                </c:pt>
                <c:pt idx="6">
                  <c:v>36433</c:v>
                </c:pt>
                <c:pt idx="7">
                  <c:v>36525</c:v>
                </c:pt>
                <c:pt idx="8">
                  <c:v>36616</c:v>
                </c:pt>
                <c:pt idx="9">
                  <c:v>36707</c:v>
                </c:pt>
                <c:pt idx="10">
                  <c:v>36799</c:v>
                </c:pt>
                <c:pt idx="11">
                  <c:v>36891</c:v>
                </c:pt>
                <c:pt idx="12">
                  <c:v>36981</c:v>
                </c:pt>
                <c:pt idx="13">
                  <c:v>37072</c:v>
                </c:pt>
                <c:pt idx="14">
                  <c:v>37164</c:v>
                </c:pt>
                <c:pt idx="15">
                  <c:v>37256</c:v>
                </c:pt>
                <c:pt idx="16">
                  <c:v>37346</c:v>
                </c:pt>
                <c:pt idx="17">
                  <c:v>37437</c:v>
                </c:pt>
                <c:pt idx="18">
                  <c:v>37529</c:v>
                </c:pt>
                <c:pt idx="19">
                  <c:v>37621</c:v>
                </c:pt>
                <c:pt idx="20">
                  <c:v>37711</c:v>
                </c:pt>
                <c:pt idx="21">
                  <c:v>37802</c:v>
                </c:pt>
                <c:pt idx="22">
                  <c:v>37894</c:v>
                </c:pt>
                <c:pt idx="23">
                  <c:v>37986</c:v>
                </c:pt>
                <c:pt idx="24">
                  <c:v>38077</c:v>
                </c:pt>
                <c:pt idx="25">
                  <c:v>38168</c:v>
                </c:pt>
                <c:pt idx="26">
                  <c:v>38260</c:v>
                </c:pt>
                <c:pt idx="27">
                  <c:v>38352</c:v>
                </c:pt>
                <c:pt idx="28">
                  <c:v>38442</c:v>
                </c:pt>
                <c:pt idx="29">
                  <c:v>38533</c:v>
                </c:pt>
                <c:pt idx="30">
                  <c:v>38625</c:v>
                </c:pt>
                <c:pt idx="31">
                  <c:v>38717</c:v>
                </c:pt>
                <c:pt idx="32">
                  <c:v>38807</c:v>
                </c:pt>
                <c:pt idx="33">
                  <c:v>38898</c:v>
                </c:pt>
                <c:pt idx="34">
                  <c:v>38990</c:v>
                </c:pt>
                <c:pt idx="35">
                  <c:v>39082</c:v>
                </c:pt>
                <c:pt idx="36">
                  <c:v>39172</c:v>
                </c:pt>
                <c:pt idx="37">
                  <c:v>39263</c:v>
                </c:pt>
                <c:pt idx="38">
                  <c:v>39355</c:v>
                </c:pt>
                <c:pt idx="39">
                  <c:v>39447</c:v>
                </c:pt>
                <c:pt idx="40">
                  <c:v>39538</c:v>
                </c:pt>
                <c:pt idx="41">
                  <c:v>39629</c:v>
                </c:pt>
                <c:pt idx="42">
                  <c:v>39721</c:v>
                </c:pt>
                <c:pt idx="43">
                  <c:v>39813</c:v>
                </c:pt>
                <c:pt idx="44">
                  <c:v>39903</c:v>
                </c:pt>
                <c:pt idx="45">
                  <c:v>39994</c:v>
                </c:pt>
                <c:pt idx="46">
                  <c:v>40086</c:v>
                </c:pt>
                <c:pt idx="47">
                  <c:v>40178</c:v>
                </c:pt>
                <c:pt idx="48">
                  <c:v>40268</c:v>
                </c:pt>
                <c:pt idx="49">
                  <c:v>40359</c:v>
                </c:pt>
                <c:pt idx="50">
                  <c:v>40451</c:v>
                </c:pt>
                <c:pt idx="51">
                  <c:v>40543</c:v>
                </c:pt>
                <c:pt idx="52">
                  <c:v>40633</c:v>
                </c:pt>
                <c:pt idx="53">
                  <c:v>40724</c:v>
                </c:pt>
                <c:pt idx="54">
                  <c:v>40816</c:v>
                </c:pt>
                <c:pt idx="55">
                  <c:v>40908</c:v>
                </c:pt>
                <c:pt idx="56">
                  <c:v>40999</c:v>
                </c:pt>
                <c:pt idx="57">
                  <c:v>41090</c:v>
                </c:pt>
                <c:pt idx="58">
                  <c:v>41182</c:v>
                </c:pt>
                <c:pt idx="59">
                  <c:v>41274</c:v>
                </c:pt>
                <c:pt idx="60">
                  <c:v>41364</c:v>
                </c:pt>
                <c:pt idx="61">
                  <c:v>41455</c:v>
                </c:pt>
                <c:pt idx="62">
                  <c:v>41547</c:v>
                </c:pt>
                <c:pt idx="63">
                  <c:v>41639</c:v>
                </c:pt>
                <c:pt idx="64">
                  <c:v>41729</c:v>
                </c:pt>
                <c:pt idx="65">
                  <c:v>41820</c:v>
                </c:pt>
                <c:pt idx="66">
                  <c:v>41912</c:v>
                </c:pt>
                <c:pt idx="67">
                  <c:v>42004</c:v>
                </c:pt>
              </c:numCache>
            </c:numRef>
          </c:cat>
          <c:val>
            <c:numRef>
              <c:f>'CA TB'!$C$2:$C$69</c:f>
              <c:numCache>
                <c:formatCode>General</c:formatCode>
                <c:ptCount val="68"/>
                <c:pt idx="0">
                  <c:v>-780</c:v>
                </c:pt>
                <c:pt idx="1">
                  <c:v>-1579</c:v>
                </c:pt>
                <c:pt idx="2">
                  <c:v>-1747</c:v>
                </c:pt>
                <c:pt idx="3">
                  <c:v>-2658</c:v>
                </c:pt>
                <c:pt idx="4">
                  <c:v>-3522</c:v>
                </c:pt>
                <c:pt idx="5">
                  <c:v>-3799</c:v>
                </c:pt>
                <c:pt idx="6">
                  <c:v>-4513</c:v>
                </c:pt>
                <c:pt idx="7">
                  <c:v>-3366</c:v>
                </c:pt>
                <c:pt idx="8">
                  <c:v>-5062</c:v>
                </c:pt>
                <c:pt idx="9">
                  <c:v>-5630</c:v>
                </c:pt>
                <c:pt idx="10">
                  <c:v>-3174</c:v>
                </c:pt>
                <c:pt idx="11">
                  <c:v>-6272</c:v>
                </c:pt>
                <c:pt idx="12">
                  <c:v>-5697</c:v>
                </c:pt>
                <c:pt idx="13">
                  <c:v>-5361</c:v>
                </c:pt>
                <c:pt idx="14">
                  <c:v>-7164</c:v>
                </c:pt>
                <c:pt idx="15">
                  <c:v>-6676</c:v>
                </c:pt>
                <c:pt idx="16">
                  <c:v>-6590</c:v>
                </c:pt>
                <c:pt idx="17">
                  <c:v>-7975</c:v>
                </c:pt>
                <c:pt idx="18">
                  <c:v>-8756</c:v>
                </c:pt>
                <c:pt idx="19">
                  <c:v>-6718</c:v>
                </c:pt>
                <c:pt idx="20">
                  <c:v>-6761</c:v>
                </c:pt>
                <c:pt idx="21">
                  <c:v>-7411</c:v>
                </c:pt>
                <c:pt idx="22">
                  <c:v>-6037</c:v>
                </c:pt>
                <c:pt idx="23">
                  <c:v>-7025</c:v>
                </c:pt>
                <c:pt idx="24">
                  <c:v>-6523</c:v>
                </c:pt>
                <c:pt idx="25">
                  <c:v>-9981</c:v>
                </c:pt>
                <c:pt idx="26">
                  <c:v>-10237</c:v>
                </c:pt>
                <c:pt idx="27">
                  <c:v>-8645</c:v>
                </c:pt>
                <c:pt idx="28">
                  <c:v>-9784</c:v>
                </c:pt>
                <c:pt idx="29">
                  <c:v>-9766</c:v>
                </c:pt>
                <c:pt idx="30">
                  <c:v>-8117</c:v>
                </c:pt>
                <c:pt idx="31">
                  <c:v>-6976</c:v>
                </c:pt>
                <c:pt idx="32">
                  <c:v>-7400</c:v>
                </c:pt>
                <c:pt idx="33">
                  <c:v>-5916</c:v>
                </c:pt>
                <c:pt idx="34">
                  <c:v>-8742</c:v>
                </c:pt>
                <c:pt idx="35">
                  <c:v>-11161</c:v>
                </c:pt>
                <c:pt idx="36">
                  <c:v>-10834</c:v>
                </c:pt>
                <c:pt idx="37">
                  <c:v>-9745</c:v>
                </c:pt>
                <c:pt idx="38">
                  <c:v>-10460</c:v>
                </c:pt>
                <c:pt idx="39">
                  <c:v>-9655</c:v>
                </c:pt>
                <c:pt idx="40">
                  <c:v>-13238</c:v>
                </c:pt>
                <c:pt idx="41">
                  <c:v>-10820</c:v>
                </c:pt>
                <c:pt idx="42">
                  <c:v>-11691</c:v>
                </c:pt>
                <c:pt idx="43">
                  <c:v>-9152</c:v>
                </c:pt>
                <c:pt idx="44">
                  <c:v>-7929</c:v>
                </c:pt>
                <c:pt idx="45">
                  <c:v>-7152</c:v>
                </c:pt>
                <c:pt idx="46">
                  <c:v>-5684</c:v>
                </c:pt>
                <c:pt idx="47">
                  <c:v>-7350</c:v>
                </c:pt>
                <c:pt idx="48">
                  <c:v>-8886</c:v>
                </c:pt>
                <c:pt idx="49">
                  <c:v>-7818</c:v>
                </c:pt>
                <c:pt idx="50">
                  <c:v>-11038</c:v>
                </c:pt>
                <c:pt idx="51">
                  <c:v>-9316</c:v>
                </c:pt>
                <c:pt idx="52">
                  <c:v>-5677</c:v>
                </c:pt>
                <c:pt idx="53">
                  <c:v>-4735</c:v>
                </c:pt>
                <c:pt idx="54">
                  <c:v>-7041</c:v>
                </c:pt>
                <c:pt idx="55">
                  <c:v>-6372</c:v>
                </c:pt>
                <c:pt idx="56">
                  <c:v>-9657</c:v>
                </c:pt>
                <c:pt idx="57">
                  <c:v>-8836</c:v>
                </c:pt>
                <c:pt idx="58">
                  <c:v>-7496</c:v>
                </c:pt>
                <c:pt idx="59">
                  <c:v>-8480</c:v>
                </c:pt>
                <c:pt idx="60">
                  <c:v>-6532</c:v>
                </c:pt>
                <c:pt idx="61">
                  <c:v>-5290</c:v>
                </c:pt>
                <c:pt idx="62">
                  <c:v>-11860</c:v>
                </c:pt>
                <c:pt idx="63">
                  <c:v>-10051</c:v>
                </c:pt>
                <c:pt idx="64">
                  <c:v>-10266</c:v>
                </c:pt>
                <c:pt idx="65">
                  <c:v>-9216</c:v>
                </c:pt>
                <c:pt idx="66">
                  <c:v>-9044</c:v>
                </c:pt>
                <c:pt idx="67">
                  <c:v>-7127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404480"/>
        <c:axId val="190406016"/>
      </c:lineChart>
      <c:dateAx>
        <c:axId val="19040448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crossAx val="190406016"/>
        <c:crosses val="autoZero"/>
        <c:auto val="1"/>
        <c:lblOffset val="100"/>
        <c:baseTimeUnit val="months"/>
        <c:majorUnit val="24"/>
        <c:majorTimeUnit val="months"/>
      </c:dateAx>
      <c:valAx>
        <c:axId val="190406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90404480"/>
        <c:crosses val="autoZero"/>
        <c:crossBetween val="between"/>
        <c:dispUnits>
          <c:builtInUnit val="thousands"/>
        </c:dispUnits>
      </c:valAx>
    </c:plotArea>
    <c:legend>
      <c:legendPos val="t"/>
      <c:layout>
        <c:manualLayout>
          <c:xMode val="edge"/>
          <c:yMode val="edge"/>
          <c:x val="0.14357009275277963"/>
          <c:y val="4.1379310344827586E-2"/>
          <c:w val="0.80594652567813008"/>
          <c:h val="7.845162458141008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0.46458</cdr:x>
      <cdr:y>0.02257</cdr:y>
    </cdr:from>
    <cdr:to>
      <cdr:x>0.91973</cdr:x>
      <cdr:y>0.11924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44976" y="65001"/>
          <a:ext cx="3277062" cy="278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GB" sz="1400" b="0" dirty="0" err="1">
              <a:latin typeface="Arial" panose="020B0604020202020204" pitchFamily="34" charset="0"/>
              <a:cs typeface="Arial" panose="020B0604020202020204" pitchFamily="34" charset="0"/>
            </a:rPr>
            <a:t>YoY</a:t>
          </a:r>
          <a:r>
            <a:rPr lang="en-GB" sz="1400" b="0" dirty="0">
              <a:latin typeface="Arial" panose="020B0604020202020204" pitchFamily="34" charset="0"/>
              <a:cs typeface="Arial" panose="020B0604020202020204" pitchFamily="34" charset="0"/>
            </a:rPr>
            <a:t> inflation %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0.50833</cdr:x>
      <cdr:y>0.16354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0"/>
          <a:ext cx="2561981" cy="329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b="0" dirty="0">
              <a:latin typeface="Arial" panose="020B0604020202020204" pitchFamily="34" charset="0"/>
              <a:cs typeface="Arial" panose="020B0604020202020204" pitchFamily="34" charset="0"/>
            </a:rPr>
            <a:t>Range of DGI measures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0.24571</cdr:x>
      <cdr:y>0.10853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606056" y="0"/>
          <a:ext cx="773264" cy="266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000">
              <a:latin typeface="Arial" panose="020B0604020202020204" pitchFamily="34" charset="0"/>
              <a:cs typeface="Arial" panose="020B0604020202020204" pitchFamily="34" charset="0"/>
            </a:rPr>
            <a:t>Per cent</a:t>
          </a:r>
        </a:p>
      </cdr:txBody>
    </cdr:sp>
  </cdr:relSizeAnchor>
  <cdr:relSizeAnchor xmlns:cdr="http://schemas.openxmlformats.org/drawingml/2006/chartDrawing">
    <cdr:from>
      <cdr:x>0.77714</cdr:x>
      <cdr:y>0</cdr:y>
    </cdr:from>
    <cdr:to>
      <cdr:x>1</cdr:x>
      <cdr:y>0.12791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445883" y="-6071191"/>
          <a:ext cx="701354" cy="3140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000">
              <a:latin typeface="Arial" panose="020B0604020202020204" pitchFamily="34" charset="0"/>
              <a:cs typeface="Arial" panose="020B0604020202020204" pitchFamily="34" charset="0"/>
            </a:rPr>
            <a:t>Per cent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0.78901</cdr:x>
      <cdr:y>0</cdr:y>
    </cdr:from>
    <cdr:to>
      <cdr:x>1</cdr:x>
      <cdr:y>0.07622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344318" y="0"/>
          <a:ext cx="894307" cy="257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GB" sz="1000">
              <a:latin typeface="Arial" panose="020B0604020202020204" pitchFamily="34" charset="0"/>
              <a:cs typeface="Arial" panose="020B0604020202020204" pitchFamily="34" charset="0"/>
            </a:rPr>
            <a:t>Per</a:t>
          </a:r>
          <a:r>
            <a:rPr lang="en-GB" sz="1000" baseline="0">
              <a:latin typeface="Arial" panose="020B0604020202020204" pitchFamily="34" charset="0"/>
              <a:cs typeface="Arial" panose="020B0604020202020204" pitchFamily="34" charset="0"/>
            </a:rPr>
            <a:t> cent</a:t>
          </a:r>
          <a:endParaRPr lang="en-GB" sz="10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0.21099</cdr:x>
      <cdr:y>0.07622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0" y="0"/>
          <a:ext cx="894308" cy="257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GB" sz="1000">
              <a:latin typeface="Arial" panose="020B0604020202020204" pitchFamily="34" charset="0"/>
              <a:cs typeface="Arial" panose="020B0604020202020204" pitchFamily="34" charset="0"/>
            </a:rPr>
            <a:t>Thousands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0.0123</cdr:x>
      <cdr:y>0</cdr:y>
    </cdr:from>
    <cdr:to>
      <cdr:x>0.58279</cdr:x>
      <cdr:y>0.19919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313" y="0"/>
          <a:ext cx="1823389" cy="5591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Percentage</a:t>
          </a:r>
          <a:r>
            <a:rPr lang="en-GB" sz="1400" baseline="0" dirty="0">
              <a:latin typeface="Arial" panose="020B0604020202020204" pitchFamily="34" charset="0"/>
              <a:cs typeface="Arial" panose="020B0604020202020204" pitchFamily="34" charset="0"/>
            </a:rPr>
            <a:t> change on a year earlier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0.46721</cdr:x>
      <cdr:y>0.08854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4670424" y="-2349182"/>
          <a:ext cx="1751886" cy="274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Per cent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0.59572</cdr:x>
      <cdr:y>0</cdr:y>
    </cdr:from>
    <cdr:to>
      <cdr:x>1</cdr:x>
      <cdr:y>0.10076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85976" y="0"/>
          <a:ext cx="1076325" cy="2428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Per cent</a:t>
          </a:r>
        </a:p>
      </cdr:txBody>
    </cdr:sp>
  </cdr:relSizeAnchor>
  <cdr:relSizeAnchor xmlns:cdr="http://schemas.openxmlformats.org/drawingml/2006/chartDrawing">
    <cdr:from>
      <cdr:x>0.22949</cdr:x>
      <cdr:y>0.28987</cdr:y>
    </cdr:from>
    <cdr:to>
      <cdr:x>0.63435</cdr:x>
      <cdr:y>0.37746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5933" y="942747"/>
          <a:ext cx="1474724" cy="284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r>
            <a:rPr lang="en-GB" sz="1200" dirty="0">
              <a:latin typeface="Arial"/>
            </a:rPr>
            <a:t>Debt to income</a:t>
          </a:r>
          <a:r>
            <a:rPr lang="en-GB" sz="1200" baseline="30000" dirty="0">
              <a:latin typeface="Arial"/>
            </a:rPr>
            <a:t>(b</a:t>
          </a:r>
          <a:r>
            <a:rPr lang="en-GB" sz="1200" baseline="0" dirty="0">
              <a:latin typeface="Arial"/>
            </a:rPr>
            <a:t>)</a:t>
          </a:r>
          <a:endParaRPr lang="en-GB" sz="1200" dirty="0">
            <a:latin typeface="Arial"/>
          </a:endParaRPr>
        </a:p>
      </cdr:txBody>
    </cdr:sp>
  </cdr:relSizeAnchor>
  <cdr:relSizeAnchor xmlns:cdr="http://schemas.openxmlformats.org/drawingml/2006/chartDrawing">
    <cdr:from>
      <cdr:x>0.43592</cdr:x>
      <cdr:y>0.75755</cdr:y>
    </cdr:from>
    <cdr:to>
      <cdr:x>0.87797</cdr:x>
      <cdr:y>0.91459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587856" y="2463802"/>
          <a:ext cx="1610195" cy="510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>
              <a:latin typeface="Arial"/>
            </a:rPr>
            <a:t>Deposits</a:t>
          </a:r>
          <a:r>
            <a:rPr lang="en-GB" sz="1200" baseline="0" dirty="0">
              <a:latin typeface="Arial"/>
            </a:rPr>
            <a:t> </a:t>
          </a:r>
          <a:r>
            <a:rPr lang="en-GB" sz="1200" dirty="0">
              <a:latin typeface="Arial"/>
            </a:rPr>
            <a:t>to income</a:t>
          </a:r>
          <a:r>
            <a:rPr lang="en-GB" sz="1200" baseline="30000" dirty="0">
              <a:latin typeface="Arial"/>
            </a:rPr>
            <a:t>(c)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0.01936</cdr:y>
    </cdr:from>
    <cdr:to>
      <cdr:x>0.1423</cdr:x>
      <cdr:y>0.12889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1155700" y="57230"/>
          <a:ext cx="816199" cy="323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£</a:t>
          </a:r>
          <a:r>
            <a:rPr lang="en-GB" sz="1400" baseline="0" dirty="0">
              <a:latin typeface="Arial" panose="020B0604020202020204" pitchFamily="34" charset="0"/>
              <a:cs typeface="Arial" panose="020B0604020202020204" pitchFamily="34" charset="0"/>
            </a:rPr>
            <a:t> billion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9302" cy="4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0" tIns="47850" rIns="95700" bIns="47850" numCol="1" anchor="t" anchorCtr="0" compatLnSpc="1">
            <a:prstTxWarp prst="textNoShape">
              <a:avLst/>
            </a:prstTxWarp>
          </a:bodyPr>
          <a:lstStyle>
            <a:lvl1pPr algn="l" defTabSz="957118">
              <a:defRPr sz="1300"/>
            </a:lvl1pPr>
          </a:lstStyle>
          <a:p>
            <a:endParaRPr lang="en-GB"/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312" y="1"/>
            <a:ext cx="2949302" cy="4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0" tIns="47850" rIns="95700" bIns="47850" numCol="1" anchor="t" anchorCtr="0" compatLnSpc="1">
            <a:prstTxWarp prst="textNoShape">
              <a:avLst/>
            </a:prstTxWarp>
          </a:bodyPr>
          <a:lstStyle>
            <a:lvl1pPr algn="r" defTabSz="957118">
              <a:defRPr sz="1300"/>
            </a:lvl1pPr>
          </a:lstStyle>
          <a:p>
            <a:endParaRPr lang="en-GB"/>
          </a:p>
        </p:txBody>
      </p:sp>
      <p:sp>
        <p:nvSpPr>
          <p:cNvPr id="286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435"/>
            <a:ext cx="2949302" cy="4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0" tIns="47850" rIns="95700" bIns="47850" numCol="1" anchor="b" anchorCtr="0" compatLnSpc="1">
            <a:prstTxWarp prst="textNoShape">
              <a:avLst/>
            </a:prstTxWarp>
          </a:bodyPr>
          <a:lstStyle>
            <a:lvl1pPr algn="l" defTabSz="957118">
              <a:defRPr sz="1300"/>
            </a:lvl1pPr>
          </a:lstStyle>
          <a:p>
            <a:endParaRPr lang="en-GB"/>
          </a:p>
        </p:txBody>
      </p:sp>
      <p:sp>
        <p:nvSpPr>
          <p:cNvPr id="286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312" y="9447435"/>
            <a:ext cx="2949302" cy="4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0" tIns="47850" rIns="95700" bIns="47850" numCol="1" anchor="b" anchorCtr="0" compatLnSpc="1">
            <a:prstTxWarp prst="textNoShape">
              <a:avLst/>
            </a:prstTxWarp>
          </a:bodyPr>
          <a:lstStyle>
            <a:lvl1pPr algn="r" defTabSz="957118">
              <a:defRPr sz="1300"/>
            </a:lvl1pPr>
          </a:lstStyle>
          <a:p>
            <a:fld id="{1262CEDA-D91A-4F5E-ADB8-91256B92F8B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451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9302" cy="4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0" tIns="47850" rIns="95700" bIns="47850" numCol="1" anchor="t" anchorCtr="0" compatLnSpc="1">
            <a:prstTxWarp prst="textNoShape">
              <a:avLst/>
            </a:prstTxWarp>
          </a:bodyPr>
          <a:lstStyle>
            <a:lvl1pPr algn="l" defTabSz="957118" eaLnBrk="0" hangingPunct="0">
              <a:spcBef>
                <a:spcPct val="0"/>
              </a:spcBef>
              <a:buFontTx/>
              <a:buNone/>
              <a:defRPr sz="1300"/>
            </a:lvl1pPr>
          </a:lstStyle>
          <a:p>
            <a:endParaRPr lang="en-GB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790" y="1"/>
            <a:ext cx="2949302" cy="4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0" tIns="47850" rIns="95700" bIns="47850" numCol="1" anchor="t" anchorCtr="0" compatLnSpc="1">
            <a:prstTxWarp prst="textNoShape">
              <a:avLst/>
            </a:prstTxWarp>
          </a:bodyPr>
          <a:lstStyle>
            <a:lvl1pPr algn="r" defTabSz="957118" eaLnBrk="0" hangingPunct="0">
              <a:spcBef>
                <a:spcPct val="0"/>
              </a:spcBef>
              <a:buFontTx/>
              <a:buNone/>
              <a:defRPr sz="1300"/>
            </a:lvl1pPr>
          </a:lstStyle>
          <a:p>
            <a:endParaRPr lang="en-GB"/>
          </a:p>
        </p:txBody>
      </p:sp>
      <p:sp>
        <p:nvSpPr>
          <p:cNvPr id="216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046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6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58" y="4722946"/>
            <a:ext cx="5445099" cy="447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0" tIns="47850" rIns="95700" bIns="478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16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893"/>
            <a:ext cx="2949302" cy="4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0" tIns="47850" rIns="95700" bIns="47850" numCol="1" anchor="b" anchorCtr="0" compatLnSpc="1">
            <a:prstTxWarp prst="textNoShape">
              <a:avLst/>
            </a:prstTxWarp>
          </a:bodyPr>
          <a:lstStyle>
            <a:lvl1pPr algn="l" defTabSz="957118" eaLnBrk="0" hangingPunct="0">
              <a:spcBef>
                <a:spcPct val="0"/>
              </a:spcBef>
              <a:buFontTx/>
              <a:buNone/>
              <a:defRPr sz="1300"/>
            </a:lvl1pPr>
          </a:lstStyle>
          <a:p>
            <a:endParaRPr lang="en-GB"/>
          </a:p>
        </p:txBody>
      </p:sp>
      <p:sp>
        <p:nvSpPr>
          <p:cNvPr id="216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790" y="9445893"/>
            <a:ext cx="2949302" cy="4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0" tIns="47850" rIns="95700" bIns="47850" numCol="1" anchor="b" anchorCtr="0" compatLnSpc="1">
            <a:prstTxWarp prst="textNoShape">
              <a:avLst/>
            </a:prstTxWarp>
          </a:bodyPr>
          <a:lstStyle>
            <a:lvl1pPr algn="r" defTabSz="957118" eaLnBrk="0" hangingPunct="0">
              <a:spcBef>
                <a:spcPct val="0"/>
              </a:spcBef>
              <a:buFontTx/>
              <a:buNone/>
              <a:defRPr sz="1300"/>
            </a:lvl1pPr>
          </a:lstStyle>
          <a:p>
            <a:fld id="{C49C7A71-AB58-4506-90BD-262BDB99E1C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067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1E2656-2F95-4E26-BEC4-B0AB04C1977A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0463" cy="3729038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7361A-EEE9-4D67-AB8C-E3441A132C7D}" type="slidenum">
              <a:rPr lang="en-GB"/>
              <a:pPr/>
              <a:t>11</a:t>
            </a:fld>
            <a:endParaRPr lang="en-GB" dirty="0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6125"/>
            <a:ext cx="4970463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258" y="4722946"/>
            <a:ext cx="5445099" cy="44746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700" tIns="47850" rIns="95700" bIns="478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1E2656-2F95-4E26-BEC4-B0AB04C1977A}" type="slidenum">
              <a:rPr lang="en-GB"/>
              <a:pPr/>
              <a:t>12</a:t>
            </a:fld>
            <a:endParaRPr lang="en-GB" dirty="0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0463" cy="3729038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7361A-EEE9-4D67-AB8C-E3441A132C7D}" type="slidenum">
              <a:rPr lang="en-GB"/>
              <a:pPr/>
              <a:t>13</a:t>
            </a:fld>
            <a:endParaRPr lang="en-GB" dirty="0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6125"/>
            <a:ext cx="4970463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258" y="4722946"/>
            <a:ext cx="5445099" cy="44746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700" tIns="47850" rIns="95700" bIns="478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7361A-EEE9-4D67-AB8C-E3441A132C7D}" type="slidenum">
              <a:rPr lang="en-GB"/>
              <a:pPr/>
              <a:t>14</a:t>
            </a:fld>
            <a:endParaRPr lang="en-GB" dirty="0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6125"/>
            <a:ext cx="4970463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258" y="4722946"/>
            <a:ext cx="5445099" cy="44746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700" tIns="47850" rIns="95700" bIns="478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1E2656-2F95-4E26-BEC4-B0AB04C1977A}" type="slidenum">
              <a:rPr lang="en-GB"/>
              <a:pPr/>
              <a:t>15</a:t>
            </a:fld>
            <a:endParaRPr lang="en-GB" dirty="0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0463" cy="3729038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7361A-EEE9-4D67-AB8C-E3441A132C7D}" type="slidenum">
              <a:rPr lang="en-GB"/>
              <a:pPr/>
              <a:t>16</a:t>
            </a:fld>
            <a:endParaRPr lang="en-GB" dirty="0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6125"/>
            <a:ext cx="4970463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258" y="4722946"/>
            <a:ext cx="5445099" cy="44746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700" tIns="47850" rIns="95700" bIns="478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7361A-EEE9-4D67-AB8C-E3441A132C7D}" type="slidenum">
              <a:rPr lang="en-GB"/>
              <a:pPr/>
              <a:t>17</a:t>
            </a:fld>
            <a:endParaRPr lang="en-GB" dirty="0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6125"/>
            <a:ext cx="4970463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258" y="4722946"/>
            <a:ext cx="5445099" cy="44746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700" tIns="47850" rIns="95700" bIns="478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1E2656-2F95-4E26-BEC4-B0AB04C1977A}" type="slidenum">
              <a:rPr lang="en-GB"/>
              <a:pPr/>
              <a:t>18</a:t>
            </a:fld>
            <a:endParaRPr lang="en-GB" dirty="0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0463" cy="3729038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7361A-EEE9-4D67-AB8C-E3441A132C7D}" type="slidenum">
              <a:rPr lang="en-GB"/>
              <a:pPr/>
              <a:t>19</a:t>
            </a:fld>
            <a:endParaRPr lang="en-GB" dirty="0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6125"/>
            <a:ext cx="4970463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258" y="4722946"/>
            <a:ext cx="5445099" cy="44746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700" tIns="47850" rIns="95700" bIns="478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7361A-EEE9-4D67-AB8C-E3441A132C7D}" type="slidenum">
              <a:rPr lang="en-GB"/>
              <a:pPr/>
              <a:t>20</a:t>
            </a:fld>
            <a:endParaRPr lang="en-GB" dirty="0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6125"/>
            <a:ext cx="4970463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258" y="4722946"/>
            <a:ext cx="5445099" cy="44746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700" tIns="47850" rIns="95700" bIns="478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7361A-EEE9-4D67-AB8C-E3441A132C7D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6125"/>
            <a:ext cx="4970463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258" y="4722946"/>
            <a:ext cx="5445099" cy="44746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700" tIns="47850" rIns="95700" bIns="478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7361A-EEE9-4D67-AB8C-E3441A132C7D}" type="slidenum">
              <a:rPr lang="en-GB"/>
              <a:pPr/>
              <a:t>21</a:t>
            </a:fld>
            <a:endParaRPr lang="en-GB" dirty="0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6125"/>
            <a:ext cx="4970463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258" y="4722946"/>
            <a:ext cx="5445099" cy="44746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700" tIns="47850" rIns="95700" bIns="478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1E2656-2F95-4E26-BEC4-B0AB04C1977A}" type="slidenum">
              <a:rPr lang="en-GB"/>
              <a:pPr/>
              <a:t>22</a:t>
            </a:fld>
            <a:endParaRPr lang="en-GB" dirty="0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0463" cy="3729038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7361A-EEE9-4D67-AB8C-E3441A132C7D}" type="slidenum">
              <a:rPr lang="en-GB"/>
              <a:pPr/>
              <a:t>23</a:t>
            </a:fld>
            <a:endParaRPr lang="en-GB" dirty="0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6125"/>
            <a:ext cx="4970463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258" y="4722946"/>
            <a:ext cx="5445099" cy="44746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700" tIns="47850" rIns="95700" bIns="478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7361A-EEE9-4D67-AB8C-E3441A132C7D}" type="slidenum">
              <a:rPr lang="en-GB"/>
              <a:pPr/>
              <a:t>24</a:t>
            </a:fld>
            <a:endParaRPr lang="en-GB" dirty="0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6125"/>
            <a:ext cx="4970463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258" y="4722946"/>
            <a:ext cx="5445099" cy="44746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700" tIns="47850" rIns="95700" bIns="478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1E2656-2F95-4E26-BEC4-B0AB04C1977A}" type="slidenum">
              <a:rPr lang="en-GB"/>
              <a:pPr/>
              <a:t>25</a:t>
            </a:fld>
            <a:endParaRPr lang="en-GB" dirty="0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0463" cy="3729038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7361A-EEE9-4D67-AB8C-E3441A132C7D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6125"/>
            <a:ext cx="4970463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258" y="4722946"/>
            <a:ext cx="5445099" cy="44746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700" tIns="47850" rIns="95700" bIns="478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7361A-EEE9-4D67-AB8C-E3441A132C7D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6125"/>
            <a:ext cx="4970463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258" y="4722946"/>
            <a:ext cx="5445099" cy="44746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700" tIns="47850" rIns="95700" bIns="478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1E2656-2F95-4E26-BEC4-B0AB04C1977A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0463" cy="3729038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7361A-EEE9-4D67-AB8C-E3441A132C7D}" type="slidenum">
              <a:rPr lang="en-GB"/>
              <a:pPr/>
              <a:t>7</a:t>
            </a:fld>
            <a:endParaRPr lang="en-GB" dirty="0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6125"/>
            <a:ext cx="4970463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258" y="4722946"/>
            <a:ext cx="5445099" cy="44746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700" tIns="47850" rIns="95700" bIns="478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7361A-EEE9-4D67-AB8C-E3441A132C7D}" type="slidenum">
              <a:rPr lang="en-GB"/>
              <a:pPr/>
              <a:t>8</a:t>
            </a:fld>
            <a:endParaRPr lang="en-GB" dirty="0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6125"/>
            <a:ext cx="4970463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258" y="4722946"/>
            <a:ext cx="5445099" cy="44746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700" tIns="47850" rIns="95700" bIns="478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7361A-EEE9-4D67-AB8C-E3441A132C7D}" type="slidenum">
              <a:rPr lang="en-GB"/>
              <a:pPr/>
              <a:t>9</a:t>
            </a:fld>
            <a:endParaRPr lang="en-GB" dirty="0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6125"/>
            <a:ext cx="4970463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258" y="4722946"/>
            <a:ext cx="5445099" cy="44746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700" tIns="47850" rIns="95700" bIns="478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1E2656-2F95-4E26-BEC4-B0AB04C1977A}" type="slidenum">
              <a:rPr lang="en-GB"/>
              <a:pPr/>
              <a:t>10</a:t>
            </a:fld>
            <a:endParaRPr lang="en-GB" dirty="0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0463" cy="3729038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oE logo_A4 mast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458" y="2783205"/>
            <a:ext cx="6721200" cy="12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fld id="{27C7B6D0-CF31-435A-A92F-186ACE658574}" type="slidenum">
              <a:rPr lang="en-GB" smtClean="0"/>
              <a:pPr>
                <a:buFontTx/>
                <a:buNone/>
              </a:pPr>
              <a:t>‹#›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>
          <a:xfrm>
            <a:off x="628650" y="588963"/>
            <a:ext cx="7869238" cy="3333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Running title - to change choose Insert, Header and Footer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>
          <a:xfrm>
            <a:off x="2970213" y="6232525"/>
            <a:ext cx="5527675" cy="230832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Departmental footer - to change choose Insert, Header and Footer</a:t>
            </a:r>
            <a:endParaRPr lang="en-GB" dirty="0"/>
          </a:p>
        </p:txBody>
      </p:sp>
      <p:sp>
        <p:nvSpPr>
          <p:cNvPr id="6" name="Horizontal Scroll 5"/>
          <p:cNvSpPr/>
          <p:nvPr userDrawn="1"/>
        </p:nvSpPr>
        <p:spPr bwMode="auto">
          <a:xfrm>
            <a:off x="436880" y="4051300"/>
            <a:ext cx="8361680" cy="304800"/>
          </a:xfrm>
          <a:prstGeom prst="horizontalScroll">
            <a:avLst>
              <a:gd name="adj" fmla="val 25000"/>
            </a:avLst>
          </a:prstGeom>
          <a:solidFill>
            <a:srgbClr val="A8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79" charset="-128"/>
            </a:endParaRPr>
          </a:p>
        </p:txBody>
      </p:sp>
      <p:sp>
        <p:nvSpPr>
          <p:cNvPr id="10" name="Horizontal Scroll 9"/>
          <p:cNvSpPr/>
          <p:nvPr userDrawn="1"/>
        </p:nvSpPr>
        <p:spPr bwMode="auto">
          <a:xfrm>
            <a:off x="477520" y="2354580"/>
            <a:ext cx="8361680" cy="304800"/>
          </a:xfrm>
          <a:prstGeom prst="horizontalScroll">
            <a:avLst>
              <a:gd name="adj" fmla="val 25000"/>
            </a:avLst>
          </a:prstGeom>
          <a:solidFill>
            <a:srgbClr val="A8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7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fld id="{1059DE0E-F079-440C-9896-688C9E1AB25F}" type="slidenum">
              <a:rPr lang="en-GB" smtClean="0"/>
              <a:pPr>
                <a:buFontTx/>
                <a:buNone/>
              </a:pPr>
              <a:t>‹#›</a:t>
            </a:fld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30000" y="2911475"/>
            <a:ext cx="7772400" cy="5080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30000" y="2420938"/>
            <a:ext cx="7772400" cy="53181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29284" y="4093200"/>
            <a:ext cx="7773988" cy="1869450"/>
          </a:xfrm>
        </p:spPr>
        <p:txBody>
          <a:bodyPr/>
          <a:lstStyle>
            <a:lvl1pPr>
              <a:buNone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79" charset="-128"/>
                <a:cs typeface="+mn-cs"/>
              </a:defRPr>
            </a:lvl1pPr>
            <a:lvl2pPr>
              <a:buNone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79" charset="-128"/>
                <a:cs typeface="+mn-cs"/>
              </a:defRPr>
            </a:lvl2pPr>
            <a:lvl3pPr>
              <a:buNone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79" charset="-128"/>
                <a:cs typeface="+mn-cs"/>
              </a:defRPr>
            </a:lvl3pPr>
            <a:lvl4pPr>
              <a:buNone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79" charset="-128"/>
                <a:cs typeface="+mn-cs"/>
              </a:defRPr>
            </a:lvl4pPr>
            <a:lvl5pPr>
              <a:buNone/>
              <a:def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79" charset="-128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Horizontal Scroll 5"/>
          <p:cNvSpPr/>
          <p:nvPr userDrawn="1"/>
        </p:nvSpPr>
        <p:spPr bwMode="auto">
          <a:xfrm>
            <a:off x="426720" y="1988820"/>
            <a:ext cx="8361680" cy="304800"/>
          </a:xfrm>
          <a:prstGeom prst="horizontalScroll">
            <a:avLst>
              <a:gd name="adj" fmla="val 25000"/>
            </a:avLst>
          </a:prstGeom>
          <a:solidFill>
            <a:srgbClr val="A8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79" charset="-128"/>
            </a:endParaRPr>
          </a:p>
        </p:txBody>
      </p:sp>
      <p:sp>
        <p:nvSpPr>
          <p:cNvPr id="8" name="Horizontal Scroll 7"/>
          <p:cNvSpPr/>
          <p:nvPr userDrawn="1"/>
        </p:nvSpPr>
        <p:spPr bwMode="auto">
          <a:xfrm>
            <a:off x="477520" y="3411220"/>
            <a:ext cx="8361680" cy="304800"/>
          </a:xfrm>
          <a:prstGeom prst="horizontalScroll">
            <a:avLst>
              <a:gd name="adj" fmla="val 25000"/>
            </a:avLst>
          </a:prstGeom>
          <a:solidFill>
            <a:srgbClr val="A8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79" charset="-128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8209"/>
            <a:ext cx="7869238" cy="4294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fld id="{1059DE0E-F079-440C-9896-688C9E1AB25F}" type="slidenum">
              <a:rPr lang="en-GB" smtClean="0"/>
              <a:pPr>
                <a:buFontTx/>
                <a:buNone/>
              </a:pPr>
              <a:t>‹#›</a:t>
            </a:fld>
            <a:endParaRPr lang="en-GB" dirty="0"/>
          </a:p>
        </p:txBody>
      </p:sp>
      <p:sp>
        <p:nvSpPr>
          <p:cNvPr id="9" name="Horizontal Scroll 8"/>
          <p:cNvSpPr/>
          <p:nvPr userDrawn="1"/>
        </p:nvSpPr>
        <p:spPr bwMode="auto">
          <a:xfrm>
            <a:off x="416560" y="1308100"/>
            <a:ext cx="8361680" cy="304800"/>
          </a:xfrm>
          <a:prstGeom prst="horizontalScroll">
            <a:avLst>
              <a:gd name="adj" fmla="val 25000"/>
            </a:avLst>
          </a:prstGeom>
          <a:solidFill>
            <a:srgbClr val="A8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79" charset="-128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fld id="{1059DE0E-F079-440C-9896-688C9E1AB25F}" type="slidenum">
              <a:rPr lang="en-GB" smtClean="0"/>
              <a:pPr>
                <a:buFontTx/>
                <a:buNone/>
              </a:pPr>
              <a:t>‹#›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66800"/>
            <a:ext cx="7869238" cy="205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3910650"/>
            <a:ext cx="7869238" cy="205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ontent and Text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fld id="{1059DE0E-F079-440C-9896-688C9E1AB25F}" type="slidenum">
              <a:rPr lang="en-GB" smtClean="0"/>
              <a:pPr>
                <a:buFontTx/>
                <a:buNone/>
              </a:pPr>
              <a:t>‹#›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66800"/>
            <a:ext cx="3857625" cy="429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675" y="1666800"/>
            <a:ext cx="3859213" cy="429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oE logo_A4 mast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725" y="6191358"/>
            <a:ext cx="1868400" cy="36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877888"/>
            <a:ext cx="786923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666801"/>
            <a:ext cx="7869238" cy="42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90386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FontTx/>
              <a:buNone/>
            </a:pPr>
            <a:fld id="{1059DE0E-F079-440C-9896-688C9E1AB25F}" type="slidenum">
              <a:rPr lang="en-GB" smtClean="0"/>
              <a:pPr>
                <a:buFontTx/>
                <a:buNone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52" r:id="rId3"/>
    <p:sldLayoutId id="2147483677" r:id="rId4"/>
    <p:sldLayoutId id="2147483678" r:id="rId5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79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79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79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7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79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79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79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79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cid:image002.png@01D049D7.0AACFDD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png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google.com/url?sa=i&amp;rct=j&amp;q=&amp;esrc=s&amp;frm=1&amp;source=images&amp;cd=&amp;cad=rja&amp;uact=8&amp;ved=0CAcQjRw&amp;url=http://www.mainlesson.com/display.php?author=hawthorne&amp;book=wonder&amp;story=touch&amp;ei=HqzoVP3zLZGGNq2qg4gG&amp;bvm=bv.86475890,d.eXY&amp;psig=AFQjCNG4El6xBdCOTi6J44p6Q3dbIXCj1Q&amp;ust=1424620952776725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hyperlink" Target="http://www.google.com/url?sa=i&amp;rct=j&amp;q=&amp;esrc=s&amp;frm=1&amp;source=images&amp;cd=&amp;cad=rja&amp;uact=8&amp;ved=0CAcQjRw&amp;url=http://www.coreknowledge.org.uk/imagelibraryyearone.php&amp;ei=vKzoVJnYCsTqgwTt3ICQCA&amp;bvm=bv.86475890,d.eXY&amp;psig=AFQjCNG4El6xBdCOTi6J44p6Q3dbIXCj1Q&amp;ust=1424620952776725" TargetMode="Externa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9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393700" y="2258378"/>
            <a:ext cx="8255000" cy="1122362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Interest Rates: </a:t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Midas’ Golden Touch?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44524" y="3882380"/>
            <a:ext cx="7773988" cy="1869450"/>
          </a:xfrm>
        </p:spPr>
        <p:txBody>
          <a:bodyPr/>
          <a:lstStyle/>
          <a:p>
            <a:r>
              <a:rPr lang="en-GB" sz="1800" b="1" dirty="0" smtClean="0"/>
              <a:t>Kristin Forbes </a:t>
            </a:r>
            <a:endParaRPr lang="en-GB" sz="1800" b="1" dirty="0"/>
          </a:p>
          <a:p>
            <a:r>
              <a:rPr lang="en-GB" sz="1800" b="1" dirty="0" smtClean="0"/>
              <a:t>External MPC Member</a:t>
            </a:r>
          </a:p>
          <a:p>
            <a:r>
              <a:rPr lang="en-GB" sz="1800" b="1" dirty="0" smtClean="0"/>
              <a:t>Bank of England</a:t>
            </a:r>
            <a:endParaRPr lang="en-GB" sz="1800" b="1" dirty="0"/>
          </a:p>
          <a:p>
            <a:endParaRPr lang="en-GB" sz="1800" b="1" dirty="0"/>
          </a:p>
          <a:p>
            <a:r>
              <a:rPr lang="en-GB" sz="1800" b="1" dirty="0" smtClean="0"/>
              <a:t>Institute of Economic Affairs, London</a:t>
            </a:r>
          </a:p>
          <a:p>
            <a:r>
              <a:rPr lang="en-GB" sz="1800" b="1" dirty="0" smtClean="0"/>
              <a:t>24 February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9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393700" y="2258378"/>
            <a:ext cx="8255000" cy="1122362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2: Asset Bubbles &amp; </a:t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Financial Instability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19124" y="3971280"/>
            <a:ext cx="7773988" cy="1869450"/>
          </a:xfrm>
        </p:spPr>
        <p:txBody>
          <a:bodyPr/>
          <a:lstStyle/>
          <a:p>
            <a:endParaRPr lang="en-GB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201470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to Financial Stability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66240" y="1757680"/>
            <a:ext cx="5923280" cy="4052570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endParaRPr lang="en-US" sz="2300" i="1" dirty="0"/>
          </a:p>
          <a:p>
            <a:pPr marL="0" indent="0">
              <a:buNone/>
            </a:pPr>
            <a:endParaRPr lang="en-US" sz="23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092200" y="1607116"/>
            <a:ext cx="70612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/>
            <a:r>
              <a:rPr lang="en-GB" dirty="0" smtClean="0"/>
              <a:t>Various risks:</a:t>
            </a:r>
          </a:p>
          <a:p>
            <a:pPr marL="914400" lvl="1" indent="-457200" algn="l"/>
            <a:r>
              <a:rPr lang="en-GB" dirty="0" smtClean="0"/>
              <a:t>“Search for yield” </a:t>
            </a:r>
          </a:p>
          <a:p>
            <a:pPr marL="914400" lvl="1" indent="-457200" algn="l"/>
            <a:r>
              <a:rPr lang="en-GB" dirty="0" smtClean="0"/>
              <a:t>Bubbles</a:t>
            </a:r>
          </a:p>
          <a:p>
            <a:pPr marL="914400" lvl="1" indent="-457200" algn="l"/>
            <a:r>
              <a:rPr lang="en-GB" dirty="0" smtClean="0"/>
              <a:t>Increased risk by banks</a:t>
            </a:r>
          </a:p>
          <a:p>
            <a:pPr marL="914400" lvl="1" indent="-457200" algn="l"/>
            <a:r>
              <a:rPr lang="en-GB" dirty="0" smtClean="0"/>
              <a:t>Increased debt issuance by companies</a:t>
            </a:r>
          </a:p>
          <a:p>
            <a:pPr marL="914400" lvl="1" indent="-457200" algn="l"/>
            <a:r>
              <a:rPr lang="en-GB" dirty="0" smtClean="0"/>
              <a:t>Long academic literature on risks </a:t>
            </a:r>
            <a:r>
              <a:rPr lang="en-GB" dirty="0"/>
              <a:t>(see speech </a:t>
            </a:r>
            <a:r>
              <a:rPr lang="en-GB" dirty="0" smtClean="0"/>
              <a:t>text)</a:t>
            </a:r>
          </a:p>
          <a:p>
            <a:pPr marL="457200" indent="-457200" algn="l"/>
            <a:endParaRPr lang="en-GB" sz="500" dirty="0" smtClean="0"/>
          </a:p>
          <a:p>
            <a:pPr marL="342900" indent="-342900" algn="l"/>
            <a:r>
              <a:rPr lang="en-GB" dirty="0" smtClean="0"/>
              <a:t>Financial Policy Committee (FPC): 1</a:t>
            </a:r>
            <a:r>
              <a:rPr lang="en-GB" baseline="30000" dirty="0" smtClean="0"/>
              <a:t>st</a:t>
            </a:r>
            <a:r>
              <a:rPr lang="en-GB" dirty="0" smtClean="0"/>
              <a:t> line of defence</a:t>
            </a:r>
          </a:p>
          <a:p>
            <a:pPr marL="171450" indent="-171450" algn="l"/>
            <a:endParaRPr lang="en-GB" sz="500" dirty="0" smtClean="0"/>
          </a:p>
          <a:p>
            <a:pPr marL="342900" indent="-342900" algn="l"/>
            <a:r>
              <a:rPr lang="en-GB" dirty="0" smtClean="0"/>
              <a:t>Will the tools of the FPC be enough in the future? </a:t>
            </a:r>
          </a:p>
          <a:p>
            <a:pPr marL="800100" lvl="1" indent="-342900" algn="l"/>
            <a:r>
              <a:rPr lang="en-GB" dirty="0" smtClean="0"/>
              <a:t>Risks magnified over time &amp; by lower rates in other economies</a:t>
            </a:r>
          </a:p>
          <a:p>
            <a:pPr marL="171450" indent="-171450" algn="l"/>
            <a:r>
              <a:rPr lang="en-GB" sz="500" dirty="0" smtClean="0"/>
              <a:t> </a:t>
            </a:r>
          </a:p>
          <a:p>
            <a:pPr marL="171450" indent="-171450" algn="l"/>
            <a:r>
              <a:rPr lang="en-GB" dirty="0" smtClean="0">
                <a:solidFill>
                  <a:srgbClr val="FF0000"/>
                </a:solidFill>
              </a:rPr>
              <a:t>May be role for monetary policy to “get in the cracks” in the future, albeit not today</a:t>
            </a:r>
          </a:p>
        </p:txBody>
      </p:sp>
    </p:spTree>
    <p:extLst>
      <p:ext uri="{BB962C8B-B14F-4D97-AF65-F5344CB8AC3E}">
        <p14:creationId xmlns:p14="http://schemas.microsoft.com/office/powerpoint/2010/main" val="321239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9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393700" y="2258378"/>
            <a:ext cx="8255000" cy="1122362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3: Limited Monetary Policy</a:t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Tools in the Future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19124" y="3971280"/>
            <a:ext cx="7773988" cy="1869450"/>
          </a:xfrm>
        </p:spPr>
        <p:txBody>
          <a:bodyPr/>
          <a:lstStyle/>
          <a:p>
            <a:endParaRPr lang="en-GB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274353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26" name="Rectangle 14"/>
          <p:cNvSpPr>
            <a:spLocks noGrp="1" noChangeArrowheads="1"/>
          </p:cNvSpPr>
          <p:nvPr>
            <p:ph type="title"/>
          </p:nvPr>
        </p:nvSpPr>
        <p:spPr>
          <a:xfrm>
            <a:off x="628650" y="629920"/>
            <a:ext cx="7753350" cy="749618"/>
          </a:xfrm>
        </p:spPr>
        <p:txBody>
          <a:bodyPr/>
          <a:lstStyle/>
          <a:p>
            <a:r>
              <a:rPr lang="en-US" dirty="0" smtClean="0"/>
              <a:t>UK: Frequent Use of Bank Rate</a:t>
            </a:r>
            <a:endParaRPr lang="en-GB" sz="20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46100" y="5624899"/>
            <a:ext cx="673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GB" sz="1200" dirty="0" smtClean="0"/>
              <a:t>Source: OECD and Bank of England.</a:t>
            </a:r>
            <a:endParaRPr lang="en-GB" sz="1200" i="1" dirty="0"/>
          </a:p>
        </p:txBody>
      </p:sp>
      <p:pic>
        <p:nvPicPr>
          <p:cNvPr id="8" name="Picture 7" descr="cid:image002.png@01D049D7.0AACFDD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2322512"/>
            <a:ext cx="7797800" cy="30876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46100" y="1796216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sz="1800" dirty="0"/>
              <a:t>UK business cycle slowdowns and Bank </a:t>
            </a:r>
            <a:r>
              <a:rPr lang="en-GB" sz="1800" dirty="0" smtClean="0"/>
              <a:t>Rate: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10642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26" name="Rectangle 14"/>
          <p:cNvSpPr>
            <a:spLocks noGrp="1" noChangeArrowheads="1"/>
          </p:cNvSpPr>
          <p:nvPr>
            <p:ph type="title"/>
          </p:nvPr>
        </p:nvSpPr>
        <p:spPr>
          <a:xfrm>
            <a:off x="628650" y="629920"/>
            <a:ext cx="7753350" cy="749618"/>
          </a:xfrm>
        </p:spPr>
        <p:txBody>
          <a:bodyPr/>
          <a:lstStyle/>
          <a:p>
            <a:r>
              <a:rPr lang="en-US" dirty="0" smtClean="0"/>
              <a:t>UK: Bank Rate Adjustments During Slowdowns</a:t>
            </a:r>
            <a:endParaRPr lang="en-GB" sz="20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946400" y="6247199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GB" sz="1200" dirty="0" smtClean="0"/>
              <a:t>Source: OECD and Bank of England.</a:t>
            </a:r>
            <a:endParaRPr lang="en-GB" sz="1200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364116"/>
              </p:ext>
            </p:extLst>
          </p:nvPr>
        </p:nvGraphicFramePr>
        <p:xfrm>
          <a:off x="304801" y="1904999"/>
          <a:ext cx="8585198" cy="4125977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333440"/>
                <a:gridCol w="2221020"/>
                <a:gridCol w="1233899"/>
                <a:gridCol w="2796839"/>
              </a:tblGrid>
              <a:tr h="6223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Business cycle slowdowns: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Dates of </a:t>
                      </a:r>
                      <a:endParaRPr lang="en-GB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easing </a:t>
                      </a:r>
                      <a:r>
                        <a:rPr lang="en-GB" sz="1600" dirty="0">
                          <a:effectLst/>
                        </a:rPr>
                        <a:t>cycle: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Months of easing: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Fall in Bank rate over </a:t>
                      </a:r>
                      <a:r>
                        <a:rPr lang="en-GB" sz="1600" dirty="0" smtClean="0">
                          <a:effectLst/>
                        </a:rPr>
                        <a:t>easing </a:t>
                      </a:r>
                      <a:r>
                        <a:rPr lang="en-GB" sz="1600" dirty="0">
                          <a:effectLst/>
                        </a:rPr>
                        <a:t>cycle: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1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Jan 1980 - April 1981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Jul 1980 - Mar 1981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5.00pp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8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Jan 1984 - Nov 1985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Mar 1985 - May 1986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15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4.00pp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Nov 1988 - May 1992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Oct 1990 - Feb 1994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41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9.75pp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98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Nov 1994 - Sep 1996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Dec 1995 - Jun 1996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1.00pp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8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Jan 1998 - April 1999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Oct 1998 - Jun 1999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2.50pp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May 2000 - May 2002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Feb 2001 - Jul 2003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2.50pp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2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Jan 2004 - Nov 2004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None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0.00pp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33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Dec 2007 - Jun 2009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Dec 2007 - Mar 2009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16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5.25pp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3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1" dirty="0" smtClean="0">
                          <a:solidFill>
                            <a:srgbClr val="FF0000"/>
                          </a:solidFill>
                          <a:effectLst/>
                        </a:rPr>
                        <a:t>Average:</a:t>
                      </a:r>
                      <a:endParaRPr lang="en-US" sz="1600" b="1" i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b="1" i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1" dirty="0" smtClean="0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endParaRPr lang="en-US" sz="1600" b="1" i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1" dirty="0">
                          <a:solidFill>
                            <a:srgbClr val="FF0000"/>
                          </a:solidFill>
                          <a:effectLst/>
                        </a:rPr>
                        <a:t>3.75pp</a:t>
                      </a:r>
                      <a:endParaRPr lang="en-US" sz="1600" b="1" i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06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9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393700" y="2258378"/>
            <a:ext cx="8255000" cy="1122362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4: 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Inefficient Allocation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Resources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Productivity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19124" y="3971280"/>
            <a:ext cx="7773988" cy="1869450"/>
          </a:xfrm>
        </p:spPr>
        <p:txBody>
          <a:bodyPr/>
          <a:lstStyle/>
          <a:p>
            <a:endParaRPr lang="en-GB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32217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26" name="Rectangle 14"/>
          <p:cNvSpPr>
            <a:spLocks noGrp="1" noChangeArrowheads="1"/>
          </p:cNvSpPr>
          <p:nvPr>
            <p:ph type="title"/>
          </p:nvPr>
        </p:nvSpPr>
        <p:spPr>
          <a:xfrm>
            <a:off x="628650" y="629920"/>
            <a:ext cx="7753350" cy="749618"/>
          </a:xfrm>
        </p:spPr>
        <p:txBody>
          <a:bodyPr/>
          <a:lstStyle/>
          <a:p>
            <a:r>
              <a:rPr lang="en-GB" dirty="0" smtClean="0"/>
              <a:t>Zombies</a:t>
            </a:r>
            <a:endParaRPr lang="en-US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935163"/>
            <a:ext cx="7531100" cy="34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44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26" name="Rectangle 14"/>
          <p:cNvSpPr>
            <a:spLocks noGrp="1" noChangeArrowheads="1"/>
          </p:cNvSpPr>
          <p:nvPr>
            <p:ph type="title"/>
          </p:nvPr>
        </p:nvSpPr>
        <p:spPr>
          <a:xfrm>
            <a:off x="628650" y="629920"/>
            <a:ext cx="7753350" cy="749618"/>
          </a:xfrm>
        </p:spPr>
        <p:txBody>
          <a:bodyPr/>
          <a:lstStyle/>
          <a:p>
            <a:r>
              <a:rPr lang="en-GB" dirty="0" smtClean="0"/>
              <a:t>Liquidations, Interest Payments &amp; </a:t>
            </a:r>
            <a:r>
              <a:rPr lang="en-GB" dirty="0"/>
              <a:t>P</a:t>
            </a:r>
            <a:r>
              <a:rPr lang="en-GB" dirty="0" smtClean="0"/>
              <a:t>rofitability</a:t>
            </a:r>
            <a:endParaRPr lang="en-GB" sz="20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42975" y="5285768"/>
            <a:ext cx="3159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GB" sz="1000" dirty="0" smtClean="0"/>
              <a:t>Source: ONS, Department of Business, Innovation and Skills and Bank calculations.</a:t>
            </a:r>
            <a:endParaRPr lang="en-GB" sz="1000" i="1" dirty="0"/>
          </a:p>
        </p:txBody>
      </p:sp>
      <p:sp>
        <p:nvSpPr>
          <p:cNvPr id="3" name="Rectangle 2"/>
          <p:cNvSpPr/>
          <p:nvPr/>
        </p:nvSpPr>
        <p:spPr>
          <a:xfrm>
            <a:off x="942976" y="1846242"/>
            <a:ext cx="3041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800" dirty="0"/>
              <a:t>Company liquidations and interest payments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95850" y="1826478"/>
            <a:ext cx="3041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800" dirty="0"/>
              <a:t>Company liquidations </a:t>
            </a:r>
            <a:r>
              <a:rPr lang="en-GB" sz="1800" dirty="0" smtClean="0"/>
              <a:t>and </a:t>
            </a:r>
            <a:r>
              <a:rPr lang="en-GB" sz="1800" dirty="0"/>
              <a:t>loss-making companies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95850" y="5294001"/>
            <a:ext cx="3422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GB" sz="1000" dirty="0" smtClean="0"/>
              <a:t>Source: Bureau van </a:t>
            </a:r>
            <a:r>
              <a:rPr lang="en-GB" sz="1000" dirty="0" err="1" smtClean="0"/>
              <a:t>Dijk</a:t>
            </a:r>
            <a:r>
              <a:rPr lang="en-GB" sz="1000" dirty="0" smtClean="0"/>
              <a:t>, Department of Business, Innovation and Skills and Bank calculations.</a:t>
            </a:r>
            <a:endParaRPr lang="en-GB" sz="1000" i="1" dirty="0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637462589"/>
              </p:ext>
            </p:extLst>
          </p:nvPr>
        </p:nvGraphicFramePr>
        <p:xfrm>
          <a:off x="944246" y="2492573"/>
          <a:ext cx="3399154" cy="2801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978675654"/>
              </p:ext>
            </p:extLst>
          </p:nvPr>
        </p:nvGraphicFramePr>
        <p:xfrm>
          <a:off x="4875212" y="2472809"/>
          <a:ext cx="3443288" cy="2812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574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9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393700" y="2258378"/>
            <a:ext cx="8255000" cy="1122362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5: 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Vulnerabilities in 		the Structure of Demand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19124" y="3971280"/>
            <a:ext cx="7773988" cy="1869450"/>
          </a:xfrm>
        </p:spPr>
        <p:txBody>
          <a:bodyPr/>
          <a:lstStyle/>
          <a:p>
            <a:endParaRPr lang="en-GB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60636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26" name="Rectangle 14"/>
          <p:cNvSpPr>
            <a:spLocks noGrp="1" noChangeArrowheads="1"/>
          </p:cNvSpPr>
          <p:nvPr>
            <p:ph type="title"/>
          </p:nvPr>
        </p:nvSpPr>
        <p:spPr>
          <a:xfrm>
            <a:off x="628650" y="629920"/>
            <a:ext cx="7753350" cy="749618"/>
          </a:xfrm>
        </p:spPr>
        <p:txBody>
          <a:bodyPr/>
          <a:lstStyle/>
          <a:p>
            <a:r>
              <a:rPr lang="en-US" dirty="0" smtClean="0"/>
              <a:t>Consumption Growth and Savings Rates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7863" y="5580102"/>
            <a:ext cx="3211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GB" sz="1200" dirty="0" smtClean="0"/>
              <a:t>Source: ONS and Bank calculations.</a:t>
            </a:r>
            <a:endParaRPr lang="en-GB" sz="12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853829" y="1866900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800" dirty="0" smtClean="0"/>
              <a:t>Consumption annual growth</a:t>
            </a:r>
            <a:endParaRPr lang="en-GB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154612" y="1866900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800" dirty="0" smtClean="0"/>
              <a:t>Savings ratio</a:t>
            </a:r>
            <a:endParaRPr lang="en-GB" sz="1800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669918603"/>
              </p:ext>
            </p:extLst>
          </p:nvPr>
        </p:nvGraphicFramePr>
        <p:xfrm>
          <a:off x="880498" y="2349181"/>
          <a:ext cx="3450202" cy="3128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961381816"/>
              </p:ext>
            </p:extLst>
          </p:nvPr>
        </p:nvGraphicFramePr>
        <p:xfrm>
          <a:off x="4670424" y="2349182"/>
          <a:ext cx="3749675" cy="3137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824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Midas’ Golden Touch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66240" y="1757680"/>
            <a:ext cx="5923280" cy="4052570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endParaRPr lang="en-US" sz="2300" i="1" dirty="0"/>
          </a:p>
          <a:p>
            <a:pPr marL="0" indent="0">
              <a:buNone/>
            </a:pPr>
            <a:endParaRPr lang="en-US" sz="23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01398"/>
            <a:ext cx="4367212" cy="392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0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26" name="Rectangle 14"/>
          <p:cNvSpPr>
            <a:spLocks noGrp="1" noChangeArrowheads="1"/>
          </p:cNvSpPr>
          <p:nvPr>
            <p:ph type="title"/>
          </p:nvPr>
        </p:nvSpPr>
        <p:spPr>
          <a:xfrm>
            <a:off x="628650" y="629920"/>
            <a:ext cx="7753350" cy="749618"/>
          </a:xfrm>
        </p:spPr>
        <p:txBody>
          <a:bodyPr/>
          <a:lstStyle/>
          <a:p>
            <a:r>
              <a:rPr lang="en-US" dirty="0" smtClean="0"/>
              <a:t>Household Balance </a:t>
            </a:r>
            <a:r>
              <a:rPr lang="en-US" dirty="0"/>
              <a:t>S</a:t>
            </a:r>
            <a:r>
              <a:rPr lang="en-US" dirty="0" smtClean="0"/>
              <a:t>heets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2412999"/>
            <a:ext cx="3594099" cy="33908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37876" y="1681370"/>
            <a:ext cx="3302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800" dirty="0"/>
              <a:t>Household debt to income and deposits to income ratios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49801" y="1681369"/>
            <a:ext cx="3302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800" dirty="0" smtClean="0"/>
              <a:t>Distribution of mortgage debt </a:t>
            </a:r>
            <a:r>
              <a:rPr lang="en-GB" sz="1800" dirty="0"/>
              <a:t>to income ratios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631045"/>
              </p:ext>
            </p:extLst>
          </p:nvPr>
        </p:nvGraphicFramePr>
        <p:xfrm>
          <a:off x="688149" y="2412998"/>
          <a:ext cx="3642551" cy="3252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7876" y="5665306"/>
            <a:ext cx="3211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GB" sz="1200" dirty="0" smtClean="0"/>
              <a:t>Source: ONS and Bank calculations.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25521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26" name="Rectangle 14"/>
          <p:cNvSpPr>
            <a:spLocks noGrp="1" noChangeArrowheads="1"/>
          </p:cNvSpPr>
          <p:nvPr>
            <p:ph type="title"/>
          </p:nvPr>
        </p:nvSpPr>
        <p:spPr>
          <a:xfrm>
            <a:off x="628650" y="629920"/>
            <a:ext cx="7753350" cy="749618"/>
          </a:xfrm>
        </p:spPr>
        <p:txBody>
          <a:bodyPr/>
          <a:lstStyle/>
          <a:p>
            <a:r>
              <a:rPr lang="en-GB" dirty="0"/>
              <a:t>UK </a:t>
            </a:r>
            <a:r>
              <a:rPr lang="en-GB" dirty="0" smtClean="0"/>
              <a:t>Current </a:t>
            </a:r>
            <a:r>
              <a:rPr lang="en-GB" dirty="0"/>
              <a:t>A</a:t>
            </a:r>
            <a:r>
              <a:rPr lang="en-GB" dirty="0" smtClean="0"/>
              <a:t>ccount </a:t>
            </a:r>
            <a:r>
              <a:rPr lang="en-GB" dirty="0"/>
              <a:t>and </a:t>
            </a:r>
            <a:r>
              <a:rPr lang="en-GB" dirty="0" smtClean="0"/>
              <a:t>Trade </a:t>
            </a:r>
            <a:r>
              <a:rPr lang="en-GB" dirty="0"/>
              <a:t>B</a:t>
            </a:r>
            <a:r>
              <a:rPr lang="en-GB" dirty="0" smtClean="0"/>
              <a:t>alance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5500" y="5910302"/>
            <a:ext cx="5346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GB" sz="1200" dirty="0" smtClean="0"/>
              <a:t>Source: ONS and Bank calculations.</a:t>
            </a:r>
            <a:endParaRPr lang="en-GB" sz="1200" i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42034800"/>
              </p:ext>
            </p:extLst>
          </p:nvPr>
        </p:nvGraphicFramePr>
        <p:xfrm>
          <a:off x="1143000" y="1689100"/>
          <a:ext cx="6883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828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9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393700" y="2258378"/>
            <a:ext cx="8255000" cy="1122362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6: 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Inequality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19124" y="3971280"/>
            <a:ext cx="7773988" cy="1869450"/>
          </a:xfrm>
        </p:spPr>
        <p:txBody>
          <a:bodyPr/>
          <a:lstStyle/>
          <a:p>
            <a:endParaRPr lang="en-GB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244988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26" name="Rectangle 14"/>
          <p:cNvSpPr>
            <a:spLocks noGrp="1" noChangeArrowheads="1"/>
          </p:cNvSpPr>
          <p:nvPr>
            <p:ph type="title"/>
          </p:nvPr>
        </p:nvSpPr>
        <p:spPr>
          <a:xfrm>
            <a:off x="628650" y="629920"/>
            <a:ext cx="7753350" cy="749618"/>
          </a:xfrm>
        </p:spPr>
        <p:txBody>
          <a:bodyPr/>
          <a:lstStyle/>
          <a:p>
            <a:r>
              <a:rPr lang="en-GB" dirty="0" smtClean="0"/>
              <a:t>Inequality</a:t>
            </a: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752668"/>
              </p:ext>
            </p:extLst>
          </p:nvPr>
        </p:nvGraphicFramePr>
        <p:xfrm>
          <a:off x="749300" y="2273298"/>
          <a:ext cx="3733800" cy="3733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Bitmap Image" r:id="rId4" imgW="3115110" imgH="3142857" progId="Paint.Picture">
                  <p:embed/>
                </p:oleObj>
              </mc:Choice>
              <mc:Fallback>
                <p:oleObj name="Bitmap Image" r:id="rId4" imgW="3115110" imgH="3142857" progId="Paint.Picture">
                  <p:embed/>
                  <p:pic>
                    <p:nvPicPr>
                      <p:cNvPr id="0" name="Object 1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2273298"/>
                        <a:ext cx="3733800" cy="37338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1034180"/>
              </p:ext>
            </p:extLst>
          </p:nvPr>
        </p:nvGraphicFramePr>
        <p:xfrm>
          <a:off x="4924616" y="2273298"/>
          <a:ext cx="3520884" cy="3556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Bitmap Image" r:id="rId6" imgW="2952381" imgH="2790476" progId="Paint.Picture">
                  <p:embed/>
                </p:oleObj>
              </mc:Choice>
              <mc:Fallback>
                <p:oleObj name="Bitmap Image" r:id="rId6" imgW="2952381" imgH="2790476" progId="Paint.Picture">
                  <p:embed/>
                  <p:pic>
                    <p:nvPicPr>
                      <p:cNvPr id="0" name="Object 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616" y="2273298"/>
                        <a:ext cx="3520884" cy="35560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46100" y="1589156"/>
            <a:ext cx="347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800" dirty="0"/>
              <a:t>Distribution of household financial assets by age group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49800" y="1589154"/>
            <a:ext cx="347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800" dirty="0"/>
              <a:t>Distribution of household financial </a:t>
            </a:r>
            <a:r>
              <a:rPr lang="en-GB" sz="1800" dirty="0" smtClean="0"/>
              <a:t>assets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1394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Distributional Effects of Lower Rates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14500" y="2082800"/>
            <a:ext cx="5875020" cy="3727450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endParaRPr lang="en-US" sz="2300" i="1" dirty="0"/>
          </a:p>
          <a:p>
            <a:pPr marL="0" indent="0">
              <a:buNone/>
            </a:pPr>
            <a:endParaRPr lang="en-US" sz="23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130300" y="1607116"/>
            <a:ext cx="7061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/>
            <a:r>
              <a:rPr lang="en-GB" dirty="0" smtClean="0"/>
              <a:t>Boost asset values (equities)</a:t>
            </a:r>
          </a:p>
          <a:p>
            <a:pPr marL="457200" indent="-457200" algn="l"/>
            <a:endParaRPr lang="en-GB" dirty="0" smtClean="0"/>
          </a:p>
          <a:p>
            <a:pPr marL="457200" indent="-457200" algn="l"/>
            <a:r>
              <a:rPr lang="en-GB" dirty="0" smtClean="0"/>
              <a:t>Reduce pension annuities, interest on savings &amp; other fixed income payments</a:t>
            </a:r>
          </a:p>
          <a:p>
            <a:pPr marL="457200" indent="-457200" algn="l"/>
            <a:endParaRPr lang="en-GB" dirty="0" smtClean="0"/>
          </a:p>
          <a:p>
            <a:pPr marL="457200" indent="-457200" algn="l"/>
            <a:r>
              <a:rPr lang="en-GB" dirty="0" smtClean="0"/>
              <a:t>Reduce mortgage, interest and other payments on borrowing</a:t>
            </a:r>
          </a:p>
          <a:p>
            <a:pPr marL="457200" indent="-457200" algn="l"/>
            <a:endParaRPr lang="en-GB" dirty="0" smtClean="0"/>
          </a:p>
          <a:p>
            <a:pPr marL="457200" indent="-457200" algn="l"/>
            <a:r>
              <a:rPr lang="en-GB" dirty="0" smtClean="0"/>
              <a:t>Stimulate job creation</a:t>
            </a:r>
          </a:p>
          <a:p>
            <a:pPr marL="457200" indent="-457200" algn="l"/>
            <a:endParaRPr lang="en-GB" dirty="0"/>
          </a:p>
          <a:p>
            <a:pPr marL="457200" indent="-457200" algn="l"/>
            <a:r>
              <a:rPr lang="en-GB" dirty="0" smtClean="0">
                <a:solidFill>
                  <a:srgbClr val="FF0000"/>
                </a:solidFill>
              </a:rPr>
              <a:t>Overall: Net effects on inequality unclear</a:t>
            </a:r>
          </a:p>
        </p:txBody>
      </p:sp>
    </p:spTree>
    <p:extLst>
      <p:ext uri="{BB962C8B-B14F-4D97-AF65-F5344CB8AC3E}">
        <p14:creationId xmlns:p14="http://schemas.microsoft.com/office/powerpoint/2010/main" val="403803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9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393700" y="2258378"/>
            <a:ext cx="8255000" cy="1122362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19124" y="3971280"/>
            <a:ext cx="7773988" cy="1869450"/>
          </a:xfrm>
        </p:spPr>
        <p:txBody>
          <a:bodyPr/>
          <a:lstStyle/>
          <a:p>
            <a:endParaRPr lang="en-GB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9502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Tying it All Together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8000" y="1668208"/>
            <a:ext cx="7869238" cy="429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4664" y="1645603"/>
            <a:ext cx="572182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Tx/>
              <a:buAutoNum type="arabicParenBoth"/>
            </a:pPr>
            <a:r>
              <a:rPr lang="en-GB" sz="2400" dirty="0"/>
              <a:t>inflationary pressures </a:t>
            </a:r>
          </a:p>
          <a:p>
            <a:pPr marL="457200" indent="-457200" algn="l">
              <a:buFontTx/>
              <a:buAutoNum type="arabicParenBoth"/>
            </a:pPr>
            <a:r>
              <a:rPr lang="en-GB" sz="2400" dirty="0"/>
              <a:t>asset bubbles and financial vulnerabilities</a:t>
            </a:r>
          </a:p>
          <a:p>
            <a:pPr marL="457200" indent="-457200" algn="l">
              <a:buFontTx/>
              <a:buAutoNum type="arabicParenBoth"/>
            </a:pPr>
            <a:r>
              <a:rPr lang="en-GB" sz="2400" dirty="0"/>
              <a:t>vulnerabilities in the structure of </a:t>
            </a:r>
            <a:r>
              <a:rPr lang="en-GB" sz="2400" dirty="0" smtClean="0"/>
              <a:t>demand</a:t>
            </a:r>
          </a:p>
          <a:p>
            <a:pPr marL="457200" indent="-457200" algn="l">
              <a:buFontTx/>
              <a:buAutoNum type="arabicParenBoth"/>
            </a:pPr>
            <a:endParaRPr lang="en-GB" sz="1000" dirty="0"/>
          </a:p>
          <a:p>
            <a:pPr marL="457200" indent="-457200" algn="l">
              <a:buAutoNum type="arabicParenBoth"/>
            </a:pPr>
            <a:r>
              <a:rPr lang="en-GB" sz="2400" dirty="0" smtClean="0"/>
              <a:t>an </a:t>
            </a:r>
            <a:r>
              <a:rPr lang="en-GB" sz="2400" dirty="0"/>
              <a:t>inefficient allocation of resources and lower </a:t>
            </a:r>
            <a:r>
              <a:rPr lang="en-GB" sz="2400" dirty="0" smtClean="0"/>
              <a:t>productivity </a:t>
            </a:r>
          </a:p>
          <a:p>
            <a:pPr marL="457200" indent="-457200" algn="l">
              <a:buFontTx/>
              <a:buAutoNum type="arabicParenBoth"/>
            </a:pPr>
            <a:r>
              <a:rPr lang="en-GB" sz="2400" dirty="0"/>
              <a:t>higher </a:t>
            </a:r>
            <a:r>
              <a:rPr lang="en-GB" sz="2400" dirty="0" smtClean="0"/>
              <a:t>inequality</a:t>
            </a:r>
          </a:p>
          <a:p>
            <a:pPr marL="457200" indent="-457200" algn="l">
              <a:buAutoNum type="arabicParenBoth"/>
            </a:pPr>
            <a:r>
              <a:rPr lang="en-GB" sz="2400" dirty="0" smtClean="0"/>
              <a:t>limited </a:t>
            </a:r>
            <a:r>
              <a:rPr lang="en-GB" sz="2400" dirty="0"/>
              <a:t>tools to respond to future </a:t>
            </a:r>
            <a:r>
              <a:rPr lang="en-GB" sz="2400" dirty="0" smtClean="0"/>
              <a:t>challenges</a:t>
            </a:r>
          </a:p>
        </p:txBody>
      </p:sp>
      <p:sp>
        <p:nvSpPr>
          <p:cNvPr id="6" name="Right Brace 5"/>
          <p:cNvSpPr/>
          <p:nvPr/>
        </p:nvSpPr>
        <p:spPr bwMode="auto">
          <a:xfrm>
            <a:off x="5486400" y="1675829"/>
            <a:ext cx="1440180" cy="1965960"/>
          </a:xfrm>
          <a:prstGeom prst="rightBrac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79" charset="0"/>
              <a:ea typeface="ＭＳ Ｐゴシック" pitchFamily="79" charset="-128"/>
              <a:cs typeface="ＭＳ Ｐゴシック" pitchFamily="79" charset="-128"/>
            </a:endParaRPr>
          </a:p>
        </p:txBody>
      </p:sp>
      <p:sp>
        <p:nvSpPr>
          <p:cNvPr id="8" name="Right Brace 7"/>
          <p:cNvSpPr/>
          <p:nvPr/>
        </p:nvSpPr>
        <p:spPr bwMode="auto">
          <a:xfrm>
            <a:off x="5245100" y="3815428"/>
            <a:ext cx="1440180" cy="2147221"/>
          </a:xfrm>
          <a:prstGeom prst="rightBrac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79" charset="0"/>
              <a:ea typeface="ＭＳ Ｐゴシック" pitchFamily="79" charset="-128"/>
              <a:cs typeface="ＭＳ Ｐゴシック" pitchFamily="79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0530" y="4077294"/>
            <a:ext cx="1962150" cy="1804749"/>
          </a:xfrm>
          <a:prstGeom prst="roundRect">
            <a:avLst/>
          </a:prstGeom>
          <a:solidFill>
            <a:srgbClr val="A8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b="1" dirty="0" smtClean="0"/>
              <a:t>Mixed evidence, further from MPC mandate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932930" y="1668208"/>
            <a:ext cx="1962150" cy="1804749"/>
          </a:xfrm>
          <a:prstGeom prst="roundRect">
            <a:avLst/>
          </a:prstGeom>
          <a:solidFill>
            <a:srgbClr val="A8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b="1" dirty="0" smtClean="0"/>
              <a:t>Watch closely, could soon factor into decision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50873" y="6148422"/>
            <a:ext cx="346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King Midas washing away his touch in the River Pactolus</a:t>
            </a:r>
            <a:endParaRPr lang="en-US" sz="1600" dirty="0"/>
          </a:p>
        </p:txBody>
      </p:sp>
      <p:pic>
        <p:nvPicPr>
          <p:cNvPr id="13" name="Picture 4" descr="http://www.mainlesson.com/books/hawthorne/wonder/zpage066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25600"/>
            <a:ext cx="3015247" cy="45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kforbes\AppData\Local\Microsoft\Windows\Temporary Internet Files\Content.IE5\VXHD5P20\26232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625600"/>
            <a:ext cx="3422156" cy="455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85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Costs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66240" y="1757680"/>
            <a:ext cx="5923280" cy="4052570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endParaRPr lang="en-US" sz="2300" i="1" dirty="0"/>
          </a:p>
          <a:p>
            <a:pPr marL="0" indent="0">
              <a:buNone/>
            </a:pPr>
            <a:endParaRPr lang="en-US" sz="2300" dirty="0" smtClean="0"/>
          </a:p>
        </p:txBody>
      </p:sp>
      <p:pic>
        <p:nvPicPr>
          <p:cNvPr id="4" name="Picture 2" descr="C:\Users\kforbes\AppData\Local\Microsoft\Windows\Temporary Internet Files\Content.IE5\QHG92XS3\midas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" y="1640013"/>
            <a:ext cx="3301063" cy="267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forbes\AppData\Local\Microsoft\Windows\Temporary Internet Files\Content.IE5\VXHD5P20\midas1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806" y="1640013"/>
            <a:ext cx="4141791" cy="276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http://www.coreknowledge.org.uk/images/imagelibrary/y1ll_kingmidas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725" y="4287838"/>
            <a:ext cx="2570162" cy="257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11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UK Economy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UK recovery well in progress and self-sustaining</a:t>
            </a:r>
          </a:p>
          <a:p>
            <a:pPr lvl="1"/>
            <a:r>
              <a:rPr lang="en-US" dirty="0" smtClean="0"/>
              <a:t>Still substantial challenges &amp; scars from recession</a:t>
            </a:r>
          </a:p>
          <a:p>
            <a:pPr lvl="1"/>
            <a:r>
              <a:rPr lang="en-US" dirty="0" smtClean="0"/>
              <a:t>But economy largely normalizing after severe &amp; protracted crisis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One exception: interest rates</a:t>
            </a:r>
          </a:p>
          <a:p>
            <a:pPr lvl="1"/>
            <a:r>
              <a:rPr lang="en-US" dirty="0" smtClean="0"/>
              <a:t>Near-zero rates key part of crisis response &amp; early stages of recovery</a:t>
            </a:r>
          </a:p>
          <a:p>
            <a:pPr lvl="1"/>
            <a:r>
              <a:rPr lang="en-US" dirty="0" smtClean="0"/>
              <a:t>Near-zero rates provide a number of benefits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But there are also costs and risks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6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Costs of Low Rates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66240" y="1757680"/>
            <a:ext cx="5923280" cy="4052570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endParaRPr lang="en-US" sz="2300" i="1" dirty="0"/>
          </a:p>
          <a:p>
            <a:pPr marL="0" indent="0">
              <a:buNone/>
            </a:pPr>
            <a:endParaRPr lang="en-US" sz="23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092200" y="1835716"/>
            <a:ext cx="7061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AutoNum type="arabicParenBoth"/>
            </a:pPr>
            <a:r>
              <a:rPr lang="en-GB" dirty="0" smtClean="0"/>
              <a:t>inflationary </a:t>
            </a:r>
            <a:r>
              <a:rPr lang="en-GB" dirty="0"/>
              <a:t>pressures; </a:t>
            </a:r>
            <a:endParaRPr lang="en-GB" dirty="0" smtClean="0"/>
          </a:p>
          <a:p>
            <a:pPr marL="457200" indent="-457200" algn="l">
              <a:buAutoNum type="arabicParenBoth"/>
            </a:pPr>
            <a:endParaRPr lang="en-GB" sz="800" dirty="0" smtClean="0"/>
          </a:p>
          <a:p>
            <a:pPr algn="l">
              <a:buNone/>
            </a:pPr>
            <a:r>
              <a:rPr lang="en-GB" dirty="0" smtClean="0"/>
              <a:t>(</a:t>
            </a:r>
            <a:r>
              <a:rPr lang="en-GB" dirty="0"/>
              <a:t>2) asset bubbles and financial vulnerabilities; </a:t>
            </a:r>
            <a:endParaRPr lang="en-GB" dirty="0" smtClean="0"/>
          </a:p>
          <a:p>
            <a:pPr algn="l">
              <a:buNone/>
            </a:pPr>
            <a:endParaRPr lang="en-GB" sz="800" dirty="0" smtClean="0"/>
          </a:p>
          <a:p>
            <a:pPr algn="l">
              <a:buNone/>
            </a:pPr>
            <a:r>
              <a:rPr lang="en-GB" dirty="0" smtClean="0"/>
              <a:t>(</a:t>
            </a:r>
            <a:r>
              <a:rPr lang="en-GB" dirty="0"/>
              <a:t>3) limited tools to respond to future </a:t>
            </a:r>
            <a:r>
              <a:rPr lang="en-GB" dirty="0" smtClean="0"/>
              <a:t>challenges;</a:t>
            </a:r>
          </a:p>
          <a:p>
            <a:pPr algn="l">
              <a:buNone/>
            </a:pPr>
            <a:r>
              <a:rPr lang="en-GB" sz="800" dirty="0" smtClean="0"/>
              <a:t> </a:t>
            </a:r>
          </a:p>
          <a:p>
            <a:pPr algn="l">
              <a:buNone/>
            </a:pPr>
            <a:r>
              <a:rPr lang="en-GB" dirty="0" smtClean="0"/>
              <a:t>(</a:t>
            </a:r>
            <a:r>
              <a:rPr lang="en-GB" dirty="0"/>
              <a:t>4) an inefficient allocation of </a:t>
            </a:r>
            <a:r>
              <a:rPr lang="en-GB" dirty="0" smtClean="0"/>
              <a:t>resources / lower </a:t>
            </a:r>
            <a:r>
              <a:rPr lang="en-GB" dirty="0"/>
              <a:t>productivity; </a:t>
            </a:r>
            <a:endParaRPr lang="en-GB" dirty="0" smtClean="0"/>
          </a:p>
          <a:p>
            <a:pPr algn="l">
              <a:buNone/>
            </a:pPr>
            <a:endParaRPr lang="en-GB" sz="800" dirty="0" smtClean="0"/>
          </a:p>
          <a:p>
            <a:pPr algn="l">
              <a:buNone/>
            </a:pPr>
            <a:r>
              <a:rPr lang="en-GB" dirty="0" smtClean="0"/>
              <a:t>(</a:t>
            </a:r>
            <a:r>
              <a:rPr lang="en-GB" dirty="0"/>
              <a:t>5) vulnerabilities in the structure of demand; and </a:t>
            </a:r>
            <a:endParaRPr lang="en-GB" dirty="0" smtClean="0"/>
          </a:p>
          <a:p>
            <a:pPr algn="l">
              <a:buNone/>
            </a:pPr>
            <a:endParaRPr lang="en-GB" sz="800" dirty="0" smtClean="0"/>
          </a:p>
          <a:p>
            <a:pPr algn="l">
              <a:buNone/>
            </a:pPr>
            <a:r>
              <a:rPr lang="en-GB" dirty="0" smtClean="0"/>
              <a:t>(</a:t>
            </a:r>
            <a:r>
              <a:rPr lang="en-GB" dirty="0"/>
              <a:t>6) higher </a:t>
            </a:r>
            <a:r>
              <a:rPr lang="en-GB" dirty="0" smtClean="0"/>
              <a:t>inequality</a:t>
            </a:r>
          </a:p>
          <a:p>
            <a:pPr algn="l">
              <a:buNone/>
            </a:pPr>
            <a:endParaRPr lang="en-GB" dirty="0"/>
          </a:p>
          <a:p>
            <a:pPr algn="l">
              <a:buNone/>
            </a:pPr>
            <a:r>
              <a:rPr lang="en-GB" dirty="0" smtClean="0">
                <a:solidFill>
                  <a:srgbClr val="FF0000"/>
                </a:solidFill>
              </a:rPr>
              <a:t>Key question today: Does the policy of near-zero interest rates risk going the way of Midas’ golden touch?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1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9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393700" y="2258378"/>
            <a:ext cx="8255000" cy="1122362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1: Inflationary Pressures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19124" y="3971280"/>
            <a:ext cx="7773988" cy="1869450"/>
          </a:xfrm>
        </p:spPr>
        <p:txBody>
          <a:bodyPr/>
          <a:lstStyle/>
          <a:p>
            <a:endParaRPr lang="en-GB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14937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26" name="Rectangle 14"/>
          <p:cNvSpPr>
            <a:spLocks noGrp="1" noChangeArrowheads="1"/>
          </p:cNvSpPr>
          <p:nvPr>
            <p:ph type="title"/>
          </p:nvPr>
        </p:nvSpPr>
        <p:spPr>
          <a:xfrm>
            <a:off x="628650" y="629920"/>
            <a:ext cx="7753350" cy="749618"/>
          </a:xfrm>
        </p:spPr>
        <p:txBody>
          <a:bodyPr/>
          <a:lstStyle/>
          <a:p>
            <a:r>
              <a:rPr lang="en-US" dirty="0" smtClean="0"/>
              <a:t>Recent and Forecast CPI Inflation</a:t>
            </a:r>
            <a:endParaRPr lang="en-GB" sz="2000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92" y="1583141"/>
            <a:ext cx="5397500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6800" y="6365556"/>
            <a:ext cx="541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 smtClean="0"/>
              <a:t>Source:</a:t>
            </a:r>
            <a:r>
              <a:rPr lang="en-US" sz="1400" dirty="0" smtClean="0"/>
              <a:t> BOE, February </a:t>
            </a:r>
            <a:r>
              <a:rPr lang="en-US" sz="1400" i="1" dirty="0" smtClean="0"/>
              <a:t>Inflation Report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61626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26" name="Rectangle 14"/>
          <p:cNvSpPr>
            <a:spLocks noGrp="1" noChangeArrowheads="1"/>
          </p:cNvSpPr>
          <p:nvPr>
            <p:ph type="title"/>
          </p:nvPr>
        </p:nvSpPr>
        <p:spPr>
          <a:xfrm>
            <a:off x="628650" y="629920"/>
            <a:ext cx="7753350" cy="749618"/>
          </a:xfrm>
        </p:spPr>
        <p:txBody>
          <a:bodyPr/>
          <a:lstStyle/>
          <a:p>
            <a:r>
              <a:rPr lang="en-US" dirty="0" smtClean="0"/>
              <a:t>Domestically-Generated </a:t>
            </a:r>
            <a:r>
              <a:rPr lang="en-US" dirty="0"/>
              <a:t>I</a:t>
            </a:r>
            <a:r>
              <a:rPr lang="en-US" dirty="0" smtClean="0"/>
              <a:t>nflation (DGI) Measures</a:t>
            </a:r>
            <a:endParaRPr lang="en-GB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276242" y="5156200"/>
            <a:ext cx="673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GB" sz="1200" dirty="0" smtClean="0"/>
              <a:t>Source: ONS and Bank calculations.</a:t>
            </a:r>
            <a:endParaRPr lang="en-GB" sz="1200" i="1" dirty="0"/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327991440"/>
              </p:ext>
            </p:extLst>
          </p:nvPr>
        </p:nvGraphicFramePr>
        <p:xfrm>
          <a:off x="1187342" y="2044700"/>
          <a:ext cx="6819900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69000" y="5294699"/>
            <a:ext cx="2038242" cy="783193"/>
          </a:xfrm>
          <a:prstGeom prst="roundRect">
            <a:avLst/>
          </a:prstGeom>
          <a:solidFill>
            <a:srgbClr val="A8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DGI measures recently stable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09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Inflation: Looking Forward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66240" y="1757680"/>
            <a:ext cx="5923280" cy="4052570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endParaRPr lang="en-US" sz="2300" i="1" dirty="0"/>
          </a:p>
          <a:p>
            <a:pPr marL="0" indent="0">
              <a:buNone/>
            </a:pPr>
            <a:endParaRPr lang="en-US" sz="23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092200" y="1835716"/>
            <a:ext cx="7061200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/>
            <a:r>
              <a:rPr lang="en-GB" dirty="0" smtClean="0"/>
              <a:t>Low headline inflation and stable DGI unlikely to persist</a:t>
            </a:r>
          </a:p>
          <a:p>
            <a:pPr marL="914400" lvl="1" indent="-457200" algn="l"/>
            <a:r>
              <a:rPr lang="en-GB" dirty="0" smtClean="0"/>
              <a:t>Output gap closing</a:t>
            </a:r>
          </a:p>
          <a:p>
            <a:pPr marL="914400" lvl="1" indent="-457200" algn="l"/>
            <a:r>
              <a:rPr lang="en-GB" dirty="0" smtClean="0"/>
              <a:t>Wage inflation picking up</a:t>
            </a:r>
          </a:p>
          <a:p>
            <a:pPr marL="914400" lvl="1" indent="-457200" algn="l"/>
            <a:r>
              <a:rPr lang="en-GB" dirty="0" smtClean="0"/>
              <a:t>But pressures should build slowly</a:t>
            </a:r>
          </a:p>
          <a:p>
            <a:pPr marL="457200" indent="-457200" algn="l"/>
            <a:endParaRPr lang="en-GB" sz="800" dirty="0" smtClean="0"/>
          </a:p>
          <a:p>
            <a:pPr marL="342900" indent="-342900" algn="l"/>
            <a:r>
              <a:rPr lang="en-GB" dirty="0" smtClean="0"/>
              <a:t>Risks that inflation could pick up faster</a:t>
            </a:r>
          </a:p>
          <a:p>
            <a:pPr marL="800100" lvl="1" indent="-342900" algn="l"/>
            <a:r>
              <a:rPr lang="en-GB" dirty="0" smtClean="0"/>
              <a:t>See Jan. speech, “Risks Around the Forecast</a:t>
            </a:r>
          </a:p>
          <a:p>
            <a:pPr marL="800100" lvl="1" indent="-342900" algn="l"/>
            <a:r>
              <a:rPr lang="en-GB" dirty="0" smtClean="0"/>
              <a:t>Also risks that inflation picks up more slowly</a:t>
            </a:r>
          </a:p>
          <a:p>
            <a:pPr marL="171450" indent="-171450" algn="l"/>
            <a:endParaRPr lang="en-GB" sz="800" dirty="0" smtClean="0"/>
          </a:p>
          <a:p>
            <a:pPr marL="342900" indent="-342900" algn="l"/>
            <a:endParaRPr lang="en-GB" sz="800" dirty="0" smtClean="0"/>
          </a:p>
          <a:p>
            <a:pPr marL="342900" indent="-342900" algn="l"/>
            <a:r>
              <a:rPr lang="en-GB" dirty="0" smtClean="0">
                <a:solidFill>
                  <a:srgbClr val="FF0000"/>
                </a:solidFill>
              </a:rPr>
              <a:t>Bottom line: current policy does not yet appear to be generating incipient inflationary pressures that could not be addressed in a timely fashion as needed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3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kwide Standard plain Presentation">
  <a:themeElements>
    <a:clrScheme name="Blank Presentation 1">
      <a:dk1>
        <a:srgbClr val="000000"/>
      </a:dk1>
      <a:lt1>
        <a:srgbClr val="FFFFFF"/>
      </a:lt1>
      <a:dk2>
        <a:srgbClr val="752864"/>
      </a:dk2>
      <a:lt2>
        <a:srgbClr val="CAC0B6"/>
      </a:lt2>
      <a:accent1>
        <a:srgbClr val="AC98DB"/>
      </a:accent1>
      <a:accent2>
        <a:srgbClr val="165788"/>
      </a:accent2>
      <a:accent3>
        <a:srgbClr val="FFFFFF"/>
      </a:accent3>
      <a:accent4>
        <a:srgbClr val="000000"/>
      </a:accent4>
      <a:accent5>
        <a:srgbClr val="D2CAEA"/>
      </a:accent5>
      <a:accent6>
        <a:srgbClr val="134E7B"/>
      </a:accent6>
      <a:hlink>
        <a:srgbClr val="A51140"/>
      </a:hlink>
      <a:folHlink>
        <a:srgbClr val="DF7A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79" charset="-128"/>
          </a:defRPr>
        </a:defPPr>
      </a:lstStyle>
    </a:spDef>
    <a:lnDef>
      <a:spPr bwMode="auto">
        <a:noFill/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752864"/>
        </a:dk2>
        <a:lt2>
          <a:srgbClr val="CAC0B6"/>
        </a:lt2>
        <a:accent1>
          <a:srgbClr val="AC98DB"/>
        </a:accent1>
        <a:accent2>
          <a:srgbClr val="165788"/>
        </a:accent2>
        <a:accent3>
          <a:srgbClr val="FFFFFF"/>
        </a:accent3>
        <a:accent4>
          <a:srgbClr val="000000"/>
        </a:accent4>
        <a:accent5>
          <a:srgbClr val="D2CAEA"/>
        </a:accent5>
        <a:accent6>
          <a:srgbClr val="134E7B"/>
        </a:accent6>
        <a:hlink>
          <a:srgbClr val="A51140"/>
        </a:hlink>
        <a:folHlink>
          <a:srgbClr val="DF7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111111"/>
        </a:dk2>
        <a:lt2>
          <a:srgbClr val="CAC0B6"/>
        </a:lt2>
        <a:accent1>
          <a:srgbClr val="AC98DB"/>
        </a:accent1>
        <a:accent2>
          <a:srgbClr val="165788"/>
        </a:accent2>
        <a:accent3>
          <a:srgbClr val="FFFFFF"/>
        </a:accent3>
        <a:accent4>
          <a:srgbClr val="000000"/>
        </a:accent4>
        <a:accent5>
          <a:srgbClr val="D2CAEA"/>
        </a:accent5>
        <a:accent6>
          <a:srgbClr val="134E7B"/>
        </a:accent6>
        <a:hlink>
          <a:srgbClr val="A51140"/>
        </a:hlink>
        <a:folHlink>
          <a:srgbClr val="DF7A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4EEF456FC2F46961A35CADEE901AB" ma:contentTypeVersion="31" ma:contentTypeDescription="Create a new document." ma:contentTypeScope="" ma:versionID="8343d8ba8bd8d855afac6fca36f67a09">
  <xsd:schema xmlns:xsd="http://www.w3.org/2001/XMLSchema" xmlns:xs="http://www.w3.org/2001/XMLSchema" xmlns:p="http://schemas.microsoft.com/office/2006/metadata/properties" xmlns:ns1="http://schemas.microsoft.com/sharepoint/v3" xmlns:ns2="b67fa5cd-9f58-4c91-ae17-33c31eed239f" xmlns:ns3="473c8558-9769-4e4c-9240-6b5c31c0767f" xmlns:ns4="http://schemas.microsoft.com/sharepoint/v3/fields" targetNamespace="http://schemas.microsoft.com/office/2006/metadata/properties" ma:root="true" ma:fieldsID="7e30fdb4da0baf866ba6df91f4b721e8" ns1:_="" ns2:_="" ns3:_="" ns4:_="">
    <xsd:import namespace="http://schemas.microsoft.com/sharepoint/v3"/>
    <xsd:import namespace="b67fa5cd-9f58-4c91-ae17-33c31eed239f"/>
    <xsd:import namespace="473c8558-9769-4e4c-9240-6b5c31c0767f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PublishDate" minOccurs="0"/>
                <xsd:element ref="ns1:OwnerGroup"/>
                <xsd:element ref="ns2:BOETaxonomyFieldTaxHTField0" minOccurs="0"/>
                <xsd:element ref="ns3:TaxCatchAll" minOccurs="0"/>
                <xsd:element ref="ns3:TaxCatchAllLabel" minOccurs="0"/>
                <xsd:element ref="ns4:BOEKeywords" minOccurs="0"/>
                <xsd:element ref="ns1:BOESummaryText" minOccurs="0"/>
                <xsd:element ref="ns1:IncludeContentsInIndex" minOccurs="0"/>
                <xsd:element ref="ns1:BOEApprovalStatus" minOccurs="0"/>
                <xsd:element ref="ns2:BOETwoLevelApprovalUnapprovedUrls" minOccurs="0"/>
                <xsd:element ref="ns1:ApprovedBy" minOccurs="0"/>
                <xsd:element ref="ns1:PublishedBy" minOccurs="0"/>
                <xsd:element ref="ns1:ArchivalDate" minOccurs="0"/>
                <xsd:element ref="ns1:ArchivalChoice"/>
                <xsd:element ref="ns1:BOEReplicationFlag" minOccurs="0"/>
                <xsd:element ref="ns1:BOEReplicateBackwardLinksOnDeployFlag" minOccurs="0"/>
                <xsd:element ref="ns1:ContentReviewDat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  <xsd:element name="PublishDate" ma:index="10" nillable="true" ma:displayName="Publication Date" ma:format="DateOnly" ma:internalName="PublishDate">
      <xsd:simpleType>
        <xsd:restriction base="dms:DateTime"/>
      </xsd:simpleType>
    </xsd:element>
    <xsd:element name="OwnerGroup" ma:index="11" ma:displayName="Owner Group" ma:list="UserInfo" ma:SearchPeopleOnly="false" ma:internalName="OwnerGroup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OESummaryText" ma:index="17" nillable="true" ma:displayName="Summary Text" ma:internalName="BOESummaryText">
      <xsd:simpleType>
        <xsd:restriction base="dms:Note">
          <xsd:maxLength value="255"/>
        </xsd:restriction>
      </xsd:simpleType>
    </xsd:element>
    <xsd:element name="IncludeContentsInIndex" ma:index="18" nillable="true" ma:displayName="Make Content Searchable" ma:default="1" ma:description="" ma:internalName="IncludeContentsInIndex">
      <xsd:simpleType>
        <xsd:restriction base="dms:Boolean"/>
      </xsd:simpleType>
    </xsd:element>
    <xsd:element name="BOEApprovalStatus" ma:index="19" nillable="true" ma:displayName="2 Stage Approval Status" ma:default="Pending Approval" ma:internalName="BOEApprovalStatus">
      <xsd:simpleType>
        <xsd:restriction base="dms:Choice">
          <xsd:enumeration value="Pending Approval"/>
          <xsd:enumeration value="Level 1 Approved"/>
          <xsd:enumeration value="Level 1 Rejected"/>
          <xsd:enumeration value="Level 2 Approved"/>
          <xsd:enumeration value="Level 2 Rejected"/>
        </xsd:restriction>
      </xsd:simpleType>
    </xsd:element>
    <xsd:element name="ApprovedBy" ma:index="21" nillable="true" ma:displayName="Approved By" ma:list="UserInfo" ma:internalName="ApprovedBy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edBy" ma:index="22" nillable="true" ma:displayName="Published By" ma:list="UserInfo" ma:internalName="PublishedBy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rchivalDate" ma:index="23" nillable="true" ma:displayName="Archival Date" ma:format="DateOnly" ma:internalName="ArchivalDate">
      <xsd:simpleType>
        <xsd:restriction base="dms:DateTime"/>
      </xsd:simpleType>
    </xsd:element>
    <xsd:element name="ArchivalChoice" ma:index="24" ma:displayName="Archive In" ma:default="3 Years" ma:internalName="ArchivalChoice">
      <xsd:simpleType>
        <xsd:restriction base="dms:Choice">
          <xsd:enumeration value="3 Months"/>
          <xsd:enumeration value="6 Months"/>
          <xsd:enumeration value="1 Year"/>
          <xsd:enumeration value="2 Years"/>
          <xsd:enumeration value="3 Years"/>
          <xsd:enumeration value="4 Years"/>
          <xsd:enumeration value="5 Years"/>
        </xsd:restriction>
      </xsd:simpleType>
    </xsd:element>
    <xsd:element name="BOEReplicationFlag" ma:index="25" nillable="true" ma:displayName="Replicated" ma:default="1" ma:internalName="Replicated">
      <xsd:simpleType>
        <xsd:restriction base="dms:Text"/>
      </xsd:simpleType>
    </xsd:element>
    <xsd:element name="BOEReplicateBackwardLinksOnDeployFlag" ma:index="26" nillable="true" ma:displayName="Replicate Backward Links On Deploy" ma:default="0" ma:internalName="Replicate_x0020_Backward_x0020_Links_x0020_On_x0020_Deploy">
      <xsd:simpleType>
        <xsd:restriction base="dms:Boolean"/>
      </xsd:simpleType>
    </xsd:element>
    <xsd:element name="ContentReviewDate" ma:index="27" ma:displayName="Content Review Date" ma:internalName="ContentReview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7fa5cd-9f58-4c91-ae17-33c31eed239f" elementFormDefault="qualified">
    <xsd:import namespace="http://schemas.microsoft.com/office/2006/documentManagement/types"/>
    <xsd:import namespace="http://schemas.microsoft.com/office/infopath/2007/PartnerControls"/>
    <xsd:element name="BOETaxonomyFieldTaxHTField0" ma:index="13" ma:taxonomy="true" ma:internalName="BOETaxonomyFieldTaxHTField0" ma:taxonomyFieldName="BOETaxonomyField" ma:displayName="Taxonomy" ma:default="" ma:fieldId="{8d0458c1-0fb7-4981-bee1-52d0df01895c}" ma:taxonomyMulti="true" ma:sspId="dd42ef28-d2e4-4e47-97ab-d11fb38978d1" ma:termSetId="7f21c66a-f36f-4b9d-aabb-5e38ce00f64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OETwoLevelApprovalUnapprovedUrls" ma:index="20" nillable="true" ma:displayName="Unapproved Urls" ma:internalName="BOETwoLevelApprovalUnapprovedUrl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3c8558-9769-4e4c-9240-6b5c31c0767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description="" ma:hidden="true" ma:list="{f5b2acf9-fd1b-4571-a3a3-69a8fa54b25c}" ma:internalName="TaxCatchAll" ma:showField="CatchAllData" ma:web="473c8558-9769-4e4c-9240-6b5c31c076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f5b2acf9-fd1b-4571-a3a3-69a8fa54b25c}" ma:internalName="TaxCatchAllLabel" ma:readOnly="true" ma:showField="CatchAllDataLabel" ma:web="473c8558-9769-4e4c-9240-6b5c31c076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BOEKeywords" ma:index="16" nillable="true" ma:displayName="Keywords" ma:hidden="true" ma:internalName="BOEKeyword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OEReplicationFlag xmlns="http://schemas.microsoft.com/sharepoint/v3">2</BOEReplicationFlag>
    <BOETaxonomyFieldTaxHTField0 xmlns="b67fa5cd-9f58-4c91-ae17-33c31eed239f">
      <Terms xmlns="http://schemas.microsoft.com/office/infopath/2007/PartnerControls"/>
    </BOETaxonomyFieldTaxHTField0>
    <BOEReplicateBackwardLinksOnDeployFlag xmlns="http://schemas.microsoft.com/sharepoint/v3">false</BOEReplicateBackwardLinksOnDeployFlag>
    <BOETwoLevelApprovalUnapprovedUrls xmlns="b67fa5cd-9f58-4c91-ae17-33c31eed239f" xsi:nil="true"/>
    <PublishDate xmlns="http://schemas.microsoft.com/sharepoint/v3" xsi:nil="true"/>
    <TaxCatchAll xmlns="473c8558-9769-4e4c-9240-6b5c31c0767f"/>
    <PublishingExpirationDate xmlns="http://schemas.microsoft.com/sharepoint/v3" xsi:nil="true"/>
    <IncludeContentsInIndex xmlns="http://schemas.microsoft.com/sharepoint/v3">true</IncludeContentsInIndex>
    <PublishingStartDate xmlns="http://schemas.microsoft.com/sharepoint/v3" xsi:nil="true"/>
    <BOEKeywords xmlns="http://schemas.microsoft.com/sharepoint/v3/fields" xsi:nil="true"/>
    <OwnerGroup xmlns="http://schemas.microsoft.com/sharepoint/v3">
      <UserInfo>
        <DisplayName/>
        <AccountId>177</AccountId>
        <AccountType/>
      </UserInfo>
    </OwnerGroup>
    <BOEApprovalStatus xmlns="http://schemas.microsoft.com/sharepoint/v3">Pending Approval</BOEApprovalStatus>
    <BOESummaryText xmlns="http://schemas.microsoft.com/sharepoint/v3" xsi:nil="true"/>
    <ArchivalChoice xmlns="http://schemas.microsoft.com/sharepoint/v3">3 Years</ArchivalChoice>
    <ArchivalDate xmlns="http://schemas.microsoft.com/sharepoint/v3" xsi:nil="true"/>
    <ContentReviewDate xmlns="http://schemas.microsoft.com/sharepoint/v3"/>
  </documentManagement>
</p:properties>
</file>

<file path=customXml/itemProps1.xml><?xml version="1.0" encoding="utf-8"?>
<ds:datastoreItem xmlns:ds="http://schemas.openxmlformats.org/officeDocument/2006/customXml" ds:itemID="{0440EB41-B81D-4A94-A594-32DB6CD16A10}"/>
</file>

<file path=customXml/itemProps2.xml><?xml version="1.0" encoding="utf-8"?>
<ds:datastoreItem xmlns:ds="http://schemas.openxmlformats.org/officeDocument/2006/customXml" ds:itemID="{DF637CE0-9AFF-47C2-884D-50BB5E136227}"/>
</file>

<file path=customXml/itemProps3.xml><?xml version="1.0" encoding="utf-8"?>
<ds:datastoreItem xmlns:ds="http://schemas.openxmlformats.org/officeDocument/2006/customXml" ds:itemID="{4ADE8A71-F0AE-4812-9F8A-3370A209BCFF}"/>
</file>

<file path=docProps/app.xml><?xml version="1.0" encoding="utf-8"?>
<Properties xmlns="http://schemas.openxmlformats.org/officeDocument/2006/extended-properties" xmlns:vt="http://schemas.openxmlformats.org/officeDocument/2006/docPropsVTypes">
  <Template>Bankwide Standard plain Presentation</Template>
  <TotalTime>6048</TotalTime>
  <Words>825</Words>
  <Application>Microsoft Office PowerPoint</Application>
  <PresentationFormat>On-screen Show (4:3)</PresentationFormat>
  <Paragraphs>195</Paragraphs>
  <Slides>27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Bankwide Standard plain Presentation</vt:lpstr>
      <vt:lpstr>Bitmap Image</vt:lpstr>
      <vt:lpstr>Low Interest Rates:  King Midas’ Golden Touch?</vt:lpstr>
      <vt:lpstr>King Midas’ Golden Touch</vt:lpstr>
      <vt:lpstr>The Costs</vt:lpstr>
      <vt:lpstr>The UK Economy Today</vt:lpstr>
      <vt:lpstr>Potential Costs of Low Rates</vt:lpstr>
      <vt:lpstr>Risk 1: Inflationary Pressures</vt:lpstr>
      <vt:lpstr>Recent and Forecast CPI Inflation</vt:lpstr>
      <vt:lpstr>Domestically-Generated Inflation (DGI) Measures</vt:lpstr>
      <vt:lpstr>Inflation: Looking Forward</vt:lpstr>
      <vt:lpstr>Risk 2: Asset Bubbles &amp;     Financial Instability</vt:lpstr>
      <vt:lpstr>Risks to Financial Stability</vt:lpstr>
      <vt:lpstr>Risk 3: Limited Monetary Policy      Tools in the Future</vt:lpstr>
      <vt:lpstr>UK: Frequent Use of Bank Rate</vt:lpstr>
      <vt:lpstr>UK: Bank Rate Adjustments During Slowdowns</vt:lpstr>
      <vt:lpstr>Risk 4: Inefficient Allocation of     Resources / Lower Productivity</vt:lpstr>
      <vt:lpstr>Zombies</vt:lpstr>
      <vt:lpstr>Liquidations, Interest Payments &amp; Profitability</vt:lpstr>
      <vt:lpstr>Risk 5: Increased Vulnerabilities in   the Structure of Demand</vt:lpstr>
      <vt:lpstr>Consumption Growth and Savings Rates</vt:lpstr>
      <vt:lpstr>Household Balance Sheets</vt:lpstr>
      <vt:lpstr>UK Current Account and Trade Balance</vt:lpstr>
      <vt:lpstr>Risk 6: Inequality</vt:lpstr>
      <vt:lpstr>Inequality</vt:lpstr>
      <vt:lpstr>Key Distributional Effects of Lower Rates</vt:lpstr>
      <vt:lpstr>Conclusions</vt:lpstr>
      <vt:lpstr>Tying it All Together</vt:lpstr>
      <vt:lpstr>Final Thoughts</vt:lpstr>
    </vt:vector>
  </TitlesOfParts>
  <Company>Bank of England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to accompany Kristin Forbes' speech 24/02/15</dc:title>
  <dc:creator>Nenova, Tsvetelina</dc:creator>
  <cp:lastModifiedBy>Hjortsoe, Ida</cp:lastModifiedBy>
  <cp:revision>122</cp:revision>
  <cp:lastPrinted>2014-10-08T14:21:09Z</cp:lastPrinted>
  <dcterms:created xsi:type="dcterms:W3CDTF">2014-09-26T13:41:59Z</dcterms:created>
  <dcterms:modified xsi:type="dcterms:W3CDTF">2015-02-23T18:20:33Z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564448055</vt:i4>
  </property>
  <property fmtid="{D5CDD505-2E9C-101B-9397-08002B2CF9AE}" pid="4" name="_EmailSubject">
    <vt:lpwstr>Final version of King Midas Speech and Powerpoint</vt:lpwstr>
  </property>
  <property fmtid="{D5CDD505-2E9C-101B-9397-08002B2CF9AE}" pid="5" name="_AuthorEmail">
    <vt:lpwstr>Kristin.Forbes@bankofengland.gsi.gov.uk</vt:lpwstr>
  </property>
  <property fmtid="{D5CDD505-2E9C-101B-9397-08002B2CF9AE}" pid="6" name="_AuthorEmailDisplayName">
    <vt:lpwstr>Forbes, Kristin</vt:lpwstr>
  </property>
  <property fmtid="{D5CDD505-2E9C-101B-9397-08002B2CF9AE}" pid="7" name="_PreviousAdHocReviewCycleID">
    <vt:i4>2137804332</vt:i4>
  </property>
  <property fmtid="{D5CDD505-2E9C-101B-9397-08002B2CF9AE}" pid="8" name="ContentTypeId">
    <vt:lpwstr>0x010100EBF4EEF456FC2F46961A35CADEE901AB</vt:lpwstr>
  </property>
  <property fmtid="{D5CDD505-2E9C-101B-9397-08002B2CF9AE}" pid="9" name="BOETaxonomyField">
    <vt:lpwstr/>
  </property>
</Properties>
</file>