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sldIdLst>
    <p:sldId id="440" r:id="rId5"/>
    <p:sldId id="411" r:id="rId6"/>
    <p:sldId id="413" r:id="rId7"/>
    <p:sldId id="415" r:id="rId8"/>
    <p:sldId id="442" r:id="rId9"/>
    <p:sldId id="416" r:id="rId10"/>
    <p:sldId id="417" r:id="rId11"/>
    <p:sldId id="418" r:id="rId12"/>
    <p:sldId id="443" r:id="rId13"/>
    <p:sldId id="444" r:id="rId14"/>
    <p:sldId id="420" r:id="rId15"/>
    <p:sldId id="422" r:id="rId16"/>
    <p:sldId id="423" r:id="rId17"/>
    <p:sldId id="431" r:id="rId18"/>
    <p:sldId id="427" r:id="rId19"/>
    <p:sldId id="429" r:id="rId20"/>
    <p:sldId id="428" r:id="rId21"/>
    <p:sldId id="445" r:id="rId22"/>
    <p:sldId id="446" r:id="rId23"/>
    <p:sldId id="433" r:id="rId24"/>
    <p:sldId id="434" r:id="rId25"/>
    <p:sldId id="435" r:id="rId26"/>
    <p:sldId id="436" r:id="rId27"/>
    <p:sldId id="439" r:id="rId28"/>
  </p:sldIdLst>
  <p:sldSz cx="9144000" cy="5143500" type="screen16x9"/>
  <p:notesSz cx="6805613" cy="9944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8243E"/>
    <a:srgbClr val="E3A1B5"/>
    <a:srgbClr val="17385F"/>
    <a:srgbClr val="FFFFFF"/>
    <a:srgbClr val="669900"/>
    <a:srgbClr val="F8F8F8"/>
    <a:srgbClr val="99FF33"/>
    <a:srgbClr val="A91F4A"/>
    <a:srgbClr val="DA3669"/>
    <a:srgbClr val="FFD4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57" autoAdjust="0"/>
    <p:restoredTop sz="94743" autoAdjust="0"/>
  </p:normalViewPr>
  <p:slideViewPr>
    <p:cSldViewPr snapToGrid="0" snapToObjects="1">
      <p:cViewPr>
        <p:scale>
          <a:sx n="150" d="100"/>
          <a:sy n="150" d="100"/>
        </p:scale>
        <p:origin x="-726" y="-42"/>
      </p:cViewPr>
      <p:guideLst>
        <p:guide orient="horz" pos="1620"/>
        <p:guide orient="horz" pos="1338"/>
        <p:guide pos="2880"/>
        <p:guide pos="299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ED1E3-A7DE-1D4F-B1E3-40C7D43B2C74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887178-F0FB-074E-87A1-EDCB3FF91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98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87178-F0FB-074E-87A1-EDCB3FF919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74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87178-F0FB-074E-87A1-EDCB3FF919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74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87178-F0FB-074E-87A1-EDCB3FF919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74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87178-F0FB-074E-87A1-EDCB3FF919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74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87178-F0FB-074E-87A1-EDCB3FF919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74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87178-F0FB-074E-87A1-EDCB3FF919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74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87178-F0FB-074E-87A1-EDCB3FF919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742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87178-F0FB-074E-87A1-EDCB3FF919B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74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87178-F0FB-074E-87A1-EDCB3FF919B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742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87178-F0FB-074E-87A1-EDCB3FF919B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742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87178-F0FB-074E-87A1-EDCB3FF919B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74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87178-F0FB-074E-87A1-EDCB3FF919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742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87178-F0FB-074E-87A1-EDCB3FF919B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742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87178-F0FB-074E-87A1-EDCB3FF919B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742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87178-F0FB-074E-87A1-EDCB3FF919B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742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87178-F0FB-074E-87A1-EDCB3FF919B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74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87178-F0FB-074E-87A1-EDCB3FF919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74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87178-F0FB-074E-87A1-EDCB3FF919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74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87178-F0FB-074E-87A1-EDCB3FF919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74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87178-F0FB-074E-87A1-EDCB3FF919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74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87178-F0FB-074E-87A1-EDCB3FF919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74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87178-F0FB-074E-87A1-EDCB3FF919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74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87178-F0FB-074E-87A1-EDCB3FF919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74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88967-6EB8-8B45-92B0-A222369C275C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8D8D-7B4E-FC47-907D-71EA93B5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58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88967-6EB8-8B45-92B0-A222369C275C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8D8D-7B4E-FC47-907D-71EA93B5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60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88967-6EB8-8B45-92B0-A222369C275C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8D8D-7B4E-FC47-907D-71EA93B5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53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88967-6EB8-8B45-92B0-A222369C275C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8D8D-7B4E-FC47-907D-71EA93B5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986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88967-6EB8-8B45-92B0-A222369C275C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8D8D-7B4E-FC47-907D-71EA93B5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63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88967-6EB8-8B45-92B0-A222369C275C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8D8D-7B4E-FC47-907D-71EA93B5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58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88967-6EB8-8B45-92B0-A222369C275C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8D8D-7B4E-FC47-907D-71EA93B5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11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88967-6EB8-8B45-92B0-A222369C275C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8D8D-7B4E-FC47-907D-71EA93B5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03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88967-6EB8-8B45-92B0-A222369C275C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8D8D-7B4E-FC47-907D-71EA93B5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453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88967-6EB8-8B45-92B0-A222369C275C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8D8D-7B4E-FC47-907D-71EA93B5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29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88967-6EB8-8B45-92B0-A222369C275C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8D8D-7B4E-FC47-907D-71EA93B5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40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88967-6EB8-8B45-92B0-A222369C275C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E8D8D-7B4E-FC47-907D-71EA93B5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51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43050" y="0"/>
            <a:ext cx="10687050" cy="5143500"/>
            <a:chOff x="-1543050" y="0"/>
            <a:chExt cx="10687050" cy="51435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87"/>
            <a:stretch/>
          </p:blipFill>
          <p:spPr>
            <a:xfrm>
              <a:off x="0" y="0"/>
              <a:ext cx="8194148" cy="51435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-1543050" y="1"/>
              <a:ext cx="10687050" cy="4672866"/>
            </a:xfrm>
            <a:prstGeom prst="rect">
              <a:avLst/>
            </a:prstGeom>
            <a:gradFill flip="none" rotWithShape="1">
              <a:gsLst>
                <a:gs pos="49000">
                  <a:srgbClr val="000000">
                    <a:alpha val="0"/>
                  </a:srgbClr>
                </a:gs>
                <a:gs pos="75000">
                  <a:schemeClr val="tx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2867"/>
            <a:ext cx="9144000" cy="48114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55576" y="2174508"/>
            <a:ext cx="8388424" cy="100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10" name="TextBox 9"/>
          <p:cNvSpPr txBox="1"/>
          <p:nvPr/>
        </p:nvSpPr>
        <p:spPr>
          <a:xfrm>
            <a:off x="933450" y="2217807"/>
            <a:ext cx="7767514" cy="830997"/>
          </a:xfrm>
          <a:prstGeom prst="rect">
            <a:avLst/>
          </a:prstGeom>
          <a:noFill/>
          <a:effectLst>
            <a:outerShdw blurRad="482600" sx="119000" sy="119000" algn="ctr" rotWithShape="0">
              <a:prstClr val="black">
                <a:alpha val="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GB" sz="4800" dirty="0" smtClean="0">
                <a:solidFill>
                  <a:schemeClr val="bg1"/>
                </a:solidFill>
              </a:rPr>
              <a:t>[</a:t>
            </a:r>
            <a:r>
              <a:rPr lang="en-GB" sz="4800" dirty="0">
                <a:solidFill>
                  <a:schemeClr val="bg1"/>
                </a:solidFill>
              </a:rPr>
              <a:t>De]Globalisation and </a:t>
            </a:r>
            <a:r>
              <a:rPr lang="en-GB" sz="4800" dirty="0" smtClean="0">
                <a:solidFill>
                  <a:schemeClr val="bg1"/>
                </a:solidFill>
              </a:rPr>
              <a:t>inflation</a:t>
            </a:r>
            <a:endParaRPr lang="en-GB" sz="48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76979" y="3733800"/>
            <a:ext cx="6167021" cy="939067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12" name="Rectangle 11"/>
          <p:cNvSpPr/>
          <p:nvPr/>
        </p:nvSpPr>
        <p:spPr>
          <a:xfrm>
            <a:off x="3863814" y="3289300"/>
            <a:ext cx="5280186" cy="939067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14" name="Rectangle 13"/>
          <p:cNvSpPr/>
          <p:nvPr/>
        </p:nvSpPr>
        <p:spPr>
          <a:xfrm>
            <a:off x="2540000" y="3141732"/>
            <a:ext cx="597262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GB" sz="2400" b="1" dirty="0">
                <a:solidFill>
                  <a:schemeClr val="bg1"/>
                </a:solidFill>
              </a:rPr>
              <a:t>Mark </a:t>
            </a:r>
            <a:r>
              <a:rPr lang="en-GB" sz="2400" b="1" dirty="0" smtClean="0">
                <a:solidFill>
                  <a:schemeClr val="bg1"/>
                </a:solidFill>
              </a:rPr>
              <a:t>Carney</a:t>
            </a:r>
          </a:p>
          <a:p>
            <a:pPr lvl="0" algn="r">
              <a:spcAft>
                <a:spcPts val="1200"/>
              </a:spcAft>
            </a:pPr>
            <a:r>
              <a:rPr lang="en-GB" sz="2400" dirty="0" smtClean="0">
                <a:solidFill>
                  <a:schemeClr val="bg1"/>
                </a:solidFill>
              </a:rPr>
              <a:t>Governor </a:t>
            </a:r>
            <a:r>
              <a:rPr lang="en-GB" sz="2400" dirty="0">
                <a:solidFill>
                  <a:schemeClr val="bg1"/>
                </a:solidFill>
              </a:rPr>
              <a:t>of the Bank of England</a:t>
            </a:r>
          </a:p>
          <a:p>
            <a:pPr lvl="0" algn="r"/>
            <a:r>
              <a:rPr lang="en-GB" i="1" dirty="0">
                <a:solidFill>
                  <a:schemeClr val="bg1"/>
                </a:solidFill>
              </a:rPr>
              <a:t>2017 IMF Michel </a:t>
            </a:r>
            <a:r>
              <a:rPr lang="en-GB" i="1" dirty="0" err="1">
                <a:solidFill>
                  <a:schemeClr val="bg1"/>
                </a:solidFill>
              </a:rPr>
              <a:t>Camdessus</a:t>
            </a:r>
            <a:r>
              <a:rPr lang="en-GB" i="1" dirty="0">
                <a:solidFill>
                  <a:schemeClr val="bg1"/>
                </a:solidFill>
              </a:rPr>
              <a:t> Central Banking </a:t>
            </a:r>
            <a:r>
              <a:rPr lang="en-GB" i="1" dirty="0" smtClean="0">
                <a:solidFill>
                  <a:schemeClr val="bg1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64524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2867"/>
            <a:ext cx="9144000" cy="48114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87884" y="80932"/>
            <a:ext cx="89058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Stylised Phillips 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Curve</a:t>
            </a: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8" name="Picture 27"/>
          <p:cNvPicPr/>
          <p:nvPr/>
        </p:nvPicPr>
        <p:blipFill>
          <a:blip r:embed="rId4"/>
          <a:stretch>
            <a:fillRect/>
          </a:stretch>
        </p:blipFill>
        <p:spPr>
          <a:xfrm>
            <a:off x="683568" y="524507"/>
            <a:ext cx="7776864" cy="409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9407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43050" y="-368300"/>
            <a:ext cx="10928350" cy="5511800"/>
            <a:chOff x="-1543050" y="-368300"/>
            <a:chExt cx="10928350" cy="5511800"/>
          </a:xfrm>
        </p:grpSpPr>
        <p:grpSp>
          <p:nvGrpSpPr>
            <p:cNvPr id="8" name="Group 7"/>
            <p:cNvGrpSpPr/>
            <p:nvPr/>
          </p:nvGrpSpPr>
          <p:grpSpPr>
            <a:xfrm>
              <a:off x="-1543050" y="0"/>
              <a:ext cx="10687050" cy="5143500"/>
              <a:chOff x="-1543050" y="0"/>
              <a:chExt cx="10687050" cy="514350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87"/>
              <a:stretch/>
            </p:blipFill>
            <p:spPr>
              <a:xfrm>
                <a:off x="0" y="0"/>
                <a:ext cx="8194148" cy="5143500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-1543050" y="1"/>
                <a:ext cx="10687050" cy="4672866"/>
              </a:xfrm>
              <a:prstGeom prst="rect">
                <a:avLst/>
              </a:prstGeom>
              <a:gradFill flip="none" rotWithShape="1">
                <a:gsLst>
                  <a:gs pos="49000">
                    <a:srgbClr val="000000">
                      <a:alpha val="0"/>
                    </a:srgbClr>
                  </a:gs>
                  <a:gs pos="75000">
                    <a:schemeClr val="tx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-190500" y="-368300"/>
              <a:ext cx="9575800" cy="5281738"/>
            </a:xfrm>
            <a:prstGeom prst="rect">
              <a:avLst/>
            </a:prstGeom>
            <a:gradFill flip="none" rotWithShape="1">
              <a:gsLst>
                <a:gs pos="13000">
                  <a:schemeClr val="tx1">
                    <a:alpha val="70000"/>
                  </a:schemeClr>
                </a:gs>
                <a:gs pos="0">
                  <a:srgbClr val="091625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2867"/>
            <a:ext cx="9144000" cy="48114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1910031"/>
            <a:ext cx="6683829" cy="1323439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lvl="0" algn="r"/>
            <a:r>
              <a:rPr lang="en-GB" sz="4000" b="1" dirty="0">
                <a:solidFill>
                  <a:srgbClr val="93E4FA"/>
                </a:solidFill>
              </a:rPr>
              <a:t>Global </a:t>
            </a:r>
            <a:r>
              <a:rPr lang="en-GB" sz="4000" b="1" dirty="0" smtClean="0">
                <a:solidFill>
                  <a:srgbClr val="93E4FA"/>
                </a:solidFill>
              </a:rPr>
              <a:t>influences </a:t>
            </a:r>
            <a:r>
              <a:rPr lang="en-GB" sz="4000" b="1" dirty="0">
                <a:solidFill>
                  <a:srgbClr val="93E4FA"/>
                </a:solidFill>
              </a:rPr>
              <a:t>on the </a:t>
            </a:r>
            <a:br>
              <a:rPr lang="en-GB" sz="4000" b="1" dirty="0">
                <a:solidFill>
                  <a:srgbClr val="93E4FA"/>
                </a:solidFill>
              </a:rPr>
            </a:br>
            <a:r>
              <a:rPr lang="en-GB" sz="4000" b="1" dirty="0" smtClean="0">
                <a:solidFill>
                  <a:srgbClr val="93E4FA"/>
                </a:solidFill>
              </a:rPr>
              <a:t>stance </a:t>
            </a:r>
            <a:r>
              <a:rPr lang="en-GB" sz="4000" b="1" dirty="0">
                <a:solidFill>
                  <a:srgbClr val="93E4FA"/>
                </a:solidFill>
              </a:rPr>
              <a:t>of </a:t>
            </a:r>
            <a:r>
              <a:rPr lang="en-GB" sz="4000" b="1" dirty="0" smtClean="0">
                <a:solidFill>
                  <a:srgbClr val="93E4FA"/>
                </a:solidFill>
              </a:rPr>
              <a:t>monetary policy</a:t>
            </a:r>
            <a:endParaRPr lang="en-GB" sz="4000" b="1" dirty="0">
              <a:solidFill>
                <a:srgbClr val="93E4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355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Blue Swathe"/>
          <p:cNvSpPr>
            <a:spLocks/>
          </p:cNvSpPr>
          <p:nvPr/>
        </p:nvSpPr>
        <p:spPr bwMode="auto">
          <a:xfrm>
            <a:off x="1634666" y="1452438"/>
            <a:ext cx="4930252" cy="2581651"/>
          </a:xfrm>
          <a:custGeom>
            <a:avLst/>
            <a:gdLst>
              <a:gd name="T0" fmla="*/ 1609 w 6045"/>
              <a:gd name="T1" fmla="*/ 2999 h 2999"/>
              <a:gd name="T2" fmla="*/ 6045 w 6045"/>
              <a:gd name="T3" fmla="*/ 0 h 2999"/>
              <a:gd name="T4" fmla="*/ 4438 w 6045"/>
              <a:gd name="T5" fmla="*/ 0 h 2999"/>
              <a:gd name="T6" fmla="*/ 0 w 6045"/>
              <a:gd name="T7" fmla="*/ 2999 h 2999"/>
              <a:gd name="T8" fmla="*/ 1609 w 6045"/>
              <a:gd name="T9" fmla="*/ 2999 h 29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45" h="2999">
                <a:moveTo>
                  <a:pt x="1609" y="2999"/>
                </a:moveTo>
                <a:cubicBezTo>
                  <a:pt x="4390" y="2060"/>
                  <a:pt x="4798" y="1483"/>
                  <a:pt x="6045" y="0"/>
                </a:cubicBezTo>
                <a:cubicBezTo>
                  <a:pt x="4438" y="0"/>
                  <a:pt x="4438" y="0"/>
                  <a:pt x="4438" y="0"/>
                </a:cubicBezTo>
                <a:cubicBezTo>
                  <a:pt x="3156" y="1516"/>
                  <a:pt x="2971" y="1956"/>
                  <a:pt x="0" y="2999"/>
                </a:cubicBezTo>
                <a:lnTo>
                  <a:pt x="1609" y="2999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30000"/>
                </a:schemeClr>
              </a:gs>
              <a:gs pos="100000">
                <a:srgbClr val="C0D2E7">
                  <a:alpha val="30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" name="red swathe"/>
          <p:cNvSpPr>
            <a:spLocks/>
          </p:cNvSpPr>
          <p:nvPr/>
        </p:nvSpPr>
        <p:spPr bwMode="auto">
          <a:xfrm>
            <a:off x="1294071" y="1322530"/>
            <a:ext cx="5907480" cy="2566239"/>
          </a:xfrm>
          <a:custGeom>
            <a:avLst/>
            <a:gdLst>
              <a:gd name="T0" fmla="*/ 5389 w 7193"/>
              <a:gd name="T1" fmla="*/ 2982 h 2982"/>
              <a:gd name="T2" fmla="*/ 0 w 7193"/>
              <a:gd name="T3" fmla="*/ 0 h 2982"/>
              <a:gd name="T4" fmla="*/ 1640 w 7193"/>
              <a:gd name="T5" fmla="*/ 0 h 2982"/>
              <a:gd name="T6" fmla="*/ 7193 w 7193"/>
              <a:gd name="T7" fmla="*/ 2982 h 2982"/>
              <a:gd name="T8" fmla="*/ 5389 w 7193"/>
              <a:gd name="T9" fmla="*/ 2982 h 2982"/>
              <a:gd name="connsiteX0" fmla="*/ 7562 w 10070"/>
              <a:gd name="connsiteY0" fmla="*/ 10000 h 10000"/>
              <a:gd name="connsiteX1" fmla="*/ 0 w 10070"/>
              <a:gd name="connsiteY1" fmla="*/ 12 h 10000"/>
              <a:gd name="connsiteX2" fmla="*/ 2350 w 10070"/>
              <a:gd name="connsiteY2" fmla="*/ 0 h 10000"/>
              <a:gd name="connsiteX3" fmla="*/ 10070 w 10070"/>
              <a:gd name="connsiteY3" fmla="*/ 10000 h 10000"/>
              <a:gd name="connsiteX4" fmla="*/ 7562 w 10070"/>
              <a:gd name="connsiteY4" fmla="*/ 10000 h 10000"/>
              <a:gd name="connsiteX0" fmla="*/ 7635 w 10070"/>
              <a:gd name="connsiteY0" fmla="*/ 10000 h 10000"/>
              <a:gd name="connsiteX1" fmla="*/ 0 w 10070"/>
              <a:gd name="connsiteY1" fmla="*/ 12 h 10000"/>
              <a:gd name="connsiteX2" fmla="*/ 2350 w 10070"/>
              <a:gd name="connsiteY2" fmla="*/ 0 h 10000"/>
              <a:gd name="connsiteX3" fmla="*/ 10070 w 10070"/>
              <a:gd name="connsiteY3" fmla="*/ 10000 h 10000"/>
              <a:gd name="connsiteX4" fmla="*/ 7635 w 1007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70" h="10000">
                <a:moveTo>
                  <a:pt x="7635" y="10000"/>
                </a:moveTo>
                <a:cubicBezTo>
                  <a:pt x="2094" y="7300"/>
                  <a:pt x="1892" y="4935"/>
                  <a:pt x="0" y="12"/>
                </a:cubicBezTo>
                <a:lnTo>
                  <a:pt x="2350" y="0"/>
                </a:lnTo>
                <a:cubicBezTo>
                  <a:pt x="4242" y="4923"/>
                  <a:pt x="4529" y="7300"/>
                  <a:pt x="10070" y="10000"/>
                </a:cubicBezTo>
                <a:lnTo>
                  <a:pt x="7635" y="10000"/>
                </a:lnTo>
                <a:close/>
              </a:path>
            </a:pathLst>
          </a:custGeom>
          <a:gradFill flip="none" rotWithShape="1">
            <a:gsLst>
              <a:gs pos="100000">
                <a:srgbClr val="DAA0B2">
                  <a:alpha val="20000"/>
                </a:srgbClr>
              </a:gs>
              <a:gs pos="0">
                <a:srgbClr val="A91F4A">
                  <a:alpha val="30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Line 99"/>
          <p:cNvSpPr>
            <a:spLocks noChangeShapeType="1"/>
          </p:cNvSpPr>
          <p:nvPr/>
        </p:nvSpPr>
        <p:spPr bwMode="auto">
          <a:xfrm flipH="1">
            <a:off x="1229726" y="2791153"/>
            <a:ext cx="286171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" name="Line 100"/>
          <p:cNvSpPr>
            <a:spLocks noChangeShapeType="1"/>
          </p:cNvSpPr>
          <p:nvPr/>
        </p:nvSpPr>
        <p:spPr bwMode="auto">
          <a:xfrm flipH="1">
            <a:off x="1225550" y="3497014"/>
            <a:ext cx="3015136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2867"/>
            <a:ext cx="9144000" cy="48114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7200" y="82800"/>
            <a:ext cx="89058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Structural changes push 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</a:rPr>
              <a:t>down long-run real interest rates </a:t>
            </a:r>
          </a:p>
        </p:txBody>
      </p:sp>
      <p:sp>
        <p:nvSpPr>
          <p:cNvPr id="19" name="Red text"/>
          <p:cNvSpPr txBox="1"/>
          <p:nvPr/>
        </p:nvSpPr>
        <p:spPr>
          <a:xfrm>
            <a:off x="1647830" y="1512370"/>
            <a:ext cx="1520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A91F4A"/>
                </a:solidFill>
              </a:rPr>
              <a:t>Price of capital, Public investment, Spreads</a:t>
            </a:r>
            <a:endParaRPr lang="en-GB" sz="1200" dirty="0">
              <a:solidFill>
                <a:srgbClr val="A91F4A"/>
              </a:solidFill>
            </a:endParaRPr>
          </a:p>
        </p:txBody>
      </p:sp>
      <p:sp>
        <p:nvSpPr>
          <p:cNvPr id="20" name="Blue text"/>
          <p:cNvSpPr txBox="1"/>
          <p:nvPr/>
        </p:nvSpPr>
        <p:spPr>
          <a:xfrm>
            <a:off x="4761708" y="1655070"/>
            <a:ext cx="1520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accent1"/>
                </a:solidFill>
              </a:rPr>
              <a:t>Demographics,</a:t>
            </a:r>
          </a:p>
          <a:p>
            <a:pPr algn="ctr"/>
            <a:r>
              <a:rPr lang="en-GB" sz="1200" dirty="0" smtClean="0">
                <a:solidFill>
                  <a:schemeClr val="accent1"/>
                </a:solidFill>
              </a:rPr>
              <a:t>Inequality,</a:t>
            </a:r>
          </a:p>
          <a:p>
            <a:pPr algn="ctr"/>
            <a:r>
              <a:rPr lang="en-GB" sz="1200" dirty="0" smtClean="0">
                <a:solidFill>
                  <a:schemeClr val="accent1"/>
                </a:solidFill>
              </a:rPr>
              <a:t>Savings glut</a:t>
            </a:r>
            <a:endParaRPr lang="en-GB" sz="1200" dirty="0">
              <a:solidFill>
                <a:schemeClr val="accent1"/>
              </a:solidFill>
            </a:endParaRPr>
          </a:p>
        </p:txBody>
      </p:sp>
      <p:sp>
        <p:nvSpPr>
          <p:cNvPr id="21" name="Blue GLOBAL SAVINGS"/>
          <p:cNvSpPr txBox="1"/>
          <p:nvPr/>
        </p:nvSpPr>
        <p:spPr>
          <a:xfrm>
            <a:off x="4488059" y="1195891"/>
            <a:ext cx="152043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 smtClean="0">
                <a:solidFill>
                  <a:schemeClr val="accent1"/>
                </a:solidFill>
              </a:rPr>
              <a:t>Global saving</a:t>
            </a:r>
            <a:endParaRPr lang="en-GB" sz="1300" b="1" dirty="0">
              <a:solidFill>
                <a:schemeClr val="accent1"/>
              </a:solidFill>
            </a:endParaRPr>
          </a:p>
        </p:txBody>
      </p:sp>
      <p:sp>
        <p:nvSpPr>
          <p:cNvPr id="22" name="Red main text"/>
          <p:cNvSpPr txBox="1"/>
          <p:nvPr/>
        </p:nvSpPr>
        <p:spPr>
          <a:xfrm>
            <a:off x="1900368" y="1030142"/>
            <a:ext cx="152043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 smtClean="0">
                <a:solidFill>
                  <a:srgbClr val="A91F4A"/>
                </a:solidFill>
              </a:rPr>
              <a:t>Global investment</a:t>
            </a:r>
            <a:endParaRPr lang="en-GB" sz="1300" b="1" dirty="0">
              <a:solidFill>
                <a:srgbClr val="A91F4A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68149" y="2644960"/>
            <a:ext cx="357790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R*</a:t>
            </a:r>
            <a:endParaRPr lang="en-GB" sz="13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1014365" y="2791154"/>
            <a:ext cx="0" cy="621177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headEnd type="triangle" w="sm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9" name="Blue line"/>
          <p:cNvSpPr>
            <a:spLocks/>
          </p:cNvSpPr>
          <p:nvPr/>
        </p:nvSpPr>
        <p:spPr bwMode="auto">
          <a:xfrm>
            <a:off x="1634666" y="1452438"/>
            <a:ext cx="3619414" cy="2581651"/>
          </a:xfrm>
          <a:custGeom>
            <a:avLst/>
            <a:gdLst>
              <a:gd name="T0" fmla="*/ 4438 w 4438"/>
              <a:gd name="T1" fmla="*/ 0 h 2999"/>
              <a:gd name="T2" fmla="*/ 0 w 4438"/>
              <a:gd name="T3" fmla="*/ 2999 h 29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438" h="2999">
                <a:moveTo>
                  <a:pt x="4438" y="0"/>
                </a:moveTo>
                <a:cubicBezTo>
                  <a:pt x="3156" y="1516"/>
                  <a:pt x="2971" y="1956"/>
                  <a:pt x="0" y="2999"/>
                </a:cubicBezTo>
              </a:path>
            </a:pathLst>
          </a:custGeom>
          <a:noFill/>
          <a:ln w="28575" cap="rnd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lt1"/>
              </a:solidFill>
            </a:endParaRPr>
          </a:p>
        </p:txBody>
      </p:sp>
      <p:sp>
        <p:nvSpPr>
          <p:cNvPr id="32" name="Red line"/>
          <p:cNvSpPr>
            <a:spLocks/>
          </p:cNvSpPr>
          <p:nvPr/>
        </p:nvSpPr>
        <p:spPr bwMode="auto">
          <a:xfrm>
            <a:off x="2673108" y="1322530"/>
            <a:ext cx="4528443" cy="2566239"/>
          </a:xfrm>
          <a:custGeom>
            <a:avLst/>
            <a:gdLst>
              <a:gd name="T0" fmla="*/ 0 w 5553"/>
              <a:gd name="T1" fmla="*/ 0 h 2982"/>
              <a:gd name="T2" fmla="*/ 5553 w 5553"/>
              <a:gd name="T3" fmla="*/ 2982 h 298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53" h="2982">
                <a:moveTo>
                  <a:pt x="0" y="0"/>
                </a:moveTo>
                <a:cubicBezTo>
                  <a:pt x="1361" y="1468"/>
                  <a:pt x="1567" y="2177"/>
                  <a:pt x="5553" y="2982"/>
                </a:cubicBezTo>
              </a:path>
            </a:pathLst>
          </a:custGeom>
          <a:noFill/>
          <a:ln w="28575" cap="rnd">
            <a:solidFill>
              <a:srgbClr val="A91F4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lt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69176" y="596558"/>
            <a:ext cx="7471574" cy="3915603"/>
            <a:chOff x="1069176" y="596558"/>
            <a:chExt cx="7471574" cy="3915603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1225550" y="946150"/>
              <a:ext cx="0" cy="337185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headEnd type="none" w="sm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7247331" y="4019718"/>
              <a:ext cx="129341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Global </a:t>
              </a:r>
              <a:r>
                <a:rPr lang="en-GB" sz="1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saving </a:t>
              </a:r>
              <a:r>
                <a:rPr lang="en-GB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and investment</a:t>
              </a:r>
              <a:endParaRPr lang="en-GB" sz="13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69176" y="596558"/>
              <a:ext cx="212011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World real interest rate, </a:t>
              </a:r>
              <a:r>
                <a:rPr lang="en-GB" sz="13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R*</a:t>
              </a:r>
              <a:endParaRPr lang="en-GB" sz="13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1174750" y="4267200"/>
              <a:ext cx="6026150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headEnd type="none" w="sm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54" name="Blue dotted line"/>
          <p:cNvSpPr>
            <a:spLocks/>
          </p:cNvSpPr>
          <p:nvPr/>
        </p:nvSpPr>
        <p:spPr bwMode="auto">
          <a:xfrm>
            <a:off x="1634666" y="1452438"/>
            <a:ext cx="3619414" cy="2581651"/>
          </a:xfrm>
          <a:custGeom>
            <a:avLst/>
            <a:gdLst>
              <a:gd name="T0" fmla="*/ 4438 w 4438"/>
              <a:gd name="T1" fmla="*/ 0 h 2999"/>
              <a:gd name="T2" fmla="*/ 0 w 4438"/>
              <a:gd name="T3" fmla="*/ 2999 h 29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438" h="2999">
                <a:moveTo>
                  <a:pt x="4438" y="0"/>
                </a:moveTo>
                <a:cubicBezTo>
                  <a:pt x="3156" y="1516"/>
                  <a:pt x="2971" y="1956"/>
                  <a:pt x="0" y="2999"/>
                </a:cubicBezTo>
              </a:path>
            </a:pathLst>
          </a:custGeom>
          <a:noFill/>
          <a:ln w="28575" cap="rnd"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d dotted line"/>
          <p:cNvSpPr>
            <a:spLocks/>
          </p:cNvSpPr>
          <p:nvPr/>
        </p:nvSpPr>
        <p:spPr bwMode="auto">
          <a:xfrm>
            <a:off x="2673108" y="1322530"/>
            <a:ext cx="4528443" cy="2566239"/>
          </a:xfrm>
          <a:custGeom>
            <a:avLst/>
            <a:gdLst>
              <a:gd name="T0" fmla="*/ 0 w 5553"/>
              <a:gd name="T1" fmla="*/ 0 h 2982"/>
              <a:gd name="T2" fmla="*/ 5553 w 5553"/>
              <a:gd name="T3" fmla="*/ 2982 h 298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53" h="2982">
                <a:moveTo>
                  <a:pt x="0" y="0"/>
                </a:moveTo>
                <a:cubicBezTo>
                  <a:pt x="1361" y="1468"/>
                  <a:pt x="1567" y="2177"/>
                  <a:pt x="5553" y="2982"/>
                </a:cubicBezTo>
              </a:path>
            </a:pathLst>
          </a:custGeom>
          <a:noFill/>
          <a:ln w="28575" cap="rnd">
            <a:solidFill>
              <a:srgbClr val="A91F4A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5220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3032462" y="1996597"/>
            <a:ext cx="2746168" cy="1914313"/>
          </a:xfrm>
          <a:prstGeom prst="rect">
            <a:avLst/>
          </a:prstGeom>
          <a:solidFill>
            <a:srgbClr val="DA36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3032462" y="3911240"/>
            <a:ext cx="2746168" cy="147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3032462" y="3328597"/>
            <a:ext cx="2746168" cy="583200"/>
          </a:xfrm>
          <a:prstGeom prst="rect">
            <a:avLst/>
          </a:prstGeom>
          <a:solidFill>
            <a:srgbClr val="EFA7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3932593" y="2692302"/>
            <a:ext cx="94590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300" dirty="0" smtClean="0">
                <a:solidFill>
                  <a:schemeClr val="bg1"/>
                </a:solidFill>
              </a:rPr>
              <a:t>450bp fall</a:t>
            </a:r>
            <a:br>
              <a:rPr lang="en-GB" sz="1300" dirty="0" smtClean="0">
                <a:solidFill>
                  <a:schemeClr val="bg1"/>
                </a:solidFill>
              </a:rPr>
            </a:br>
            <a:r>
              <a:rPr lang="en-GB" sz="1300" dirty="0" smtClean="0">
                <a:solidFill>
                  <a:schemeClr val="bg1"/>
                </a:solidFill>
              </a:rPr>
              <a:t>since 1990</a:t>
            </a:r>
            <a:endParaRPr lang="en-GB" sz="1300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032462" y="4075139"/>
            <a:ext cx="274616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300" b="1" dirty="0" smtClean="0">
                <a:solidFill>
                  <a:schemeClr val="accent1"/>
                </a:solidFill>
              </a:rPr>
              <a:t>Further 35bp fall by 2025</a:t>
            </a:r>
            <a:endParaRPr lang="en-GB" sz="1300" b="1" dirty="0">
              <a:solidFill>
                <a:schemeClr val="accent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032462" y="3368060"/>
            <a:ext cx="274616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300" b="1" dirty="0" smtClean="0">
                <a:solidFill>
                  <a:srgbClr val="A91F4A"/>
                </a:solidFill>
              </a:rPr>
              <a:t>Estimated fall from </a:t>
            </a:r>
            <a:r>
              <a:rPr lang="en-GB" sz="1300" b="1" dirty="0">
                <a:solidFill>
                  <a:srgbClr val="A91F4A"/>
                </a:solidFill>
              </a:rPr>
              <a:t>increased retirement savings (</a:t>
            </a:r>
            <a:r>
              <a:rPr lang="en-GB" sz="1300" b="1" dirty="0" smtClean="0">
                <a:solidFill>
                  <a:srgbClr val="A91F4A"/>
                </a:solidFill>
              </a:rPr>
              <a:t>140bps)</a:t>
            </a:r>
            <a:endParaRPr lang="en-GB" sz="1300" b="1" dirty="0">
              <a:solidFill>
                <a:srgbClr val="A91F4A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7884" y="80932"/>
            <a:ext cx="89058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Increased retirement savings contributed to the fall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2867"/>
            <a:ext cx="9144000" cy="48114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896631"/>
            <a:ext cx="3039318" cy="23247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2833816" y="1996597"/>
            <a:ext cx="0" cy="1880972"/>
          </a:xfrm>
          <a:prstGeom prst="straightConnector1">
            <a:avLst/>
          </a:prstGeom>
          <a:noFill/>
          <a:ln w="19050">
            <a:solidFill>
              <a:srgbClr val="DA3669"/>
            </a:solidFill>
            <a:headEnd type="none" w="med" len="med"/>
            <a:tailEnd type="triangle" w="med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6219792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41376" y="245610"/>
            <a:ext cx="2963503" cy="2646878"/>
            <a:chOff x="339973" y="194643"/>
            <a:chExt cx="2963503" cy="2646878"/>
          </a:xfrm>
        </p:grpSpPr>
        <p:sp>
          <p:nvSpPr>
            <p:cNvPr id="16" name="Rectangle 15"/>
            <p:cNvSpPr/>
            <p:nvPr/>
          </p:nvSpPr>
          <p:spPr>
            <a:xfrm>
              <a:off x="339973" y="194643"/>
              <a:ext cx="2342308" cy="2646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600" b="1" dirty="0" smtClean="0">
                  <a:solidFill>
                    <a:srgbClr val="DA3669"/>
                  </a:solidFill>
                </a:rPr>
                <a:t>75</a:t>
              </a:r>
              <a:endParaRPr lang="en-GB" sz="16600" b="1" dirty="0">
                <a:solidFill>
                  <a:srgbClr val="DA3669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2501653" y="578041"/>
              <a:ext cx="80182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6600" b="1" dirty="0">
                  <a:solidFill>
                    <a:srgbClr val="DA3669"/>
                  </a:solidFill>
                </a:rPr>
                <a:t>%</a:t>
              </a:r>
              <a:endParaRPr lang="en-GB" sz="1100" dirty="0">
                <a:solidFill>
                  <a:srgbClr val="DA3669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 rot="1776796">
            <a:off x="5711520" y="-10399"/>
            <a:ext cx="2848201" cy="3733979"/>
          </a:xfrm>
          <a:custGeom>
            <a:avLst/>
            <a:gdLst>
              <a:gd name="connsiteX0" fmla="*/ 0 w 2814558"/>
              <a:gd name="connsiteY0" fmla="*/ 0 h 3733585"/>
              <a:gd name="connsiteX1" fmla="*/ 2814558 w 2814558"/>
              <a:gd name="connsiteY1" fmla="*/ 0 h 3733585"/>
              <a:gd name="connsiteX2" fmla="*/ 2814558 w 2814558"/>
              <a:gd name="connsiteY2" fmla="*/ 3733585 h 3733585"/>
              <a:gd name="connsiteX3" fmla="*/ 0 w 2814558"/>
              <a:gd name="connsiteY3" fmla="*/ 3733585 h 3733585"/>
              <a:gd name="connsiteX4" fmla="*/ 0 w 2814558"/>
              <a:gd name="connsiteY4" fmla="*/ 0 h 3733585"/>
              <a:gd name="connsiteX0" fmla="*/ 0 w 2814558"/>
              <a:gd name="connsiteY0" fmla="*/ 0 h 3733585"/>
              <a:gd name="connsiteX1" fmla="*/ 614342 w 2814558"/>
              <a:gd name="connsiteY1" fmla="*/ 1412 h 3733585"/>
              <a:gd name="connsiteX2" fmla="*/ 2814558 w 2814558"/>
              <a:gd name="connsiteY2" fmla="*/ 0 h 3733585"/>
              <a:gd name="connsiteX3" fmla="*/ 2814558 w 2814558"/>
              <a:gd name="connsiteY3" fmla="*/ 3733585 h 3733585"/>
              <a:gd name="connsiteX4" fmla="*/ 0 w 2814558"/>
              <a:gd name="connsiteY4" fmla="*/ 3733585 h 3733585"/>
              <a:gd name="connsiteX5" fmla="*/ 0 w 2814558"/>
              <a:gd name="connsiteY5" fmla="*/ 0 h 3733585"/>
              <a:gd name="connsiteX0" fmla="*/ 243573 w 2814558"/>
              <a:gd name="connsiteY0" fmla="*/ 942557 h 3733585"/>
              <a:gd name="connsiteX1" fmla="*/ 614342 w 2814558"/>
              <a:gd name="connsiteY1" fmla="*/ 1412 h 3733585"/>
              <a:gd name="connsiteX2" fmla="*/ 2814558 w 2814558"/>
              <a:gd name="connsiteY2" fmla="*/ 0 h 3733585"/>
              <a:gd name="connsiteX3" fmla="*/ 2814558 w 2814558"/>
              <a:gd name="connsiteY3" fmla="*/ 3733585 h 3733585"/>
              <a:gd name="connsiteX4" fmla="*/ 0 w 2814558"/>
              <a:gd name="connsiteY4" fmla="*/ 3733585 h 3733585"/>
              <a:gd name="connsiteX5" fmla="*/ 243573 w 2814558"/>
              <a:gd name="connsiteY5" fmla="*/ 942557 h 3733585"/>
              <a:gd name="connsiteX0" fmla="*/ 243573 w 2814558"/>
              <a:gd name="connsiteY0" fmla="*/ 942557 h 3733585"/>
              <a:gd name="connsiteX1" fmla="*/ 1044006 w 2814558"/>
              <a:gd name="connsiteY1" fmla="*/ 166224 h 3733585"/>
              <a:gd name="connsiteX2" fmla="*/ 2814558 w 2814558"/>
              <a:gd name="connsiteY2" fmla="*/ 0 h 3733585"/>
              <a:gd name="connsiteX3" fmla="*/ 2814558 w 2814558"/>
              <a:gd name="connsiteY3" fmla="*/ 3733585 h 3733585"/>
              <a:gd name="connsiteX4" fmla="*/ 0 w 2814558"/>
              <a:gd name="connsiteY4" fmla="*/ 3733585 h 3733585"/>
              <a:gd name="connsiteX5" fmla="*/ 243573 w 2814558"/>
              <a:gd name="connsiteY5" fmla="*/ 942557 h 3733585"/>
              <a:gd name="connsiteX0" fmla="*/ 243573 w 2814558"/>
              <a:gd name="connsiteY0" fmla="*/ 942951 h 3733979"/>
              <a:gd name="connsiteX1" fmla="*/ 1044006 w 2814558"/>
              <a:gd name="connsiteY1" fmla="*/ 166618 h 3733979"/>
              <a:gd name="connsiteX2" fmla="*/ 2570801 w 2814558"/>
              <a:gd name="connsiteY2" fmla="*/ 0 h 3733979"/>
              <a:gd name="connsiteX3" fmla="*/ 2814558 w 2814558"/>
              <a:gd name="connsiteY3" fmla="*/ 394 h 3733979"/>
              <a:gd name="connsiteX4" fmla="*/ 2814558 w 2814558"/>
              <a:gd name="connsiteY4" fmla="*/ 3733979 h 3733979"/>
              <a:gd name="connsiteX5" fmla="*/ 0 w 2814558"/>
              <a:gd name="connsiteY5" fmla="*/ 3733979 h 3733979"/>
              <a:gd name="connsiteX6" fmla="*/ 243573 w 2814558"/>
              <a:gd name="connsiteY6" fmla="*/ 942951 h 3733979"/>
              <a:gd name="connsiteX0" fmla="*/ 243573 w 2836122"/>
              <a:gd name="connsiteY0" fmla="*/ 942951 h 3733979"/>
              <a:gd name="connsiteX1" fmla="*/ 1044006 w 2836122"/>
              <a:gd name="connsiteY1" fmla="*/ 166618 h 3733979"/>
              <a:gd name="connsiteX2" fmla="*/ 2570801 w 2836122"/>
              <a:gd name="connsiteY2" fmla="*/ 0 h 3733979"/>
              <a:gd name="connsiteX3" fmla="*/ 2814558 w 2836122"/>
              <a:gd name="connsiteY3" fmla="*/ 394 h 3733979"/>
              <a:gd name="connsiteX4" fmla="*/ 2836122 w 2836122"/>
              <a:gd name="connsiteY4" fmla="*/ 389694 h 3733979"/>
              <a:gd name="connsiteX5" fmla="*/ 2814558 w 2836122"/>
              <a:gd name="connsiteY5" fmla="*/ 3733979 h 3733979"/>
              <a:gd name="connsiteX6" fmla="*/ 0 w 2836122"/>
              <a:gd name="connsiteY6" fmla="*/ 3733979 h 3733979"/>
              <a:gd name="connsiteX7" fmla="*/ 243573 w 2836122"/>
              <a:gd name="connsiteY7" fmla="*/ 942951 h 3733979"/>
              <a:gd name="connsiteX0" fmla="*/ 243573 w 2848201"/>
              <a:gd name="connsiteY0" fmla="*/ 942951 h 3733979"/>
              <a:gd name="connsiteX1" fmla="*/ 1044006 w 2848201"/>
              <a:gd name="connsiteY1" fmla="*/ 166618 h 3733979"/>
              <a:gd name="connsiteX2" fmla="*/ 2570801 w 2848201"/>
              <a:gd name="connsiteY2" fmla="*/ 0 h 3733979"/>
              <a:gd name="connsiteX3" fmla="*/ 2814558 w 2848201"/>
              <a:gd name="connsiteY3" fmla="*/ 394 h 3733979"/>
              <a:gd name="connsiteX4" fmla="*/ 2848201 w 2848201"/>
              <a:gd name="connsiteY4" fmla="*/ 616557 h 3733979"/>
              <a:gd name="connsiteX5" fmla="*/ 2814558 w 2848201"/>
              <a:gd name="connsiteY5" fmla="*/ 3733979 h 3733979"/>
              <a:gd name="connsiteX6" fmla="*/ 0 w 2848201"/>
              <a:gd name="connsiteY6" fmla="*/ 3733979 h 3733979"/>
              <a:gd name="connsiteX7" fmla="*/ 243573 w 2848201"/>
              <a:gd name="connsiteY7" fmla="*/ 942951 h 3733979"/>
              <a:gd name="connsiteX0" fmla="*/ 243573 w 2848201"/>
              <a:gd name="connsiteY0" fmla="*/ 942951 h 3733979"/>
              <a:gd name="connsiteX1" fmla="*/ 1044006 w 2848201"/>
              <a:gd name="connsiteY1" fmla="*/ 166618 h 3733979"/>
              <a:gd name="connsiteX2" fmla="*/ 2570801 w 2848201"/>
              <a:gd name="connsiteY2" fmla="*/ 0 h 3733979"/>
              <a:gd name="connsiteX3" fmla="*/ 2751097 w 2848201"/>
              <a:gd name="connsiteY3" fmla="*/ 197154 h 3733979"/>
              <a:gd name="connsiteX4" fmla="*/ 2848201 w 2848201"/>
              <a:gd name="connsiteY4" fmla="*/ 616557 h 3733979"/>
              <a:gd name="connsiteX5" fmla="*/ 2814558 w 2848201"/>
              <a:gd name="connsiteY5" fmla="*/ 3733979 h 3733979"/>
              <a:gd name="connsiteX6" fmla="*/ 0 w 2848201"/>
              <a:gd name="connsiteY6" fmla="*/ 3733979 h 3733979"/>
              <a:gd name="connsiteX7" fmla="*/ 243573 w 2848201"/>
              <a:gd name="connsiteY7" fmla="*/ 942951 h 373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48201" h="3733979">
                <a:moveTo>
                  <a:pt x="243573" y="942951"/>
                </a:moveTo>
                <a:lnTo>
                  <a:pt x="1044006" y="166618"/>
                </a:lnTo>
                <a:lnTo>
                  <a:pt x="2570801" y="0"/>
                </a:lnTo>
                <a:lnTo>
                  <a:pt x="2751097" y="197154"/>
                </a:lnTo>
                <a:lnTo>
                  <a:pt x="2848201" y="616557"/>
                </a:lnTo>
                <a:lnTo>
                  <a:pt x="2814558" y="3733979"/>
                </a:lnTo>
                <a:lnTo>
                  <a:pt x="0" y="3733979"/>
                </a:lnTo>
                <a:lnTo>
                  <a:pt x="243573" y="942951"/>
                </a:lnTo>
                <a:close/>
              </a:path>
            </a:pathLst>
          </a:custGeom>
          <a:solidFill>
            <a:srgbClr val="66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 rot="1281525">
            <a:off x="5802968" y="1360186"/>
            <a:ext cx="2400300" cy="2354296"/>
          </a:xfrm>
          <a:prstGeom prst="rect">
            <a:avLst/>
          </a:prstGeom>
          <a:solidFill>
            <a:srgbClr val="DA36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reeform 1"/>
          <p:cNvSpPr/>
          <p:nvPr/>
        </p:nvSpPr>
        <p:spPr>
          <a:xfrm>
            <a:off x="7834311" y="1602583"/>
            <a:ext cx="283368" cy="316706"/>
          </a:xfrm>
          <a:custGeom>
            <a:avLst/>
            <a:gdLst>
              <a:gd name="connsiteX0" fmla="*/ 76200 w 114635"/>
              <a:gd name="connsiteY0" fmla="*/ 0 h 328612"/>
              <a:gd name="connsiteX1" fmla="*/ 76200 w 114635"/>
              <a:gd name="connsiteY1" fmla="*/ 0 h 328612"/>
              <a:gd name="connsiteX2" fmla="*/ 83344 w 114635"/>
              <a:gd name="connsiteY2" fmla="*/ 21431 h 328612"/>
              <a:gd name="connsiteX3" fmla="*/ 90488 w 114635"/>
              <a:gd name="connsiteY3" fmla="*/ 40481 h 328612"/>
              <a:gd name="connsiteX4" fmla="*/ 95250 w 114635"/>
              <a:gd name="connsiteY4" fmla="*/ 54769 h 328612"/>
              <a:gd name="connsiteX5" fmla="*/ 97631 w 114635"/>
              <a:gd name="connsiteY5" fmla="*/ 61912 h 328612"/>
              <a:gd name="connsiteX6" fmla="*/ 104775 w 114635"/>
              <a:gd name="connsiteY6" fmla="*/ 73819 h 328612"/>
              <a:gd name="connsiteX7" fmla="*/ 111919 w 114635"/>
              <a:gd name="connsiteY7" fmla="*/ 126206 h 328612"/>
              <a:gd name="connsiteX8" fmla="*/ 114300 w 114635"/>
              <a:gd name="connsiteY8" fmla="*/ 133350 h 328612"/>
              <a:gd name="connsiteX9" fmla="*/ 114300 w 114635"/>
              <a:gd name="connsiteY9" fmla="*/ 269081 h 328612"/>
              <a:gd name="connsiteX10" fmla="*/ 33338 w 114635"/>
              <a:gd name="connsiteY10" fmla="*/ 328612 h 328612"/>
              <a:gd name="connsiteX11" fmla="*/ 0 w 114635"/>
              <a:gd name="connsiteY11" fmla="*/ 2381 h 328612"/>
              <a:gd name="connsiteX12" fmla="*/ 76200 w 114635"/>
              <a:gd name="connsiteY12" fmla="*/ 0 h 328612"/>
              <a:gd name="connsiteX0" fmla="*/ 76200 w 114635"/>
              <a:gd name="connsiteY0" fmla="*/ 0 h 323850"/>
              <a:gd name="connsiteX1" fmla="*/ 76200 w 114635"/>
              <a:gd name="connsiteY1" fmla="*/ 0 h 323850"/>
              <a:gd name="connsiteX2" fmla="*/ 83344 w 114635"/>
              <a:gd name="connsiteY2" fmla="*/ 21431 h 323850"/>
              <a:gd name="connsiteX3" fmla="*/ 90488 w 114635"/>
              <a:gd name="connsiteY3" fmla="*/ 40481 h 323850"/>
              <a:gd name="connsiteX4" fmla="*/ 95250 w 114635"/>
              <a:gd name="connsiteY4" fmla="*/ 54769 h 323850"/>
              <a:gd name="connsiteX5" fmla="*/ 97631 w 114635"/>
              <a:gd name="connsiteY5" fmla="*/ 61912 h 323850"/>
              <a:gd name="connsiteX6" fmla="*/ 104775 w 114635"/>
              <a:gd name="connsiteY6" fmla="*/ 73819 h 323850"/>
              <a:gd name="connsiteX7" fmla="*/ 111919 w 114635"/>
              <a:gd name="connsiteY7" fmla="*/ 126206 h 323850"/>
              <a:gd name="connsiteX8" fmla="*/ 114300 w 114635"/>
              <a:gd name="connsiteY8" fmla="*/ 133350 h 323850"/>
              <a:gd name="connsiteX9" fmla="*/ 114300 w 114635"/>
              <a:gd name="connsiteY9" fmla="*/ 269081 h 323850"/>
              <a:gd name="connsiteX10" fmla="*/ 48291 w 114635"/>
              <a:gd name="connsiteY10" fmla="*/ 323850 h 323850"/>
              <a:gd name="connsiteX11" fmla="*/ 0 w 114635"/>
              <a:gd name="connsiteY11" fmla="*/ 2381 h 323850"/>
              <a:gd name="connsiteX12" fmla="*/ 76200 w 114635"/>
              <a:gd name="connsiteY12" fmla="*/ 0 h 323850"/>
              <a:gd name="connsiteX0" fmla="*/ 76200 w 114635"/>
              <a:gd name="connsiteY0" fmla="*/ 0 h 316706"/>
              <a:gd name="connsiteX1" fmla="*/ 76200 w 114635"/>
              <a:gd name="connsiteY1" fmla="*/ 0 h 316706"/>
              <a:gd name="connsiteX2" fmla="*/ 83344 w 114635"/>
              <a:gd name="connsiteY2" fmla="*/ 21431 h 316706"/>
              <a:gd name="connsiteX3" fmla="*/ 90488 w 114635"/>
              <a:gd name="connsiteY3" fmla="*/ 40481 h 316706"/>
              <a:gd name="connsiteX4" fmla="*/ 95250 w 114635"/>
              <a:gd name="connsiteY4" fmla="*/ 54769 h 316706"/>
              <a:gd name="connsiteX5" fmla="*/ 97631 w 114635"/>
              <a:gd name="connsiteY5" fmla="*/ 61912 h 316706"/>
              <a:gd name="connsiteX6" fmla="*/ 104775 w 114635"/>
              <a:gd name="connsiteY6" fmla="*/ 73819 h 316706"/>
              <a:gd name="connsiteX7" fmla="*/ 111919 w 114635"/>
              <a:gd name="connsiteY7" fmla="*/ 126206 h 316706"/>
              <a:gd name="connsiteX8" fmla="*/ 114300 w 114635"/>
              <a:gd name="connsiteY8" fmla="*/ 133350 h 316706"/>
              <a:gd name="connsiteX9" fmla="*/ 114300 w 114635"/>
              <a:gd name="connsiteY9" fmla="*/ 269081 h 316706"/>
              <a:gd name="connsiteX10" fmla="*/ 60253 w 114635"/>
              <a:gd name="connsiteY10" fmla="*/ 316706 h 316706"/>
              <a:gd name="connsiteX11" fmla="*/ 0 w 114635"/>
              <a:gd name="connsiteY11" fmla="*/ 2381 h 316706"/>
              <a:gd name="connsiteX12" fmla="*/ 76200 w 114635"/>
              <a:gd name="connsiteY12" fmla="*/ 0 h 316706"/>
              <a:gd name="connsiteX0" fmla="*/ 80187 w 118622"/>
              <a:gd name="connsiteY0" fmla="*/ 0 h 316706"/>
              <a:gd name="connsiteX1" fmla="*/ 80187 w 118622"/>
              <a:gd name="connsiteY1" fmla="*/ 0 h 316706"/>
              <a:gd name="connsiteX2" fmla="*/ 87331 w 118622"/>
              <a:gd name="connsiteY2" fmla="*/ 21431 h 316706"/>
              <a:gd name="connsiteX3" fmla="*/ 94475 w 118622"/>
              <a:gd name="connsiteY3" fmla="*/ 40481 h 316706"/>
              <a:gd name="connsiteX4" fmla="*/ 99237 w 118622"/>
              <a:gd name="connsiteY4" fmla="*/ 54769 h 316706"/>
              <a:gd name="connsiteX5" fmla="*/ 101618 w 118622"/>
              <a:gd name="connsiteY5" fmla="*/ 61912 h 316706"/>
              <a:gd name="connsiteX6" fmla="*/ 108762 w 118622"/>
              <a:gd name="connsiteY6" fmla="*/ 73819 h 316706"/>
              <a:gd name="connsiteX7" fmla="*/ 115906 w 118622"/>
              <a:gd name="connsiteY7" fmla="*/ 126206 h 316706"/>
              <a:gd name="connsiteX8" fmla="*/ 118287 w 118622"/>
              <a:gd name="connsiteY8" fmla="*/ 133350 h 316706"/>
              <a:gd name="connsiteX9" fmla="*/ 118287 w 118622"/>
              <a:gd name="connsiteY9" fmla="*/ 269081 h 316706"/>
              <a:gd name="connsiteX10" fmla="*/ 64240 w 118622"/>
              <a:gd name="connsiteY10" fmla="*/ 316706 h 316706"/>
              <a:gd name="connsiteX11" fmla="*/ 0 w 118622"/>
              <a:gd name="connsiteY11" fmla="*/ 0 h 316706"/>
              <a:gd name="connsiteX12" fmla="*/ 80187 w 118622"/>
              <a:gd name="connsiteY12" fmla="*/ 0 h 316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8622" h="316706">
                <a:moveTo>
                  <a:pt x="80187" y="0"/>
                </a:moveTo>
                <a:lnTo>
                  <a:pt x="80187" y="0"/>
                </a:lnTo>
                <a:cubicBezTo>
                  <a:pt x="82568" y="7144"/>
                  <a:pt x="85262" y="14191"/>
                  <a:pt x="87331" y="21431"/>
                </a:cubicBezTo>
                <a:cubicBezTo>
                  <a:pt x="92481" y="39454"/>
                  <a:pt x="85906" y="27628"/>
                  <a:pt x="94475" y="40481"/>
                </a:cubicBezTo>
                <a:lnTo>
                  <a:pt x="99237" y="54769"/>
                </a:lnTo>
                <a:cubicBezTo>
                  <a:pt x="100031" y="57150"/>
                  <a:pt x="100327" y="59760"/>
                  <a:pt x="101618" y="61912"/>
                </a:cubicBezTo>
                <a:lnTo>
                  <a:pt x="108762" y="73819"/>
                </a:lnTo>
                <a:cubicBezTo>
                  <a:pt x="118271" y="111853"/>
                  <a:pt x="109579" y="72424"/>
                  <a:pt x="115906" y="126206"/>
                </a:cubicBezTo>
                <a:cubicBezTo>
                  <a:pt x="116199" y="128699"/>
                  <a:pt x="118245" y="130840"/>
                  <a:pt x="118287" y="133350"/>
                </a:cubicBezTo>
                <a:cubicBezTo>
                  <a:pt x="119041" y="178587"/>
                  <a:pt x="118287" y="223837"/>
                  <a:pt x="118287" y="269081"/>
                </a:cubicBezTo>
                <a:lnTo>
                  <a:pt x="64240" y="316706"/>
                </a:lnTo>
                <a:lnTo>
                  <a:pt x="0" y="0"/>
                </a:lnTo>
                <a:lnTo>
                  <a:pt x="80187" y="0"/>
                </a:lnTo>
                <a:close/>
              </a:path>
            </a:pathLst>
          </a:custGeom>
          <a:solidFill>
            <a:srgbClr val="66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0" r="4160"/>
          <a:stretch/>
        </p:blipFill>
        <p:spPr>
          <a:xfrm>
            <a:off x="1835797" y="-1"/>
            <a:ext cx="7308203" cy="487478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2867"/>
            <a:ext cx="9144000" cy="48114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" y="4322585"/>
            <a:ext cx="18231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* Bank of England analysis</a:t>
            </a:r>
            <a:endParaRPr lang="en-GB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44997" y="2365904"/>
            <a:ext cx="28584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A91F4A"/>
                </a:solidFill>
              </a:rPr>
              <a:t>of the movement in </a:t>
            </a:r>
            <a:br>
              <a:rPr lang="en-GB" sz="2000" dirty="0" smtClean="0">
                <a:solidFill>
                  <a:srgbClr val="A91F4A"/>
                </a:solidFill>
              </a:rPr>
            </a:br>
            <a:r>
              <a:rPr lang="en-GB" sz="2000" dirty="0" smtClean="0">
                <a:solidFill>
                  <a:srgbClr val="A91F4A"/>
                </a:solidFill>
              </a:rPr>
              <a:t>UK rates*</a:t>
            </a:r>
            <a:endParaRPr lang="en-GB" sz="2000" dirty="0">
              <a:solidFill>
                <a:srgbClr val="A91F4A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3482" y="421984"/>
            <a:ext cx="22093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srgbClr val="A91F4A"/>
                </a:solidFill>
              </a:rPr>
              <a:t>Global factors drive</a:t>
            </a:r>
            <a:endParaRPr lang="en-GB" sz="2000" dirty="0">
              <a:solidFill>
                <a:srgbClr val="A91F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8879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43050" y="-368300"/>
            <a:ext cx="10928350" cy="5511800"/>
            <a:chOff x="-1543050" y="-368300"/>
            <a:chExt cx="10928350" cy="5511800"/>
          </a:xfrm>
        </p:grpSpPr>
        <p:grpSp>
          <p:nvGrpSpPr>
            <p:cNvPr id="8" name="Group 7"/>
            <p:cNvGrpSpPr/>
            <p:nvPr/>
          </p:nvGrpSpPr>
          <p:grpSpPr>
            <a:xfrm>
              <a:off x="-1543050" y="0"/>
              <a:ext cx="10687050" cy="5143500"/>
              <a:chOff x="-1543050" y="0"/>
              <a:chExt cx="10687050" cy="514350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87"/>
              <a:stretch/>
            </p:blipFill>
            <p:spPr>
              <a:xfrm>
                <a:off x="0" y="0"/>
                <a:ext cx="8194148" cy="5143500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-1543050" y="1"/>
                <a:ext cx="10687050" cy="4672866"/>
              </a:xfrm>
              <a:prstGeom prst="rect">
                <a:avLst/>
              </a:prstGeom>
              <a:gradFill flip="none" rotWithShape="1">
                <a:gsLst>
                  <a:gs pos="49000">
                    <a:srgbClr val="000000">
                      <a:alpha val="0"/>
                    </a:srgbClr>
                  </a:gs>
                  <a:gs pos="75000">
                    <a:schemeClr val="tx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-190500" y="-368300"/>
              <a:ext cx="9575800" cy="5281738"/>
            </a:xfrm>
            <a:prstGeom prst="rect">
              <a:avLst/>
            </a:prstGeom>
            <a:gradFill flip="none" rotWithShape="1">
              <a:gsLst>
                <a:gs pos="13000">
                  <a:schemeClr val="tx1">
                    <a:alpha val="70000"/>
                  </a:schemeClr>
                </a:gs>
                <a:gs pos="0">
                  <a:srgbClr val="091625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2867"/>
            <a:ext cx="9144000" cy="48114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1910031"/>
            <a:ext cx="6683829" cy="1323439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lvl="0" algn="r"/>
            <a:r>
              <a:rPr lang="en-GB" sz="4000" b="1" dirty="0">
                <a:solidFill>
                  <a:srgbClr val="93E4FA"/>
                </a:solidFill>
              </a:rPr>
              <a:t>Should the monetary policy </a:t>
            </a:r>
            <a:br>
              <a:rPr lang="en-GB" sz="4000" b="1" dirty="0">
                <a:solidFill>
                  <a:srgbClr val="93E4FA"/>
                </a:solidFill>
              </a:rPr>
            </a:br>
            <a:r>
              <a:rPr lang="en-GB" sz="4000" b="1" dirty="0">
                <a:solidFill>
                  <a:srgbClr val="93E4FA"/>
                </a:solidFill>
              </a:rPr>
              <a:t>framework be adjusted?</a:t>
            </a:r>
          </a:p>
        </p:txBody>
      </p:sp>
    </p:spTree>
    <p:extLst>
      <p:ext uri="{BB962C8B-B14F-4D97-AF65-F5344CB8AC3E}">
        <p14:creationId xmlns:p14="http://schemas.microsoft.com/office/powerpoint/2010/main" val="1655917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xi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28" y="536627"/>
            <a:ext cx="7723343" cy="4068000"/>
          </a:xfrm>
          <a:prstGeom prst="rect">
            <a:avLst/>
          </a:prstGeom>
        </p:spPr>
      </p:pic>
      <p:pic>
        <p:nvPicPr>
          <p:cNvPr id="7" name="lin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28" y="536627"/>
            <a:ext cx="7723343" cy="406799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87884" y="80932"/>
            <a:ext cx="86285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Strong 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capital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goods orders 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point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to demand rotating towards investment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2867"/>
            <a:ext cx="9144000" cy="48114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7245927" y="1676400"/>
            <a:ext cx="1187744" cy="2202875"/>
          </a:xfrm>
          <a:prstGeom prst="line">
            <a:avLst/>
          </a:prstGeom>
          <a:noFill/>
          <a:ln w="34925">
            <a:solidFill>
              <a:schemeClr val="accent1"/>
            </a:solidFill>
            <a:headEnd type="none" w="sm" len="med"/>
            <a:tailEnd type="triangle" w="med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4751531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43050" y="-368300"/>
            <a:ext cx="10928350" cy="5511800"/>
            <a:chOff x="-1543050" y="-368300"/>
            <a:chExt cx="10928350" cy="5511800"/>
          </a:xfrm>
        </p:grpSpPr>
        <p:grpSp>
          <p:nvGrpSpPr>
            <p:cNvPr id="8" name="Group 7"/>
            <p:cNvGrpSpPr/>
            <p:nvPr/>
          </p:nvGrpSpPr>
          <p:grpSpPr>
            <a:xfrm>
              <a:off x="-1543050" y="0"/>
              <a:ext cx="10687050" cy="5143500"/>
              <a:chOff x="-1543050" y="0"/>
              <a:chExt cx="10687050" cy="514350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87"/>
              <a:stretch/>
            </p:blipFill>
            <p:spPr>
              <a:xfrm>
                <a:off x="0" y="0"/>
                <a:ext cx="8194148" cy="5143500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-1543050" y="1"/>
                <a:ext cx="10687050" cy="4672866"/>
              </a:xfrm>
              <a:prstGeom prst="rect">
                <a:avLst/>
              </a:prstGeom>
              <a:gradFill flip="none" rotWithShape="1">
                <a:gsLst>
                  <a:gs pos="49000">
                    <a:srgbClr val="000000">
                      <a:alpha val="0"/>
                    </a:srgbClr>
                  </a:gs>
                  <a:gs pos="75000">
                    <a:schemeClr val="tx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-190500" y="-368300"/>
              <a:ext cx="9575800" cy="5281738"/>
            </a:xfrm>
            <a:prstGeom prst="rect">
              <a:avLst/>
            </a:prstGeom>
            <a:gradFill flip="none" rotWithShape="1">
              <a:gsLst>
                <a:gs pos="13000">
                  <a:schemeClr val="tx1">
                    <a:alpha val="70000"/>
                  </a:schemeClr>
                </a:gs>
                <a:gs pos="0">
                  <a:srgbClr val="091625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2867"/>
            <a:ext cx="9144000" cy="48114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3700" y="1910031"/>
            <a:ext cx="8118929" cy="1323439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lvl="0" algn="r"/>
            <a:r>
              <a:rPr lang="en-GB" sz="4000" b="1" dirty="0">
                <a:solidFill>
                  <a:srgbClr val="93E4FA"/>
                </a:solidFill>
              </a:rPr>
              <a:t>Brexit</a:t>
            </a:r>
            <a:r>
              <a:rPr lang="en-GB" sz="4000" b="1" dirty="0" smtClean="0">
                <a:solidFill>
                  <a:srgbClr val="93E4FA"/>
                </a:solidFill>
              </a:rPr>
              <a:t>: De-globalisation</a:t>
            </a:r>
            <a:br>
              <a:rPr lang="en-GB" sz="4000" b="1" dirty="0" smtClean="0">
                <a:solidFill>
                  <a:srgbClr val="93E4FA"/>
                </a:solidFill>
              </a:rPr>
            </a:br>
            <a:r>
              <a:rPr lang="en-GB" sz="4000" b="1" dirty="0" smtClean="0">
                <a:solidFill>
                  <a:srgbClr val="93E4FA"/>
                </a:solidFill>
              </a:rPr>
              <a:t>and inflation</a:t>
            </a:r>
            <a:endParaRPr lang="en-GB" sz="4000" b="1" dirty="0">
              <a:solidFill>
                <a:srgbClr val="93E4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714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" t="2290" r="2464" b="8652"/>
          <a:stretch/>
        </p:blipFill>
        <p:spPr bwMode="auto">
          <a:xfrm>
            <a:off x="1" y="0"/>
            <a:ext cx="9143999" cy="480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2867"/>
            <a:ext cx="9144000" cy="4811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7884" y="80932"/>
            <a:ext cx="59271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UK companies may lose their place in some global supply chains</a:t>
            </a:r>
          </a:p>
        </p:txBody>
      </p:sp>
    </p:spTree>
    <p:extLst>
      <p:ext uri="{BB962C8B-B14F-4D97-AF65-F5344CB8AC3E}">
        <p14:creationId xmlns:p14="http://schemas.microsoft.com/office/powerpoint/2010/main" val="56360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818485" y="2032197"/>
            <a:ext cx="2148729" cy="539553"/>
          </a:xfrm>
          <a:prstGeom prst="rect">
            <a:avLst/>
          </a:prstGeom>
          <a:gradFill>
            <a:gsLst>
              <a:gs pos="32000">
                <a:schemeClr val="accent1"/>
              </a:gs>
              <a:gs pos="0">
                <a:schemeClr val="accent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3600" dirty="0" smtClean="0"/>
              <a:t>1990</a:t>
            </a:r>
            <a:endParaRPr lang="en-GB" sz="3600" dirty="0"/>
          </a:p>
        </p:txBody>
      </p:sp>
      <p:pic>
        <p:nvPicPr>
          <p:cNvPr id="39" name="Solid euro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2" b="96708" l="3931" r="970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178" y="-139699"/>
            <a:ext cx="4864822" cy="4864822"/>
          </a:xfrm>
          <a:prstGeom prst="rect">
            <a:avLst/>
          </a:prstGeom>
        </p:spPr>
      </p:pic>
      <p:pic>
        <p:nvPicPr>
          <p:cNvPr id="31" name="Solid euro To Fade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2" b="96708" l="3931" r="970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178" y="-139699"/>
            <a:ext cx="4864822" cy="48648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2867"/>
            <a:ext cx="9144000" cy="48114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87883" y="80932"/>
            <a:ext cx="45730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Proportion of UK exports that 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are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intermediate components 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of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EU value chains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797451" y="2330673"/>
            <a:ext cx="2956259" cy="20159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500" b="1" dirty="0" smtClean="0">
                <a:solidFill>
                  <a:schemeClr val="tx2"/>
                </a:solidFill>
              </a:rPr>
              <a:t>20</a:t>
            </a:r>
            <a:r>
              <a:rPr lang="en-GB" sz="12500" dirty="0" smtClean="0">
                <a:solidFill>
                  <a:schemeClr val="tx2"/>
                </a:solidFill>
              </a:rPr>
              <a:t>%</a:t>
            </a:r>
            <a:endParaRPr lang="en-GB" sz="12500" dirty="0">
              <a:solidFill>
                <a:schemeClr val="tx2"/>
              </a:solidFill>
            </a:endParaRPr>
          </a:p>
        </p:txBody>
      </p:sp>
      <p:pic>
        <p:nvPicPr>
          <p:cNvPr id="2" name="Faded euro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2" b="96708" l="3931" r="970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178" y="-139699"/>
            <a:ext cx="4864822" cy="4864822"/>
          </a:xfrm>
          <a:prstGeom prst="rect">
            <a:avLst/>
          </a:prstGeom>
        </p:spPr>
      </p:pic>
      <p:pic>
        <p:nvPicPr>
          <p:cNvPr id="4" name="20%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203" y="68578"/>
            <a:ext cx="2156044" cy="22680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0311"/>
            <a:ext cx="1904082" cy="292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201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43050" y="-368300"/>
            <a:ext cx="10928350" cy="5511800"/>
            <a:chOff x="-1543050" y="-368300"/>
            <a:chExt cx="10928350" cy="5511800"/>
          </a:xfrm>
        </p:grpSpPr>
        <p:grpSp>
          <p:nvGrpSpPr>
            <p:cNvPr id="2" name="Group 1"/>
            <p:cNvGrpSpPr/>
            <p:nvPr/>
          </p:nvGrpSpPr>
          <p:grpSpPr>
            <a:xfrm>
              <a:off x="-1543050" y="0"/>
              <a:ext cx="10687050" cy="5143500"/>
              <a:chOff x="-1543050" y="0"/>
              <a:chExt cx="10687050" cy="514350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87"/>
              <a:stretch/>
            </p:blipFill>
            <p:spPr>
              <a:xfrm>
                <a:off x="0" y="0"/>
                <a:ext cx="8194148" cy="5143500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-1543050" y="1"/>
                <a:ext cx="10687050" cy="4672866"/>
              </a:xfrm>
              <a:prstGeom prst="rect">
                <a:avLst/>
              </a:prstGeom>
              <a:gradFill flip="none" rotWithShape="1">
                <a:gsLst>
                  <a:gs pos="49000">
                    <a:srgbClr val="000000">
                      <a:alpha val="0"/>
                    </a:srgbClr>
                  </a:gs>
                  <a:gs pos="75000">
                    <a:schemeClr val="tx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-190500" y="-368300"/>
              <a:ext cx="9575800" cy="5281738"/>
            </a:xfrm>
            <a:prstGeom prst="rect">
              <a:avLst/>
            </a:prstGeom>
            <a:gradFill flip="none" rotWithShape="1">
              <a:gsLst>
                <a:gs pos="13000">
                  <a:schemeClr val="tx1">
                    <a:alpha val="70000"/>
                  </a:schemeClr>
                </a:gs>
                <a:gs pos="0">
                  <a:srgbClr val="091625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2867"/>
            <a:ext cx="9144000" cy="48114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217807"/>
            <a:ext cx="6683829" cy="707886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lvl="0" algn="r"/>
            <a:r>
              <a:rPr lang="en-GB" sz="4000" b="1" dirty="0" smtClean="0">
                <a:solidFill>
                  <a:srgbClr val="93E4FA"/>
                </a:solidFill>
              </a:rPr>
              <a:t>Globalisation and inflation</a:t>
            </a:r>
            <a:endParaRPr lang="en-GB" sz="4000" b="1" dirty="0">
              <a:solidFill>
                <a:srgbClr val="93E4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143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Solid euro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2" b="96708" l="3931" r="970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178" y="-139699"/>
            <a:ext cx="4864822" cy="4864822"/>
          </a:xfrm>
          <a:prstGeom prst="rect">
            <a:avLst/>
          </a:prstGeom>
        </p:spPr>
      </p:pic>
      <p:pic>
        <p:nvPicPr>
          <p:cNvPr id="31" name="Solid euro To Fade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2" b="96708" l="3931" r="970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178" y="-139699"/>
            <a:ext cx="4864822" cy="48648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2867"/>
            <a:ext cx="9144000" cy="48114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87883" y="80932"/>
            <a:ext cx="45730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Proportion of UK exports that 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are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intermediate components 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of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EU value chains</a:t>
            </a:r>
          </a:p>
        </p:txBody>
      </p:sp>
      <p:pic>
        <p:nvPicPr>
          <p:cNvPr id="2" name="Faded euro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2" b="96708" l="3931" r="970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178" y="-139699"/>
            <a:ext cx="4864822" cy="486482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18485" y="2032197"/>
            <a:ext cx="2148729" cy="539553"/>
          </a:xfrm>
          <a:prstGeom prst="rect">
            <a:avLst/>
          </a:prstGeom>
          <a:gradFill>
            <a:gsLst>
              <a:gs pos="32000">
                <a:schemeClr val="accent1"/>
              </a:gs>
              <a:gs pos="0">
                <a:schemeClr val="accent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3600" dirty="0" smtClean="0"/>
              <a:t>2014</a:t>
            </a:r>
            <a:endParaRPr lang="en-GB" sz="3600" dirty="0"/>
          </a:p>
        </p:txBody>
      </p:sp>
      <p:sp>
        <p:nvSpPr>
          <p:cNvPr id="16" name="Rectangle 15"/>
          <p:cNvSpPr/>
          <p:nvPr/>
        </p:nvSpPr>
        <p:spPr>
          <a:xfrm>
            <a:off x="1797451" y="2330673"/>
            <a:ext cx="2956259" cy="20159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500" b="1" dirty="0" smtClean="0">
                <a:solidFill>
                  <a:schemeClr val="tx2"/>
                </a:solidFill>
              </a:rPr>
              <a:t>30</a:t>
            </a:r>
            <a:r>
              <a:rPr lang="en-GB" sz="12500" dirty="0" smtClean="0">
                <a:solidFill>
                  <a:schemeClr val="tx2"/>
                </a:solidFill>
              </a:rPr>
              <a:t>%</a:t>
            </a:r>
            <a:endParaRPr lang="en-GB" sz="12500" dirty="0">
              <a:solidFill>
                <a:schemeClr val="tx2"/>
              </a:solidFill>
            </a:endParaRPr>
          </a:p>
        </p:txBody>
      </p:sp>
      <p:pic>
        <p:nvPicPr>
          <p:cNvPr id="17" name="30%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439" y="68578"/>
            <a:ext cx="2250000" cy="29450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0311"/>
            <a:ext cx="1904082" cy="292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315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 rot="10980000">
            <a:off x="1380109" y="2367617"/>
            <a:ext cx="5404451" cy="828000"/>
          </a:xfrm>
          <a:custGeom>
            <a:avLst/>
            <a:gdLst>
              <a:gd name="connsiteX0" fmla="*/ 0 w 5403786"/>
              <a:gd name="connsiteY0" fmla="*/ 0 h 828000"/>
              <a:gd name="connsiteX1" fmla="*/ 5403786 w 5403786"/>
              <a:gd name="connsiteY1" fmla="*/ 0 h 828000"/>
              <a:gd name="connsiteX2" fmla="*/ 5403786 w 5403786"/>
              <a:gd name="connsiteY2" fmla="*/ 828000 h 828000"/>
              <a:gd name="connsiteX3" fmla="*/ 0 w 5403786"/>
              <a:gd name="connsiteY3" fmla="*/ 828000 h 828000"/>
              <a:gd name="connsiteX4" fmla="*/ 0 w 5403786"/>
              <a:gd name="connsiteY4" fmla="*/ 0 h 828000"/>
              <a:gd name="connsiteX0" fmla="*/ 665 w 5404451"/>
              <a:gd name="connsiteY0" fmla="*/ 0 h 828000"/>
              <a:gd name="connsiteX1" fmla="*/ 5404451 w 5404451"/>
              <a:gd name="connsiteY1" fmla="*/ 0 h 828000"/>
              <a:gd name="connsiteX2" fmla="*/ 5404451 w 5404451"/>
              <a:gd name="connsiteY2" fmla="*/ 828000 h 828000"/>
              <a:gd name="connsiteX3" fmla="*/ 0 w 5404451"/>
              <a:gd name="connsiteY3" fmla="*/ 815317 h 828000"/>
              <a:gd name="connsiteX4" fmla="*/ 665 w 5404451"/>
              <a:gd name="connsiteY4" fmla="*/ 0 h 8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451" h="828000">
                <a:moveTo>
                  <a:pt x="665" y="0"/>
                </a:moveTo>
                <a:lnTo>
                  <a:pt x="5404451" y="0"/>
                </a:lnTo>
                <a:lnTo>
                  <a:pt x="5404451" y="828000"/>
                </a:lnTo>
                <a:lnTo>
                  <a:pt x="0" y="815317"/>
                </a:lnTo>
                <a:cubicBezTo>
                  <a:pt x="222" y="543545"/>
                  <a:pt x="443" y="271772"/>
                  <a:pt x="665" y="0"/>
                </a:cubicBezTo>
                <a:close/>
              </a:path>
            </a:pathLst>
          </a:custGeom>
          <a:gradFill flip="none" rotWithShape="1">
            <a:gsLst>
              <a:gs pos="0">
                <a:srgbClr val="54BCEA">
                  <a:alpha val="48000"/>
                </a:srgb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2"/>
          <p:cNvSpPr/>
          <p:nvPr/>
        </p:nvSpPr>
        <p:spPr>
          <a:xfrm rot="11280000">
            <a:off x="1361717" y="1929602"/>
            <a:ext cx="2777181" cy="473820"/>
          </a:xfrm>
          <a:custGeom>
            <a:avLst/>
            <a:gdLst/>
            <a:ahLst/>
            <a:cxnLst/>
            <a:rect l="l" t="t" r="r" b="b"/>
            <a:pathLst>
              <a:path w="2777181" h="473820">
                <a:moveTo>
                  <a:pt x="0" y="227255"/>
                </a:moveTo>
                <a:lnTo>
                  <a:pt x="2694936" y="0"/>
                </a:lnTo>
                <a:lnTo>
                  <a:pt x="2694928" y="5422"/>
                </a:lnTo>
                <a:cubicBezTo>
                  <a:pt x="2708814" y="21702"/>
                  <a:pt x="2777181" y="120807"/>
                  <a:pt x="2777181" y="237545"/>
                </a:cubicBezTo>
                <a:cubicBezTo>
                  <a:pt x="2777181" y="355289"/>
                  <a:pt x="2706552" y="457481"/>
                  <a:pt x="2694202" y="470636"/>
                </a:cubicBezTo>
                <a:lnTo>
                  <a:pt x="2694197" y="47382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/>
          <p:cNvSpPr/>
          <p:nvPr/>
        </p:nvSpPr>
        <p:spPr>
          <a:xfrm rot="480000">
            <a:off x="4111056" y="2340805"/>
            <a:ext cx="2777181" cy="473820"/>
          </a:xfrm>
          <a:custGeom>
            <a:avLst/>
            <a:gdLst/>
            <a:ahLst/>
            <a:cxnLst/>
            <a:rect l="l" t="t" r="r" b="b"/>
            <a:pathLst>
              <a:path w="2777181" h="473820">
                <a:moveTo>
                  <a:pt x="0" y="227255"/>
                </a:moveTo>
                <a:lnTo>
                  <a:pt x="2694936" y="0"/>
                </a:lnTo>
                <a:lnTo>
                  <a:pt x="2694928" y="5422"/>
                </a:lnTo>
                <a:cubicBezTo>
                  <a:pt x="2708814" y="21702"/>
                  <a:pt x="2777181" y="120807"/>
                  <a:pt x="2777181" y="237545"/>
                </a:cubicBezTo>
                <a:cubicBezTo>
                  <a:pt x="2777181" y="355289"/>
                  <a:pt x="2706552" y="457481"/>
                  <a:pt x="2694202" y="470636"/>
                </a:cubicBezTo>
                <a:lnTo>
                  <a:pt x="2694197" y="47382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1" name="Faded connector (TILT)"/>
          <p:cNvCxnSpPr/>
          <p:nvPr/>
        </p:nvCxnSpPr>
        <p:spPr>
          <a:xfrm rot="-600000">
            <a:off x="1425329" y="2597684"/>
            <a:ext cx="5270851" cy="1241946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2867"/>
            <a:ext cx="9144000" cy="48114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37487" y="735896"/>
            <a:ext cx="7678715" cy="3889240"/>
            <a:chOff x="837487" y="735896"/>
            <a:chExt cx="7678715" cy="3889240"/>
          </a:xfrm>
        </p:grpSpPr>
        <p:sp>
          <p:nvSpPr>
            <p:cNvPr id="22" name="2010 text"/>
            <p:cNvSpPr txBox="1"/>
            <p:nvPr/>
          </p:nvSpPr>
          <p:spPr>
            <a:xfrm>
              <a:off x="837487" y="735896"/>
              <a:ext cx="85772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Inflation</a:t>
              </a:r>
              <a:endParaRPr lang="en-GB" sz="13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3" name="2010 text"/>
            <p:cNvSpPr txBox="1"/>
            <p:nvPr/>
          </p:nvSpPr>
          <p:spPr>
            <a:xfrm>
              <a:off x="6931211" y="4201122"/>
              <a:ext cx="158499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Supply-demand</a:t>
              </a:r>
              <a:endParaRPr lang="en-GB" sz="13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1148005" y="976418"/>
              <a:ext cx="5800100" cy="3357250"/>
              <a:chOff x="1148005" y="976418"/>
              <a:chExt cx="5800100" cy="3357250"/>
            </a:xfrm>
          </p:grpSpPr>
          <p:sp>
            <p:nvSpPr>
              <p:cNvPr id="33" name="Freeform 32"/>
              <p:cNvSpPr/>
              <p:nvPr/>
            </p:nvSpPr>
            <p:spPr>
              <a:xfrm>
                <a:off x="1148005" y="976418"/>
                <a:ext cx="5800100" cy="3357250"/>
              </a:xfrm>
              <a:custGeom>
                <a:avLst/>
                <a:gdLst>
                  <a:gd name="connsiteX0" fmla="*/ 0 w 5800100"/>
                  <a:gd name="connsiteY0" fmla="*/ 0 h 3357250"/>
                  <a:gd name="connsiteX1" fmla="*/ 0 w 5800100"/>
                  <a:gd name="connsiteY1" fmla="*/ 3357250 h 3357250"/>
                  <a:gd name="connsiteX2" fmla="*/ 5800100 w 5800100"/>
                  <a:gd name="connsiteY2" fmla="*/ 3357250 h 33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800100" h="3357250">
                    <a:moveTo>
                      <a:pt x="0" y="0"/>
                    </a:moveTo>
                    <a:lnTo>
                      <a:pt x="0" y="3357250"/>
                    </a:lnTo>
                    <a:lnTo>
                      <a:pt x="5800100" y="3357250"/>
                    </a:lnTo>
                  </a:path>
                </a:pathLst>
              </a:custGeom>
              <a:noFill/>
              <a:ln w="9525">
                <a:solidFill>
                  <a:schemeClr val="tx1">
                    <a:lumMod val="65000"/>
                    <a:lumOff val="35000"/>
                  </a:schemeClr>
                </a:solidFill>
                <a:headEnd type="triangle" w="med" len="lg"/>
                <a:tailEnd type="triangle" w="med" len="lg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 flipV="1">
                <a:off x="3674661" y="4213822"/>
                <a:ext cx="0" cy="112576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lg"/>
                <a:tailEnd type="none" w="med" len="lg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>
              <a:off x="1604036" y="4325307"/>
              <a:ext cx="4520114" cy="299829"/>
              <a:chOff x="1604036" y="4325307"/>
              <a:chExt cx="4520114" cy="299829"/>
            </a:xfrm>
          </p:grpSpPr>
          <p:sp>
            <p:nvSpPr>
              <p:cNvPr id="41" name="2010 text"/>
              <p:cNvSpPr txBox="1"/>
              <p:nvPr/>
            </p:nvSpPr>
            <p:spPr>
              <a:xfrm>
                <a:off x="4539159" y="4332748"/>
                <a:ext cx="1584991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3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Excess supply</a:t>
                </a:r>
                <a:endParaRPr lang="en-GB" sz="13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2" name="2010 text"/>
              <p:cNvSpPr txBox="1"/>
              <p:nvPr/>
            </p:nvSpPr>
            <p:spPr>
              <a:xfrm>
                <a:off x="3524535" y="4325307"/>
                <a:ext cx="300252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3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0</a:t>
                </a:r>
                <a:endParaRPr lang="en-GB" sz="13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3" name="2010 text"/>
              <p:cNvSpPr txBox="1"/>
              <p:nvPr/>
            </p:nvSpPr>
            <p:spPr>
              <a:xfrm>
                <a:off x="1604036" y="4332748"/>
                <a:ext cx="1584991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3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Excess demand</a:t>
                </a:r>
                <a:endParaRPr lang="en-GB" sz="13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 flipH="1">
                <a:off x="3779719" y="4467225"/>
                <a:ext cx="784745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65000"/>
                    <a:lumOff val="35000"/>
                  </a:schemeClr>
                </a:solidFill>
                <a:headEnd type="triangle" w="med" len="lg"/>
                <a:tailEnd type="none" w="med" len="lg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H="1">
                <a:off x="2780023" y="4467225"/>
                <a:ext cx="784745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lg"/>
                <a:tailEnd type="triangle" w="med" len="lg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5" name="Rectangle 24"/>
          <p:cNvSpPr/>
          <p:nvPr/>
        </p:nvSpPr>
        <p:spPr>
          <a:xfrm>
            <a:off x="125537" y="80932"/>
            <a:ext cx="92158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Inflationary impacts of de-globalisation under Brexit</a:t>
            </a:r>
          </a:p>
        </p:txBody>
      </p:sp>
      <p:sp>
        <p:nvSpPr>
          <p:cNvPr id="9" name="Arc 8"/>
          <p:cNvSpPr/>
          <p:nvPr/>
        </p:nvSpPr>
        <p:spPr>
          <a:xfrm rot="900000" flipH="1">
            <a:off x="1458832" y="1771392"/>
            <a:ext cx="154800" cy="436915"/>
          </a:xfrm>
          <a:prstGeom prst="arc">
            <a:avLst>
              <a:gd name="adj1" fmla="val 17197849"/>
              <a:gd name="adj2" fmla="val 4633293"/>
            </a:avLst>
          </a:prstGeom>
          <a:noFill/>
          <a:ln w="9525">
            <a:solidFill>
              <a:schemeClr val="accent6">
                <a:lumMod val="75000"/>
              </a:schemeClr>
            </a:solidFill>
            <a:headEnd type="triangle" w="med" len="lg"/>
            <a:tailEnd type="none" w="med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Arc 31"/>
          <p:cNvSpPr/>
          <p:nvPr/>
        </p:nvSpPr>
        <p:spPr>
          <a:xfrm rot="11700000" flipH="1">
            <a:off x="6591675" y="2541562"/>
            <a:ext cx="154800" cy="451674"/>
          </a:xfrm>
          <a:prstGeom prst="arc">
            <a:avLst>
              <a:gd name="adj1" fmla="val 17197849"/>
              <a:gd name="adj2" fmla="val 4633293"/>
            </a:avLst>
          </a:prstGeom>
          <a:noFill/>
          <a:ln w="9525">
            <a:solidFill>
              <a:schemeClr val="accent6">
                <a:lumMod val="75000"/>
              </a:schemeClr>
            </a:solidFill>
            <a:headEnd type="triangle" w="med" len="lg"/>
            <a:tailEnd type="none" w="med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8" name="Down arrow"/>
          <p:cNvCxnSpPr/>
          <p:nvPr/>
        </p:nvCxnSpPr>
        <p:spPr>
          <a:xfrm flipV="1">
            <a:off x="4066283" y="2481263"/>
            <a:ext cx="36000" cy="684000"/>
          </a:xfrm>
          <a:prstGeom prst="line">
            <a:avLst/>
          </a:prstGeom>
          <a:noFill/>
          <a:ln w="9525">
            <a:solidFill>
              <a:schemeClr val="accent1"/>
            </a:solidFill>
            <a:headEnd type="none" w="med" len="lg"/>
            <a:tailEnd type="triangle" w="med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Oval 23"/>
          <p:cNvSpPr/>
          <p:nvPr/>
        </p:nvSpPr>
        <p:spPr>
          <a:xfrm>
            <a:off x="3585949" y="2172382"/>
            <a:ext cx="184245" cy="184245"/>
          </a:xfrm>
          <a:prstGeom prst="ellipse">
            <a:avLst/>
          </a:prstGeom>
          <a:solidFill>
            <a:srgbClr val="E3A1B5"/>
          </a:solidFill>
          <a:ln>
            <a:solidFill>
              <a:srgbClr val="78243E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2651026" y="1961778"/>
            <a:ext cx="184245" cy="184245"/>
          </a:xfrm>
          <a:prstGeom prst="ellipse">
            <a:avLst/>
          </a:prstGeom>
          <a:solidFill>
            <a:srgbClr val="7824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" name="Down arrow"/>
          <p:cNvCxnSpPr/>
          <p:nvPr/>
        </p:nvCxnSpPr>
        <p:spPr>
          <a:xfrm flipH="1" flipV="1">
            <a:off x="2902742" y="2040735"/>
            <a:ext cx="643222" cy="147930"/>
          </a:xfrm>
          <a:prstGeom prst="line">
            <a:avLst/>
          </a:prstGeom>
          <a:noFill/>
          <a:ln w="9525">
            <a:solidFill>
              <a:srgbClr val="78243E"/>
            </a:solidFill>
            <a:headEnd type="none" w="med" len="lg"/>
            <a:tailEnd type="triangle" w="med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4588060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xi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14" y="301598"/>
            <a:ext cx="7723341" cy="4067999"/>
          </a:xfrm>
          <a:prstGeom prst="rect">
            <a:avLst/>
          </a:prstGeom>
        </p:spPr>
      </p:pic>
      <p:pic>
        <p:nvPicPr>
          <p:cNvPr id="3" name="lin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"/>
          <a:stretch/>
        </p:blipFill>
        <p:spPr>
          <a:xfrm>
            <a:off x="1086678" y="301598"/>
            <a:ext cx="7496674" cy="406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2867"/>
            <a:ext cx="9144000" cy="481143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187884" y="80932"/>
            <a:ext cx="89058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Relative wages of 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workers exposed to global labour markets squeezed</a:t>
            </a: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2444" y="4416413"/>
            <a:ext cx="3968532" cy="230832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en-GB" sz="900" dirty="0" smtClean="0">
                <a:solidFill>
                  <a:schemeClr val="bg1">
                    <a:lumMod val="50000"/>
                  </a:schemeClr>
                </a:solidFill>
              </a:rPr>
              <a:t>‘Trade adjustment: worker-level evidence’ by </a:t>
            </a:r>
            <a:r>
              <a:rPr lang="en-GB" sz="900" dirty="0" err="1" smtClean="0">
                <a:solidFill>
                  <a:schemeClr val="bg1">
                    <a:lumMod val="50000"/>
                  </a:schemeClr>
                </a:solidFill>
              </a:rPr>
              <a:t>Autor</a:t>
            </a:r>
            <a:r>
              <a:rPr lang="en-GB" sz="900" dirty="0" smtClean="0">
                <a:solidFill>
                  <a:schemeClr val="bg1">
                    <a:lumMod val="50000"/>
                  </a:schemeClr>
                </a:solidFill>
              </a:rPr>
              <a:t>, Dorn, Hanson and Song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13056" y="3588088"/>
            <a:ext cx="5309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300" b="1" dirty="0">
                <a:solidFill>
                  <a:schemeClr val="accent1"/>
                </a:solidFill>
              </a:rPr>
              <a:t>46pp</a:t>
            </a:r>
          </a:p>
          <a:p>
            <a:pPr algn="ctr"/>
            <a:r>
              <a:rPr lang="en-GB" sz="1300" b="1" dirty="0">
                <a:solidFill>
                  <a:schemeClr val="accent1"/>
                </a:solidFill>
              </a:rPr>
              <a:t>loss</a:t>
            </a:r>
          </a:p>
        </p:txBody>
      </p:sp>
    </p:spTree>
    <p:extLst>
      <p:ext uri="{BB962C8B-B14F-4D97-AF65-F5344CB8AC3E}">
        <p14:creationId xmlns:p14="http://schemas.microsoft.com/office/powerpoint/2010/main" val="200812069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2867"/>
            <a:ext cx="9144000" cy="48114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25753" y="509556"/>
            <a:ext cx="7943958" cy="3899381"/>
            <a:chOff x="798753" y="651226"/>
            <a:chExt cx="7943958" cy="3899381"/>
          </a:xfrm>
        </p:grpSpPr>
        <p:sp>
          <p:nvSpPr>
            <p:cNvPr id="22" name="2010 text"/>
            <p:cNvSpPr txBox="1"/>
            <p:nvPr/>
          </p:nvSpPr>
          <p:spPr>
            <a:xfrm>
              <a:off x="837487" y="651226"/>
              <a:ext cx="85772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Inflation</a:t>
              </a:r>
              <a:endParaRPr lang="en-GB" sz="13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3" name="2010 text"/>
            <p:cNvSpPr txBox="1"/>
            <p:nvPr/>
          </p:nvSpPr>
          <p:spPr>
            <a:xfrm>
              <a:off x="7157720" y="4107985"/>
              <a:ext cx="158499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Supply-demand</a:t>
              </a:r>
              <a:endParaRPr lang="en-GB" sz="13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1148004" y="891748"/>
              <a:ext cx="6043371" cy="3357250"/>
            </a:xfrm>
            <a:custGeom>
              <a:avLst/>
              <a:gdLst>
                <a:gd name="connsiteX0" fmla="*/ 0 w 5800100"/>
                <a:gd name="connsiteY0" fmla="*/ 0 h 3357250"/>
                <a:gd name="connsiteX1" fmla="*/ 0 w 5800100"/>
                <a:gd name="connsiteY1" fmla="*/ 3357250 h 3357250"/>
                <a:gd name="connsiteX2" fmla="*/ 5800100 w 5800100"/>
                <a:gd name="connsiteY2" fmla="*/ 3357250 h 33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00100" h="3357250">
                  <a:moveTo>
                    <a:pt x="0" y="0"/>
                  </a:moveTo>
                  <a:lnTo>
                    <a:pt x="0" y="3357250"/>
                  </a:lnTo>
                  <a:lnTo>
                    <a:pt x="5800100" y="3357250"/>
                  </a:lnTo>
                </a:path>
              </a:pathLst>
            </a:cu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headEnd type="triangle" w="med" len="lg"/>
              <a:tailEnd type="triangle" w="med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2010 text"/>
            <p:cNvSpPr txBox="1"/>
            <p:nvPr/>
          </p:nvSpPr>
          <p:spPr>
            <a:xfrm>
              <a:off x="1683468" y="871689"/>
              <a:ext cx="287952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300" dirty="0" smtClean="0">
                  <a:solidFill>
                    <a:schemeClr val="bg1">
                      <a:lumMod val="50000"/>
                    </a:schemeClr>
                  </a:solidFill>
                </a:rPr>
                <a:t>Spare capacity diminishing</a:t>
              </a:r>
              <a:endParaRPr lang="en-GB" sz="13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 flipH="1">
              <a:off x="1533498" y="1159392"/>
              <a:ext cx="3018533" cy="0"/>
            </a:xfrm>
            <a:prstGeom prst="line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headEnd type="triangle" w="med" len="lg"/>
              <a:tailEnd type="none" w="med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0" name="2010 text"/>
            <p:cNvSpPr txBox="1"/>
            <p:nvPr/>
          </p:nvSpPr>
          <p:spPr>
            <a:xfrm>
              <a:off x="798753" y="2402055"/>
              <a:ext cx="40005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2%</a:t>
              </a:r>
              <a:endParaRPr lang="en-GB" sz="13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4665676" y="1153581"/>
              <a:ext cx="0" cy="2838449"/>
            </a:xfrm>
            <a:prstGeom prst="line">
              <a:avLst/>
            </a:prstGeom>
            <a:noFill/>
            <a:ln w="6350">
              <a:solidFill>
                <a:schemeClr val="bg1">
                  <a:lumMod val="65000"/>
                </a:schemeClr>
              </a:solidFill>
              <a:headEnd type="none" w="med" len="lg"/>
              <a:tailEnd type="none" w="med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1533498" y="4140257"/>
              <a:ext cx="0" cy="108000"/>
            </a:xfrm>
            <a:prstGeom prst="line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headEnd type="none" w="med" len="lg"/>
              <a:tailEnd type="none" w="med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3099587" y="4140257"/>
              <a:ext cx="0" cy="108000"/>
            </a:xfrm>
            <a:prstGeom prst="line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headEnd type="none" w="med" len="lg"/>
              <a:tailEnd type="none" w="med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6231767" y="4140257"/>
              <a:ext cx="0" cy="108000"/>
            </a:xfrm>
            <a:prstGeom prst="line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headEnd type="none" w="med" len="lg"/>
              <a:tailEnd type="none" w="med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6" name="2010 text"/>
            <p:cNvSpPr txBox="1"/>
            <p:nvPr/>
          </p:nvSpPr>
          <p:spPr>
            <a:xfrm>
              <a:off x="1364508" y="4258219"/>
              <a:ext cx="318959" cy="252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-2</a:t>
              </a:r>
              <a:endParaRPr lang="en-GB" sz="13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7" name="2010 text"/>
            <p:cNvSpPr txBox="1"/>
            <p:nvPr/>
          </p:nvSpPr>
          <p:spPr>
            <a:xfrm>
              <a:off x="2946457" y="4258219"/>
              <a:ext cx="318959" cy="252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-1</a:t>
              </a:r>
              <a:endParaRPr lang="en-GB" sz="13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8" name="2010 text"/>
            <p:cNvSpPr txBox="1"/>
            <p:nvPr/>
          </p:nvSpPr>
          <p:spPr>
            <a:xfrm>
              <a:off x="6100891" y="4258219"/>
              <a:ext cx="318959" cy="252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</a:t>
              </a:r>
              <a:endParaRPr lang="en-GB" sz="13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>
            <a:xfrm flipV="1">
              <a:off x="4665676" y="4124072"/>
              <a:ext cx="0" cy="124185"/>
            </a:xfrm>
            <a:prstGeom prst="line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headEnd type="none" w="med" len="lg"/>
              <a:tailEnd type="none" w="med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1148004" y="2536143"/>
              <a:ext cx="118343" cy="0"/>
            </a:xfrm>
            <a:prstGeom prst="line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headEnd type="none" w="med" len="lg"/>
              <a:tailEnd type="none" w="med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0" name="2010 text"/>
            <p:cNvSpPr txBox="1"/>
            <p:nvPr/>
          </p:nvSpPr>
          <p:spPr>
            <a:xfrm>
              <a:off x="798753" y="1009740"/>
              <a:ext cx="40005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3%</a:t>
              </a:r>
              <a:endParaRPr lang="en-GB" sz="13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 flipH="1">
              <a:off x="1148004" y="1153581"/>
              <a:ext cx="118343" cy="0"/>
            </a:xfrm>
            <a:prstGeom prst="line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headEnd type="none" w="med" len="lg"/>
              <a:tailEnd type="none" w="med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1148004" y="3895330"/>
              <a:ext cx="118343" cy="0"/>
            </a:xfrm>
            <a:prstGeom prst="line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headEnd type="none" w="med" len="lg"/>
              <a:tailEnd type="none" w="med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3" name="2010 text"/>
            <p:cNvSpPr txBox="1"/>
            <p:nvPr/>
          </p:nvSpPr>
          <p:spPr>
            <a:xfrm>
              <a:off x="798753" y="3758864"/>
              <a:ext cx="40005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1%</a:t>
              </a:r>
              <a:endParaRPr lang="en-GB" sz="13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9" name="2010 text"/>
            <p:cNvSpPr txBox="1"/>
            <p:nvPr/>
          </p:nvSpPr>
          <p:spPr>
            <a:xfrm>
              <a:off x="4539213" y="4258219"/>
              <a:ext cx="31895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0</a:t>
              </a:r>
              <a:endParaRPr lang="en-GB" sz="13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485160" y="2259345"/>
            <a:ext cx="4966966" cy="250986"/>
            <a:chOff x="1358160" y="2401015"/>
            <a:chExt cx="4966966" cy="250986"/>
          </a:xfrm>
        </p:grpSpPr>
        <p:cxnSp>
          <p:nvCxnSpPr>
            <p:cNvPr id="32" name="Straight Connector 31"/>
            <p:cNvCxnSpPr/>
            <p:nvPr/>
          </p:nvCxnSpPr>
          <p:spPr>
            <a:xfrm flipH="1">
              <a:off x="1358160" y="2536143"/>
              <a:ext cx="4966966" cy="0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prstDash val="dash"/>
              <a:headEnd type="none" w="med" len="lg"/>
              <a:tailEnd type="none" w="med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" name="Rectangle 3"/>
            <p:cNvSpPr/>
            <p:nvPr/>
          </p:nvSpPr>
          <p:spPr>
            <a:xfrm>
              <a:off x="1533047" y="2401015"/>
              <a:ext cx="459581" cy="2509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GB" sz="1100" dirty="0">
                  <a:solidFill>
                    <a:schemeClr val="bg1">
                      <a:lumMod val="50000"/>
                    </a:schemeClr>
                  </a:solidFill>
                </a:rPr>
                <a:t>Target</a:t>
              </a:r>
              <a:endParaRPr lang="en-GB" sz="13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 flipH="1" flipV="1">
            <a:off x="4049070" y="1108058"/>
            <a:ext cx="1325531" cy="2277243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NOV Text"/>
          <p:cNvSpPr/>
          <p:nvPr/>
        </p:nvSpPr>
        <p:spPr>
          <a:xfrm>
            <a:off x="3245098" y="1099546"/>
            <a:ext cx="898899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GB" sz="1300" dirty="0" smtClean="0">
                <a:solidFill>
                  <a:schemeClr val="tx2"/>
                </a:solidFill>
              </a:rPr>
              <a:t>November</a:t>
            </a:r>
            <a:endParaRPr lang="en-GB" sz="1300" dirty="0">
              <a:solidFill>
                <a:schemeClr val="tx2"/>
              </a:solidFill>
            </a:endParaRPr>
          </a:p>
        </p:txBody>
      </p:sp>
      <p:sp>
        <p:nvSpPr>
          <p:cNvPr id="83" name="AUG STIM TEXT"/>
          <p:cNvSpPr/>
          <p:nvPr/>
        </p:nvSpPr>
        <p:spPr>
          <a:xfrm>
            <a:off x="2434183" y="1420612"/>
            <a:ext cx="119911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300" dirty="0" smtClean="0">
                <a:solidFill>
                  <a:schemeClr val="accent1"/>
                </a:solidFill>
              </a:rPr>
              <a:t>August</a:t>
            </a:r>
            <a:br>
              <a:rPr lang="en-GB" sz="1300" dirty="0" smtClean="0">
                <a:solidFill>
                  <a:schemeClr val="accent1"/>
                </a:solidFill>
              </a:rPr>
            </a:br>
            <a:r>
              <a:rPr lang="en-GB" sz="1300" dirty="0" smtClean="0">
                <a:solidFill>
                  <a:schemeClr val="accent1"/>
                </a:solidFill>
              </a:rPr>
              <a:t>(with stimulus)</a:t>
            </a:r>
            <a:endParaRPr lang="en-GB" sz="1300" dirty="0">
              <a:solidFill>
                <a:schemeClr val="accent1"/>
              </a:solidFill>
            </a:endParaRPr>
          </a:p>
        </p:txBody>
      </p:sp>
      <p:sp>
        <p:nvSpPr>
          <p:cNvPr id="85" name="Nov dot"/>
          <p:cNvSpPr/>
          <p:nvPr/>
        </p:nvSpPr>
        <p:spPr>
          <a:xfrm>
            <a:off x="3651165" y="1354280"/>
            <a:ext cx="144000" cy="1440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AUG NO STIM TEXT"/>
          <p:cNvSpPr/>
          <p:nvPr/>
        </p:nvSpPr>
        <p:spPr>
          <a:xfrm>
            <a:off x="2050947" y="2421607"/>
            <a:ext cx="107407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300" dirty="0">
                <a:solidFill>
                  <a:srgbClr val="DA3669"/>
                </a:solidFill>
              </a:rPr>
              <a:t>August </a:t>
            </a:r>
            <a:r>
              <a:rPr lang="en-GB" sz="1300" dirty="0" smtClean="0">
                <a:solidFill>
                  <a:srgbClr val="DA3669"/>
                </a:solidFill>
              </a:rPr>
              <a:t>2016</a:t>
            </a:r>
            <a:br>
              <a:rPr lang="en-GB" sz="1300" dirty="0" smtClean="0">
                <a:solidFill>
                  <a:srgbClr val="DA3669"/>
                </a:solidFill>
              </a:rPr>
            </a:br>
            <a:r>
              <a:rPr lang="en-GB" sz="1300" dirty="0" smtClean="0">
                <a:solidFill>
                  <a:srgbClr val="DA3669"/>
                </a:solidFill>
              </a:rPr>
              <a:t>(no stimulus)</a:t>
            </a:r>
            <a:endParaRPr lang="en-GB" sz="1300" dirty="0">
              <a:solidFill>
                <a:srgbClr val="DA3669"/>
              </a:solidFill>
            </a:endParaRPr>
          </a:p>
        </p:txBody>
      </p:sp>
      <p:sp>
        <p:nvSpPr>
          <p:cNvPr id="90" name="Aug dot NO STIM"/>
          <p:cNvSpPr/>
          <p:nvPr/>
        </p:nvSpPr>
        <p:spPr>
          <a:xfrm>
            <a:off x="2519031" y="2301787"/>
            <a:ext cx="144000" cy="144000"/>
          </a:xfrm>
          <a:prstGeom prst="ellipse">
            <a:avLst/>
          </a:prstGeom>
          <a:solidFill>
            <a:srgbClr val="DA36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Aug dot STIM"/>
          <p:cNvSpPr/>
          <p:nvPr/>
        </p:nvSpPr>
        <p:spPr>
          <a:xfrm>
            <a:off x="3560086" y="1756989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May Text"/>
          <p:cNvSpPr/>
          <p:nvPr/>
        </p:nvSpPr>
        <p:spPr>
          <a:xfrm>
            <a:off x="3740325" y="1940429"/>
            <a:ext cx="479747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GB" sz="1300" dirty="0" smtClean="0">
                <a:solidFill>
                  <a:schemeClr val="tx2"/>
                </a:solidFill>
              </a:rPr>
              <a:t>May</a:t>
            </a:r>
            <a:endParaRPr lang="en-GB" sz="1300" dirty="0">
              <a:solidFill>
                <a:schemeClr val="tx2"/>
              </a:solidFill>
            </a:endParaRPr>
          </a:p>
        </p:txBody>
      </p:sp>
      <p:sp>
        <p:nvSpPr>
          <p:cNvPr id="97" name="May 17 dot"/>
          <p:cNvSpPr/>
          <p:nvPr/>
        </p:nvSpPr>
        <p:spPr>
          <a:xfrm>
            <a:off x="4188664" y="2045091"/>
            <a:ext cx="144000" cy="1440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Aug dot"/>
          <p:cNvSpPr/>
          <p:nvPr/>
        </p:nvSpPr>
        <p:spPr>
          <a:xfrm>
            <a:off x="4227045" y="2065759"/>
            <a:ext cx="144000" cy="144000"/>
          </a:xfrm>
          <a:prstGeom prst="ellipse">
            <a:avLst/>
          </a:prstGeom>
          <a:solidFill>
            <a:srgbClr val="1738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8" name="Straight Connector 47"/>
          <p:cNvCxnSpPr/>
          <p:nvPr/>
        </p:nvCxnSpPr>
        <p:spPr>
          <a:xfrm flipH="1">
            <a:off x="2672556" y="1870623"/>
            <a:ext cx="864000" cy="43200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headEnd type="triangle" w="sm" len="med"/>
            <a:tailEnd type="none" w="med" len="sm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3651165" y="1513115"/>
            <a:ext cx="52921" cy="224021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headEnd type="triangle" w="sm" len="med"/>
            <a:tailEnd type="none" w="med" len="sm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2" name="Straight Connector 51"/>
          <p:cNvCxnSpPr/>
          <p:nvPr/>
        </p:nvCxnSpPr>
        <p:spPr>
          <a:xfrm flipH="1" flipV="1">
            <a:off x="3808159" y="1466290"/>
            <a:ext cx="157006" cy="113684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headEnd type="triangle" w="sm" len="med"/>
            <a:tailEnd type="none" w="med" len="sm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4" name="Straight Connector 53"/>
          <p:cNvCxnSpPr/>
          <p:nvPr/>
        </p:nvCxnSpPr>
        <p:spPr>
          <a:xfrm flipH="1" flipV="1">
            <a:off x="4075417" y="1705448"/>
            <a:ext cx="144000" cy="32400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headEnd type="triangle" w="sm" len="med"/>
            <a:tailEnd type="none" w="med" len="sm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55" name="Rectangle 54"/>
          <p:cNvSpPr/>
          <p:nvPr/>
        </p:nvSpPr>
        <p:spPr>
          <a:xfrm>
            <a:off x="187884" y="80932"/>
            <a:ext cx="89058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Trade-off that emerged after the referendum 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diminishing</a:t>
            </a: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499341" y="1814071"/>
            <a:ext cx="4766609" cy="834987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356697" y="3288682"/>
            <a:ext cx="150336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Preferred trade-off </a:t>
            </a:r>
            <a:br>
              <a:rPr lang="en-GB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if </a:t>
            </a:r>
            <a:r>
              <a:rPr lang="el-GR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λ</a:t>
            </a:r>
            <a:r>
              <a:rPr lang="en-GB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= 1</a:t>
            </a:r>
            <a:endParaRPr lang="en-GB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4" name="Feb Text"/>
          <p:cNvSpPr/>
          <p:nvPr/>
        </p:nvSpPr>
        <p:spPr>
          <a:xfrm>
            <a:off x="4183175" y="1508599"/>
            <a:ext cx="984244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r>
              <a:rPr lang="en-GB" sz="1300" dirty="0" smtClean="0">
                <a:solidFill>
                  <a:schemeClr val="tx2"/>
                </a:solidFill>
              </a:rPr>
              <a:t>February 2017</a:t>
            </a:r>
            <a:endParaRPr lang="en-GB" sz="1300" dirty="0">
              <a:solidFill>
                <a:schemeClr val="tx2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254045" y="2510331"/>
            <a:ext cx="154183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Preferred trade-off </a:t>
            </a:r>
            <a:r>
              <a:rPr lang="en-GB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en-GB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if  </a:t>
            </a:r>
            <a:r>
              <a:rPr lang="el-GR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λ</a:t>
            </a:r>
            <a:r>
              <a:rPr lang="en-GB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= 0.1</a:t>
            </a:r>
            <a:endParaRPr lang="en-GB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4" name="Feb 17 dot"/>
          <p:cNvSpPr/>
          <p:nvPr/>
        </p:nvSpPr>
        <p:spPr>
          <a:xfrm>
            <a:off x="3965165" y="1551924"/>
            <a:ext cx="144000" cy="1440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263870" y="4319279"/>
            <a:ext cx="5596084" cy="338554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r>
              <a:rPr lang="el-GR" sz="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λ</a:t>
            </a:r>
            <a:r>
              <a:rPr lang="en-GB" sz="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= 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policymaker’s preference for keeping demand close to supply relative to keeping inflation close to target in the face of a trade-off.  </a:t>
            </a:r>
            <a:endParaRPr lang="en-GB" sz="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GB" sz="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Lower </a:t>
            </a:r>
            <a:r>
              <a:rPr lang="el-GR" sz="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λ</a:t>
            </a:r>
            <a:r>
              <a:rPr lang="en-GB" sz="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= 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more preference for inflation close to </a:t>
            </a:r>
            <a:r>
              <a:rPr lang="en-GB" sz="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target.</a:t>
            </a:r>
            <a:endParaRPr lang="en-GB" sz="1600" dirty="0"/>
          </a:p>
        </p:txBody>
      </p:sp>
      <p:sp>
        <p:nvSpPr>
          <p:cNvPr id="62" name="Feb Text"/>
          <p:cNvSpPr/>
          <p:nvPr/>
        </p:nvSpPr>
        <p:spPr>
          <a:xfrm>
            <a:off x="4415757" y="2041508"/>
            <a:ext cx="471026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r>
              <a:rPr lang="en-GB" sz="1300" dirty="0">
                <a:solidFill>
                  <a:schemeClr val="tx2"/>
                </a:solidFill>
              </a:rPr>
              <a:t>August</a:t>
            </a:r>
          </a:p>
        </p:txBody>
      </p:sp>
    </p:spTree>
    <p:extLst>
      <p:ext uri="{BB962C8B-B14F-4D97-AF65-F5344CB8AC3E}">
        <p14:creationId xmlns:p14="http://schemas.microsoft.com/office/powerpoint/2010/main" val="10606483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43050" y="-368300"/>
            <a:ext cx="10928350" cy="5511800"/>
            <a:chOff x="-1543050" y="-368300"/>
            <a:chExt cx="10928350" cy="5511800"/>
          </a:xfrm>
        </p:grpSpPr>
        <p:grpSp>
          <p:nvGrpSpPr>
            <p:cNvPr id="8" name="Group 7"/>
            <p:cNvGrpSpPr/>
            <p:nvPr/>
          </p:nvGrpSpPr>
          <p:grpSpPr>
            <a:xfrm>
              <a:off x="-1543050" y="0"/>
              <a:ext cx="10687050" cy="5143500"/>
              <a:chOff x="-1543050" y="0"/>
              <a:chExt cx="10687050" cy="514350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87"/>
              <a:stretch/>
            </p:blipFill>
            <p:spPr>
              <a:xfrm>
                <a:off x="0" y="0"/>
                <a:ext cx="8194148" cy="5143500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-1543050" y="1"/>
                <a:ext cx="10687050" cy="4672866"/>
              </a:xfrm>
              <a:prstGeom prst="rect">
                <a:avLst/>
              </a:prstGeom>
              <a:gradFill flip="none" rotWithShape="1">
                <a:gsLst>
                  <a:gs pos="49000">
                    <a:srgbClr val="000000">
                      <a:alpha val="0"/>
                    </a:srgbClr>
                  </a:gs>
                  <a:gs pos="75000">
                    <a:schemeClr val="tx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-190500" y="-368300"/>
              <a:ext cx="9575800" cy="5281738"/>
            </a:xfrm>
            <a:prstGeom prst="rect">
              <a:avLst/>
            </a:prstGeom>
            <a:gradFill flip="none" rotWithShape="1">
              <a:gsLst>
                <a:gs pos="13000">
                  <a:schemeClr val="tx1">
                    <a:alpha val="70000"/>
                  </a:schemeClr>
                </a:gs>
                <a:gs pos="0">
                  <a:srgbClr val="091625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2867"/>
            <a:ext cx="9144000" cy="481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33450" y="2217807"/>
            <a:ext cx="7767514" cy="830997"/>
          </a:xfrm>
          <a:prstGeom prst="rect">
            <a:avLst/>
          </a:prstGeom>
          <a:noFill/>
          <a:effectLst>
            <a:outerShdw blurRad="482600" sx="119000" sy="119000" algn="ctr" rotWithShape="0">
              <a:prstClr val="black">
                <a:alpha val="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GB" sz="4800" dirty="0" smtClean="0">
                <a:solidFill>
                  <a:schemeClr val="bg1"/>
                </a:solidFill>
              </a:rPr>
              <a:t>[</a:t>
            </a:r>
            <a:r>
              <a:rPr lang="en-GB" sz="4800" dirty="0">
                <a:solidFill>
                  <a:schemeClr val="bg1"/>
                </a:solidFill>
              </a:rPr>
              <a:t>De]Globalisation and </a:t>
            </a:r>
            <a:r>
              <a:rPr lang="en-GB" sz="4800" dirty="0" smtClean="0">
                <a:solidFill>
                  <a:schemeClr val="bg1"/>
                </a:solidFill>
              </a:rPr>
              <a:t>inflation</a:t>
            </a:r>
            <a:endParaRPr lang="en-GB" sz="48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40000" y="3141732"/>
            <a:ext cx="597262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GB" sz="2400" b="1" dirty="0">
                <a:solidFill>
                  <a:schemeClr val="bg1"/>
                </a:solidFill>
              </a:rPr>
              <a:t>Mark </a:t>
            </a:r>
            <a:r>
              <a:rPr lang="en-GB" sz="2400" b="1" dirty="0" smtClean="0">
                <a:solidFill>
                  <a:schemeClr val="bg1"/>
                </a:solidFill>
              </a:rPr>
              <a:t>Carney</a:t>
            </a:r>
          </a:p>
          <a:p>
            <a:pPr lvl="0" algn="r">
              <a:spcAft>
                <a:spcPts val="1200"/>
              </a:spcAft>
            </a:pPr>
            <a:r>
              <a:rPr lang="en-GB" sz="2400" dirty="0" smtClean="0">
                <a:solidFill>
                  <a:schemeClr val="bg1"/>
                </a:solidFill>
              </a:rPr>
              <a:t>Governor </a:t>
            </a:r>
            <a:r>
              <a:rPr lang="en-GB" sz="2400" dirty="0">
                <a:solidFill>
                  <a:schemeClr val="bg1"/>
                </a:solidFill>
              </a:rPr>
              <a:t>of the Bank of England</a:t>
            </a:r>
          </a:p>
          <a:p>
            <a:pPr lvl="0" algn="r"/>
            <a:r>
              <a:rPr lang="en-GB" i="1" dirty="0">
                <a:solidFill>
                  <a:schemeClr val="bg1"/>
                </a:solidFill>
              </a:rPr>
              <a:t>2017 IMF Michel </a:t>
            </a:r>
            <a:r>
              <a:rPr lang="en-GB" i="1" dirty="0" err="1">
                <a:solidFill>
                  <a:schemeClr val="bg1"/>
                </a:solidFill>
              </a:rPr>
              <a:t>Camdessus</a:t>
            </a:r>
            <a:r>
              <a:rPr lang="en-GB" i="1" dirty="0">
                <a:solidFill>
                  <a:schemeClr val="bg1"/>
                </a:solidFill>
              </a:rPr>
              <a:t> Central Banking </a:t>
            </a:r>
            <a:r>
              <a:rPr lang="en-GB" i="1" dirty="0" smtClean="0">
                <a:solidFill>
                  <a:schemeClr val="bg1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39396159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xi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26" y="204446"/>
            <a:ext cx="8138662" cy="4286755"/>
          </a:xfrm>
          <a:prstGeom prst="rect">
            <a:avLst/>
          </a:prstGeom>
        </p:spPr>
      </p:pic>
      <p:pic>
        <p:nvPicPr>
          <p:cNvPr id="3" name="Pric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26" y="204446"/>
            <a:ext cx="8138663" cy="4286755"/>
          </a:xfrm>
          <a:prstGeom prst="rect">
            <a:avLst/>
          </a:prstGeom>
        </p:spPr>
      </p:pic>
      <p:pic>
        <p:nvPicPr>
          <p:cNvPr id="4" name="W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26" y="204446"/>
            <a:ext cx="8138663" cy="428675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5139" y="32528"/>
            <a:ext cx="91446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Price and Wage Phillips 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Curves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have flattened throughout globalisation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4412974" y="3220281"/>
            <a:ext cx="4041913" cy="681766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headEnd type="none" w="sm" len="med"/>
            <a:tailEnd type="triangle" w="med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8" name="Feb Text"/>
          <p:cNvSpPr/>
          <p:nvPr/>
        </p:nvSpPr>
        <p:spPr>
          <a:xfrm>
            <a:off x="6559462" y="3701991"/>
            <a:ext cx="1670137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r>
              <a:rPr lang="en-GB" sz="1300" dirty="0">
                <a:solidFill>
                  <a:schemeClr val="bg1">
                    <a:lumMod val="50000"/>
                  </a:schemeClr>
                </a:solidFill>
              </a:rPr>
              <a:t>Phillips Curves flattening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2867"/>
            <a:ext cx="9144000" cy="48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8814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67367" y="523704"/>
            <a:ext cx="8690885" cy="4031999"/>
            <a:chOff x="123824" y="610788"/>
            <a:chExt cx="8919973" cy="4138279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4" y="610788"/>
              <a:ext cx="7870280" cy="4138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oup 4"/>
            <p:cNvGrpSpPr/>
            <p:nvPr/>
          </p:nvGrpSpPr>
          <p:grpSpPr>
            <a:xfrm>
              <a:off x="8078164" y="759877"/>
              <a:ext cx="965633" cy="3854145"/>
              <a:chOff x="8078164" y="759877"/>
              <a:chExt cx="965633" cy="3854145"/>
            </a:xfrm>
          </p:grpSpPr>
          <p:pic>
            <p:nvPicPr>
              <p:cNvPr id="2052" name="Picture 4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4390"/>
              <a:stretch/>
            </p:blipFill>
            <p:spPr bwMode="auto">
              <a:xfrm>
                <a:off x="8078164" y="759877"/>
                <a:ext cx="247301" cy="3854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98" t="86911"/>
              <a:stretch/>
            </p:blipFill>
            <p:spPr bwMode="auto">
              <a:xfrm>
                <a:off x="8301206" y="4245887"/>
                <a:ext cx="742591" cy="3130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4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98" b="86701"/>
              <a:stretch/>
            </p:blipFill>
            <p:spPr bwMode="auto">
              <a:xfrm>
                <a:off x="8301206" y="791181"/>
                <a:ext cx="742591" cy="318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4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98" t="44702" b="46565"/>
              <a:stretch/>
            </p:blipFill>
            <p:spPr bwMode="auto">
              <a:xfrm>
                <a:off x="8301206" y="2553222"/>
                <a:ext cx="742591" cy="208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2867"/>
            <a:ext cx="9144000" cy="48114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5140" y="32528"/>
            <a:ext cx="80132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Superficially strong evidence of a global inflation cycle</a:t>
            </a:r>
          </a:p>
        </p:txBody>
      </p:sp>
      <p:sp>
        <p:nvSpPr>
          <p:cNvPr id="23" name="headline text box"/>
          <p:cNvSpPr/>
          <p:nvPr/>
        </p:nvSpPr>
        <p:spPr>
          <a:xfrm>
            <a:off x="738401" y="4321188"/>
            <a:ext cx="333228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Correlations of headline inflation rates</a:t>
            </a:r>
          </a:p>
        </p:txBody>
      </p:sp>
    </p:spTree>
    <p:extLst>
      <p:ext uri="{BB962C8B-B14F-4D97-AF65-F5344CB8AC3E}">
        <p14:creationId xmlns:p14="http://schemas.microsoft.com/office/powerpoint/2010/main" val="416745176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2867"/>
            <a:ext cx="9144000" cy="48114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45140" y="32528"/>
            <a:ext cx="83513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Core inflation rates exhibited little co-movement post-crisis</a:t>
            </a:r>
          </a:p>
        </p:txBody>
      </p:sp>
      <p:sp>
        <p:nvSpPr>
          <p:cNvPr id="24" name="core text box"/>
          <p:cNvSpPr/>
          <p:nvPr/>
        </p:nvSpPr>
        <p:spPr>
          <a:xfrm>
            <a:off x="738401" y="4321188"/>
            <a:ext cx="333228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Correlations of core inflation rates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7367" y="523703"/>
            <a:ext cx="8690889" cy="4032000"/>
            <a:chOff x="167367" y="523703"/>
            <a:chExt cx="8690889" cy="403200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367" y="523703"/>
              <a:ext cx="7673806" cy="40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7917423" y="668964"/>
              <a:ext cx="940833" cy="3755162"/>
              <a:chOff x="8078164" y="759877"/>
              <a:chExt cx="965633" cy="3854145"/>
            </a:xfrm>
          </p:grpSpPr>
          <p:pic>
            <p:nvPicPr>
              <p:cNvPr id="8" name="Picture 4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4390"/>
              <a:stretch/>
            </p:blipFill>
            <p:spPr bwMode="auto">
              <a:xfrm>
                <a:off x="8078164" y="759877"/>
                <a:ext cx="247301" cy="3854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98" t="86911"/>
              <a:stretch/>
            </p:blipFill>
            <p:spPr bwMode="auto">
              <a:xfrm>
                <a:off x="8301206" y="4245887"/>
                <a:ext cx="742591" cy="3130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98" b="86701"/>
              <a:stretch/>
            </p:blipFill>
            <p:spPr bwMode="auto">
              <a:xfrm>
                <a:off x="8301206" y="791181"/>
                <a:ext cx="742591" cy="318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4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98" t="44702" b="46565"/>
              <a:stretch/>
            </p:blipFill>
            <p:spPr bwMode="auto">
              <a:xfrm>
                <a:off x="8301206" y="2553222"/>
                <a:ext cx="742591" cy="208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13881395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43050" y="-368300"/>
            <a:ext cx="10928350" cy="5511800"/>
            <a:chOff x="-1543050" y="-368300"/>
            <a:chExt cx="10928350" cy="5511800"/>
          </a:xfrm>
        </p:grpSpPr>
        <p:grpSp>
          <p:nvGrpSpPr>
            <p:cNvPr id="8" name="Group 7"/>
            <p:cNvGrpSpPr/>
            <p:nvPr/>
          </p:nvGrpSpPr>
          <p:grpSpPr>
            <a:xfrm>
              <a:off x="-1543050" y="0"/>
              <a:ext cx="10687050" cy="5143500"/>
              <a:chOff x="-1543050" y="0"/>
              <a:chExt cx="10687050" cy="514350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87"/>
              <a:stretch/>
            </p:blipFill>
            <p:spPr>
              <a:xfrm>
                <a:off x="0" y="0"/>
                <a:ext cx="8194148" cy="5143500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-1543050" y="1"/>
                <a:ext cx="10687050" cy="4672866"/>
              </a:xfrm>
              <a:prstGeom prst="rect">
                <a:avLst/>
              </a:prstGeom>
              <a:gradFill flip="none" rotWithShape="1">
                <a:gsLst>
                  <a:gs pos="49000">
                    <a:srgbClr val="000000">
                      <a:alpha val="0"/>
                    </a:srgbClr>
                  </a:gs>
                  <a:gs pos="75000">
                    <a:schemeClr val="tx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-190500" y="-368300"/>
              <a:ext cx="9575800" cy="5281738"/>
            </a:xfrm>
            <a:prstGeom prst="rect">
              <a:avLst/>
            </a:prstGeom>
            <a:gradFill flip="none" rotWithShape="1">
              <a:gsLst>
                <a:gs pos="13000">
                  <a:schemeClr val="tx1">
                    <a:alpha val="70000"/>
                  </a:schemeClr>
                </a:gs>
                <a:gs pos="0">
                  <a:srgbClr val="091625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2867"/>
            <a:ext cx="9144000" cy="48114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1910031"/>
            <a:ext cx="6683829" cy="1323439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lvl="0" algn="r"/>
            <a:r>
              <a:rPr lang="en-GB" sz="4000" b="1" dirty="0">
                <a:solidFill>
                  <a:srgbClr val="93E4FA"/>
                </a:solidFill>
              </a:rPr>
              <a:t>Global </a:t>
            </a:r>
            <a:r>
              <a:rPr lang="en-GB" sz="4000" b="1" dirty="0" smtClean="0">
                <a:solidFill>
                  <a:srgbClr val="93E4FA"/>
                </a:solidFill>
              </a:rPr>
              <a:t>influences </a:t>
            </a:r>
            <a:r>
              <a:rPr lang="en-GB" sz="4000" b="1" dirty="0">
                <a:solidFill>
                  <a:srgbClr val="93E4FA"/>
                </a:solidFill>
              </a:rPr>
              <a:t>on </a:t>
            </a:r>
            <a:r>
              <a:rPr lang="en-GB" sz="4000" b="1" dirty="0" smtClean="0">
                <a:solidFill>
                  <a:srgbClr val="93E4FA"/>
                </a:solidFill>
              </a:rPr>
              <a:t/>
            </a:r>
            <a:br>
              <a:rPr lang="en-GB" sz="4000" b="1" dirty="0" smtClean="0">
                <a:solidFill>
                  <a:srgbClr val="93E4FA"/>
                </a:solidFill>
              </a:rPr>
            </a:br>
            <a:r>
              <a:rPr lang="en-GB" sz="4000" b="1" dirty="0" smtClean="0">
                <a:solidFill>
                  <a:srgbClr val="93E4FA"/>
                </a:solidFill>
              </a:rPr>
              <a:t>domestic inflation</a:t>
            </a:r>
            <a:endParaRPr lang="en-GB" sz="4000" b="1" dirty="0">
              <a:solidFill>
                <a:srgbClr val="93E4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0592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2867"/>
            <a:ext cx="9144000" cy="48114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87884" y="80932"/>
            <a:ext cx="89058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External demand has steadily increased in importance</a:t>
            </a: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Picture 21"/>
          <p:cNvPicPr/>
          <p:nvPr/>
        </p:nvPicPr>
        <p:blipFill rotWithShape="1">
          <a:blip r:embed="rId4"/>
          <a:srcRect t="4420"/>
          <a:stretch/>
        </p:blipFill>
        <p:spPr bwMode="auto">
          <a:xfrm>
            <a:off x="609601" y="723901"/>
            <a:ext cx="7641978" cy="38377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9731872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xi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50" y="311764"/>
            <a:ext cx="7923098" cy="4173214"/>
          </a:xfrm>
          <a:prstGeom prst="rect">
            <a:avLst/>
          </a:prstGeom>
        </p:spPr>
      </p:pic>
      <p:pic>
        <p:nvPicPr>
          <p:cNvPr id="9" name="Eur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50" y="311764"/>
            <a:ext cx="7923098" cy="4173214"/>
          </a:xfrm>
          <a:prstGeom prst="rect">
            <a:avLst/>
          </a:prstGeom>
        </p:spPr>
      </p:pic>
      <p:pic>
        <p:nvPicPr>
          <p:cNvPr id="11" name="u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50" y="311764"/>
            <a:ext cx="7923099" cy="4173214"/>
          </a:xfrm>
          <a:prstGeom prst="rect">
            <a:avLst/>
          </a:prstGeom>
        </p:spPr>
      </p:pic>
      <p:pic>
        <p:nvPicPr>
          <p:cNvPr id="10" name="UK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50" y="311764"/>
            <a:ext cx="7923099" cy="4173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2867"/>
            <a:ext cx="9144000" cy="4811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7884" y="80932"/>
            <a:ext cx="89058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Lower goods prices accommodated through 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higher services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prices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246782" y="1272209"/>
            <a:ext cx="4174435" cy="1802296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headEnd type="none" w="sm" len="med"/>
            <a:tailEnd type="triangle" w="med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Feb Text"/>
          <p:cNvSpPr/>
          <p:nvPr/>
        </p:nvSpPr>
        <p:spPr>
          <a:xfrm>
            <a:off x="5167986" y="1673778"/>
            <a:ext cx="1711431" cy="40011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r>
              <a:rPr lang="en-GB" sz="1300" dirty="0">
                <a:solidFill>
                  <a:schemeClr val="bg1">
                    <a:lumMod val="50000"/>
                  </a:schemeClr>
                </a:solidFill>
              </a:rPr>
              <a:t>Core goods prices </a:t>
            </a:r>
            <a:r>
              <a:rPr lang="en-GB" sz="1300" dirty="0" smtClean="0">
                <a:solidFill>
                  <a:schemeClr val="bg1">
                    <a:lumMod val="50000"/>
                  </a:schemeClr>
                </a:solidFill>
              </a:rPr>
              <a:t>falling</a:t>
            </a:r>
          </a:p>
          <a:p>
            <a:r>
              <a:rPr lang="en-GB" sz="1300" dirty="0" smtClean="0">
                <a:solidFill>
                  <a:schemeClr val="bg1">
                    <a:lumMod val="50000"/>
                  </a:schemeClr>
                </a:solidFill>
              </a:rPr>
              <a:t>relative </a:t>
            </a:r>
            <a:r>
              <a:rPr lang="en-GB" sz="1300" dirty="0">
                <a:solidFill>
                  <a:schemeClr val="bg1">
                    <a:lumMod val="50000"/>
                  </a:schemeClr>
                </a:solidFill>
              </a:rPr>
              <a:t>to services prices</a:t>
            </a:r>
          </a:p>
        </p:txBody>
      </p:sp>
    </p:spTree>
    <p:extLst>
      <p:ext uri="{BB962C8B-B14F-4D97-AF65-F5344CB8AC3E}">
        <p14:creationId xmlns:p14="http://schemas.microsoft.com/office/powerpoint/2010/main" val="6641549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91"/>
          <a:stretch/>
        </p:blipFill>
        <p:spPr bwMode="auto">
          <a:xfrm>
            <a:off x="0" y="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001" b="41991"/>
          <a:stretch/>
        </p:blipFill>
        <p:spPr bwMode="auto">
          <a:xfrm>
            <a:off x="-3657600" y="0"/>
            <a:ext cx="12801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59847" y="3226840"/>
            <a:ext cx="143180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smtClean="0">
                <a:solidFill>
                  <a:schemeClr val="tx2"/>
                </a:solidFill>
              </a:rPr>
              <a:t>10</a:t>
            </a:r>
            <a:endParaRPr lang="en-GB" sz="9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03823" y="3438016"/>
            <a:ext cx="5581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solidFill>
                  <a:schemeClr val="tx2"/>
                </a:solidFill>
              </a:rPr>
              <a:t>%</a:t>
            </a:r>
            <a:endParaRPr lang="en-GB" sz="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501">
            <a:off x="3044672" y="2221251"/>
            <a:ext cx="5359372" cy="3202066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252726" y="3144887"/>
            <a:ext cx="985084" cy="365761"/>
          </a:xfrm>
          <a:prstGeom prst="rect">
            <a:avLst/>
          </a:prstGeom>
          <a:gradFill>
            <a:gsLst>
              <a:gs pos="32000">
                <a:schemeClr val="accent1"/>
              </a:gs>
              <a:gs pos="0">
                <a:schemeClr val="accent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400" dirty="0" smtClean="0"/>
              <a:t>1989</a:t>
            </a:r>
            <a:endParaRPr lang="en-GB" sz="2400" dirty="0"/>
          </a:p>
        </p:txBody>
      </p:sp>
      <p:sp>
        <p:nvSpPr>
          <p:cNvPr id="53" name="Rectangle 52"/>
          <p:cNvSpPr/>
          <p:nvPr/>
        </p:nvSpPr>
        <p:spPr>
          <a:xfrm>
            <a:off x="1304962" y="3958439"/>
            <a:ext cx="8099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solidFill>
                  <a:schemeClr val="accent1"/>
                </a:solidFill>
              </a:rPr>
              <a:t>of world</a:t>
            </a:r>
            <a:br>
              <a:rPr lang="en-GB" sz="1400" b="1" dirty="0" smtClean="0">
                <a:solidFill>
                  <a:schemeClr val="accent1"/>
                </a:solidFill>
              </a:rPr>
            </a:br>
            <a:r>
              <a:rPr lang="en-GB" sz="1400" b="1" dirty="0" smtClean="0">
                <a:solidFill>
                  <a:schemeClr val="accent1"/>
                </a:solidFill>
              </a:rPr>
              <a:t>GDP</a:t>
            </a:r>
            <a:endParaRPr lang="en-GB" sz="1400" b="1" dirty="0">
              <a:solidFill>
                <a:schemeClr val="accent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04486" y="-111473"/>
            <a:ext cx="2771913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9900" b="1" dirty="0" smtClean="0">
                <a:solidFill>
                  <a:schemeClr val="tx2"/>
                </a:solidFill>
              </a:rPr>
              <a:t>18</a:t>
            </a:r>
            <a:endParaRPr lang="en-GB" sz="19900" b="1" dirty="0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424823" y="131148"/>
            <a:ext cx="985084" cy="365761"/>
          </a:xfrm>
          <a:prstGeom prst="rect">
            <a:avLst/>
          </a:prstGeom>
          <a:gradFill>
            <a:gsLst>
              <a:gs pos="32000">
                <a:schemeClr val="accent1"/>
              </a:gs>
              <a:gs pos="0">
                <a:schemeClr val="bg1"/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400" dirty="0" smtClean="0"/>
              <a:t>2014</a:t>
            </a:r>
            <a:endParaRPr lang="en-GB" sz="2400" dirty="0"/>
          </a:p>
        </p:txBody>
      </p:sp>
      <p:sp>
        <p:nvSpPr>
          <p:cNvPr id="4" name="Rectangle 3"/>
          <p:cNvSpPr/>
          <p:nvPr/>
        </p:nvSpPr>
        <p:spPr>
          <a:xfrm>
            <a:off x="7736265" y="195725"/>
            <a:ext cx="1165704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0" b="1" dirty="0">
                <a:solidFill>
                  <a:schemeClr val="tx2"/>
                </a:solidFill>
              </a:rPr>
              <a:t>%</a:t>
            </a:r>
            <a:endParaRPr lang="en-GB" sz="10500" dirty="0"/>
          </a:p>
        </p:txBody>
      </p:sp>
      <p:sp>
        <p:nvSpPr>
          <p:cNvPr id="39" name="Rectangle 38"/>
          <p:cNvSpPr/>
          <p:nvPr/>
        </p:nvSpPr>
        <p:spPr>
          <a:xfrm>
            <a:off x="187883" y="80932"/>
            <a:ext cx="69463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Trade in intermediate goods &amp; services </a:t>
            </a:r>
            <a:br>
              <a:rPr lang="en-GB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has 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nearly doubled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since the 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1990s</a:t>
            </a: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765436" y="1570999"/>
            <a:ext cx="18834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chemeClr val="accent1"/>
                </a:solidFill>
              </a:rPr>
              <a:t>of world</a:t>
            </a:r>
            <a:br>
              <a:rPr lang="en-GB" sz="2400" b="1" dirty="0" smtClean="0">
                <a:solidFill>
                  <a:schemeClr val="accent1"/>
                </a:solidFill>
              </a:rPr>
            </a:br>
            <a:r>
              <a:rPr lang="en-GB" sz="2400" b="1" dirty="0" smtClean="0">
                <a:solidFill>
                  <a:schemeClr val="accent1"/>
                </a:solidFill>
              </a:rPr>
              <a:t>GDP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2867"/>
            <a:ext cx="9144000" cy="48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184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4F16183EA9C0468BCF653F37E8E49E" ma:contentTypeVersion="876" ma:contentTypeDescription="Create a new document." ma:contentTypeScope="" ma:versionID="827ab49393bb548537e6230f99c7eb51">
  <xsd:schema xmlns:xsd="http://www.w3.org/2001/XMLSchema" xmlns:xs="http://www.w3.org/2001/XMLSchema" xmlns:p="http://schemas.microsoft.com/office/2006/metadata/properties" xmlns:ns1="http://schemas.microsoft.com/sharepoint/v3" xmlns:ns2="b67fa5cd-9f58-4c91-ae17-33c31eed239f" xmlns:ns3="a5edd0e9-353e-4089-bcbc-d9218926e91f" xmlns:ns4="A5EDD0E9-353E-4089-BCBC-D9218926E91F" xmlns:ns5="http://schemas.microsoft.com/sharepoint/v3/fields" xmlns:ns6="3093D571-876B-405D-9D29-9CB9268274E1" targetNamespace="http://schemas.microsoft.com/office/2006/metadata/properties" ma:root="true" ma:fieldsID="ad249d56aec574803c3683d2923876f8" ns1:_="" ns2:_="" ns3:_="" ns4:_="" ns5:_="" ns6:_="">
    <xsd:import namespace="http://schemas.microsoft.com/sharepoint/v3"/>
    <xsd:import namespace="b67fa5cd-9f58-4c91-ae17-33c31eed239f"/>
    <xsd:import namespace="a5edd0e9-353e-4089-bcbc-d9218926e91f"/>
    <xsd:import namespace="A5EDD0E9-353E-4089-BCBC-D9218926E91F"/>
    <xsd:import namespace="http://schemas.microsoft.com/sharepoint/v3/fields"/>
    <xsd:import namespace="3093D571-876B-405D-9D29-9CB9268274E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1:PublishDate" minOccurs="0"/>
                <xsd:element ref="ns1:OwnerGroup"/>
                <xsd:element ref="ns2:BOETaxonomyFieldTaxHTField0" minOccurs="0"/>
                <xsd:element ref="ns3:TaxCatchAll" minOccurs="0"/>
                <xsd:element ref="ns4:TaxCatchAllLabel" minOccurs="0"/>
                <xsd:element ref="ns5:BOEKeywords" minOccurs="0"/>
                <xsd:element ref="ns1:BOESummaryText" minOccurs="0"/>
                <xsd:element ref="ns1:IncludeContentsInIndex" minOccurs="0"/>
                <xsd:element ref="ns1:BOEApprovalStatus" minOccurs="0"/>
                <xsd:element ref="ns6:BOETwoLevelApprovalUnapprovedUrls" minOccurs="0"/>
                <xsd:element ref="ns1:ApprovedBy" minOccurs="0"/>
                <xsd:element ref="ns1:PublishedBy" minOccurs="0"/>
                <xsd:element ref="ns1:ArchivalDate" minOccurs="0"/>
                <xsd:element ref="ns1:ArchivalChoice"/>
                <xsd:element ref="ns1:BOEReplicationFlag" minOccurs="0"/>
                <xsd:element ref="ns1:BOEReplicateBackwardLinksOnDeployFlag" minOccurs="0"/>
                <xsd:element ref="ns1:ContentReviewDate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  <xsd:element name="PublishDate" ma:index="10" nillable="true" ma:displayName="Publication Date" ma:format="DateOnly" ma:internalName="PublishDate" ma:readOnly="false">
      <xsd:simpleType>
        <xsd:restriction base="dms:DateTime"/>
      </xsd:simpleType>
    </xsd:element>
    <xsd:element name="OwnerGroup" ma:index="11" ma:displayName="Owner Group" ma:list="UserInfo" ma:SearchPeopleOnly="false" ma:internalName="OwnerGroup" ma:readOnly="fals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BOESummaryText" ma:index="17" nillable="true" ma:displayName="Summary Text" ma:internalName="BOESummaryText" ma:readOnly="false">
      <xsd:simpleType>
        <xsd:restriction base="dms:Note">
          <xsd:maxLength value="255"/>
        </xsd:restriction>
      </xsd:simpleType>
    </xsd:element>
    <xsd:element name="IncludeContentsInIndex" ma:index="18" nillable="true" ma:displayName="Make Content Searchable" ma:default="1" ma:description="" ma:internalName="IncludeContentsInIndex" ma:readOnly="false">
      <xsd:simpleType>
        <xsd:restriction base="dms:Boolean"/>
      </xsd:simpleType>
    </xsd:element>
    <xsd:element name="BOEApprovalStatus" ma:index="19" nillable="true" ma:displayName="2 Stage Approval Status" ma:default="Pending Approval" ma:internalName="BOEApprovalStatus" ma:readOnly="false">
      <xsd:simpleType>
        <xsd:restriction base="dms:Choice">
          <xsd:enumeration value="Pending Approval"/>
          <xsd:enumeration value="Level 1 Approved"/>
          <xsd:enumeration value="Level 1 Rejected"/>
          <xsd:enumeration value="Level 2 Approved"/>
          <xsd:enumeration value="Level 2 Rejected"/>
        </xsd:restriction>
      </xsd:simpleType>
    </xsd:element>
    <xsd:element name="ApprovedBy" ma:index="21" nillable="true" ma:displayName="Approved By" ma:list="UserInfo" ma:internalName="ApprovedBy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ublishedBy" ma:index="22" nillable="true" ma:displayName="Published By" ma:list="UserInfo" ma:internalName="PublishedBy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rchivalDate" ma:index="23" nillable="true" ma:displayName="Archival Date" ma:format="DateOnly" ma:internalName="ArchivalDate" ma:readOnly="false">
      <xsd:simpleType>
        <xsd:restriction base="dms:DateTime"/>
      </xsd:simpleType>
    </xsd:element>
    <xsd:element name="ArchivalChoice" ma:index="24" ma:displayName="Archive In" ma:default="3 Years" ma:internalName="ArchivalChoice" ma:readOnly="false">
      <xsd:simpleType>
        <xsd:restriction base="dms:Choice">
          <xsd:enumeration value="3 Months"/>
          <xsd:enumeration value="6 Months"/>
          <xsd:enumeration value="1 Year"/>
          <xsd:enumeration value="2 Years"/>
          <xsd:enumeration value="3 Years"/>
          <xsd:enumeration value="4 Years"/>
          <xsd:enumeration value="5 Years"/>
        </xsd:restriction>
      </xsd:simpleType>
    </xsd:element>
    <xsd:element name="BOEReplicationFlag" ma:index="26" nillable="true" ma:displayName="Replicated" ma:default="1" ma:internalName="Replicated" ma:readOnly="false">
      <xsd:simpleType>
        <xsd:restriction base="dms:Text"/>
      </xsd:simpleType>
    </xsd:element>
    <xsd:element name="BOEReplicateBackwardLinksOnDeployFlag" ma:index="27" nillable="true" ma:displayName="Replicate Backward Links On Deploy" ma:default="0" ma:internalName="Replicate_x0020_Backward_x0020_Links_x0020_On_x0020_Deploy" ma:readOnly="false">
      <xsd:simpleType>
        <xsd:restriction base="dms:Boolean"/>
      </xsd:simpleType>
    </xsd:element>
    <xsd:element name="ContentReviewDate" ma:index="28" ma:displayName="Content Review Date" ma:internalName="ContentReview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7fa5cd-9f58-4c91-ae17-33c31eed239f" elementFormDefault="qualified">
    <xsd:import namespace="http://schemas.microsoft.com/office/2006/documentManagement/types"/>
    <xsd:import namespace="http://schemas.microsoft.com/office/infopath/2007/PartnerControls"/>
    <xsd:element name="BOETaxonomyFieldTaxHTField0" ma:index="13" ma:taxonomy="true" ma:internalName="BOETaxonomyFieldTaxHTField0" ma:taxonomyFieldName="BOETaxonomyField" ma:displayName="Taxonomy" ma:default="" ma:fieldId="{8d0458c1-0fb7-4981-bee1-52d0df01895c}" ma:taxonomyMulti="true" ma:sspId="8879b917-e261-45cf-a9d8-7a379b5709b9" ma:termSetId="f722e845-53bc-4304-a021-71ff68974382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edd0e9-353e-4089-bcbc-d9218926e91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description="" ma:hidden="true" ma:list="{24e5fe3a-2481-4c14-85cb-2566c1d518d1}" ma:internalName="TaxCatchAll" ma:showField="CatchAllData" ma:web="a5edd0e9-353e-4089-bcbc-d9218926e9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EDD0E9-353E-4089-BCBC-D9218926E91F" elementFormDefault="qualified">
    <xsd:import namespace="http://schemas.microsoft.com/office/2006/documentManagement/types"/>
    <xsd:import namespace="http://schemas.microsoft.com/office/infopath/2007/PartnerControls"/>
    <xsd:element name="TaxCatchAllLabel" ma:index="15" nillable="true" ma:displayName="Taxonomy Catch All Column1" ma:hidden="true" ma:list="{24e5fe3a-2481-4c14-85cb-2566c1d518d1}" ma:internalName="TaxCatchAllLabel" ma:readOnly="true" ma:showField="CatchAllDataLabel" ma:web="a5edd0e9-353e-4089-bcbc-d9218926e9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BOEKeywords" ma:index="16" nillable="true" ma:displayName="Keywords" ma:hidden="true" ma:internalName="BOEKeywords" ma:readOnly="fals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93D571-876B-405D-9D29-9CB9268274E1" elementFormDefault="qualified">
    <xsd:import namespace="http://schemas.microsoft.com/office/2006/documentManagement/types"/>
    <xsd:import namespace="http://schemas.microsoft.com/office/infopath/2007/PartnerControls"/>
    <xsd:element name="BOETwoLevelApprovalUnapprovedUrls" ma:index="20" nillable="true" ma:displayName="Unapproved Urls" ma:internalName="BOETwoLevelApprovalUnapprovedUrls" ma:readOnly="fals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wnerGroup xmlns="http://schemas.microsoft.com/sharepoint/v3">
      <UserInfo>
        <DisplayName/>
        <AccountId>177</AccountId>
        <AccountType/>
      </UserInfo>
    </OwnerGroup>
    <ArchivalChoice xmlns="http://schemas.microsoft.com/sharepoint/v3">3 Years</ArchivalChoice>
    <BOESummaryText xmlns="http://schemas.microsoft.com/sharepoint/v3" xsi:nil="true"/>
    <BOEReplicationFlag xmlns="http://schemas.microsoft.com/sharepoint/v3">0</BOEReplicationFlag>
    <ContentReviewDate xmlns="http://schemas.microsoft.com/sharepoint/v3">1900-01-01T00:00:00+00:00</ContentReviewDate>
    <PublishingStartDate xmlns="http://schemas.microsoft.com/sharepoint/v3" xsi:nil="true"/>
    <PublishingExpirationDate xmlns="http://schemas.microsoft.com/sharepoint/v3" xsi:nil="true"/>
    <BOETaxonomyFieldTaxHTField0 xmlns="b67fa5cd-9f58-4c91-ae17-33c31eed239f">
      <Terms xmlns="http://schemas.microsoft.com/office/infopath/2007/PartnerControls">
        <TermInfo xmlns="http://schemas.microsoft.com/office/infopath/2007/PartnerControls">
          <TermName xmlns="http://schemas.microsoft.com/office/infopath/2007/PartnerControls">Speech</TermName>
          <TermId xmlns="http://schemas.microsoft.com/office/infopath/2007/PartnerControls">9f66235e-7a3f-49a5-b061-8a524eb0f750</TermId>
        </TermInfo>
      </Terms>
    </BOETaxonomyFieldTaxHTField0>
    <IncludeContentsInIndex xmlns="http://schemas.microsoft.com/sharepoint/v3">true</IncludeContentsInIndex>
    <PublishDate xmlns="http://schemas.microsoft.com/sharepoint/v3">2017-09-17T23:00:00+00:00</PublishDate>
    <BOEApprovalStatus xmlns="http://schemas.microsoft.com/sharepoint/v3">Pending Approval</BOEApprovalStatus>
    <BOEReplicateBackwardLinksOnDeployFlag xmlns="http://schemas.microsoft.com/sharepoint/v3">false</BOEReplicateBackwardLinksOnDeployFlag>
    <BOEKeywords xmlns="http://schemas.microsoft.com/sharepoint/v3/fields" xsi:nil="true"/>
    <ArchivalDate xmlns="http://schemas.microsoft.com/sharepoint/v3" xsi:nil="true"/>
    <BOETwoLevelApprovalUnapprovedUrls xmlns="3093D571-876B-405D-9D29-9CB9268274E1" xsi:nil="true"/>
    <TaxCatchAll xmlns="a5edd0e9-353e-4089-bcbc-d9218926e91f">
      <Value>23</Value>
    </TaxCatchAll>
  </documentManagement>
</p:properties>
</file>

<file path=customXml/itemProps1.xml><?xml version="1.0" encoding="utf-8"?>
<ds:datastoreItem xmlns:ds="http://schemas.openxmlformats.org/officeDocument/2006/customXml" ds:itemID="{F9866EFA-03CF-46E9-B0B5-C78366F508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67fa5cd-9f58-4c91-ae17-33c31eed239f"/>
    <ds:schemaRef ds:uri="a5edd0e9-353e-4089-bcbc-d9218926e91f"/>
    <ds:schemaRef ds:uri="A5EDD0E9-353E-4089-BCBC-D9218926E91F"/>
    <ds:schemaRef ds:uri="http://schemas.microsoft.com/sharepoint/v3/fields"/>
    <ds:schemaRef ds:uri="3093D571-876B-405D-9D29-9CB9268274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54CEED-1454-41D1-BF7F-0DF5E3F069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65004D-1204-49A3-B210-3683AB0A2335}">
  <ds:schemaRefs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sharepoint/v3/fields"/>
    <ds:schemaRef ds:uri="http://schemas.microsoft.com/office/2006/documentManagement/types"/>
    <ds:schemaRef ds:uri="3093D571-876B-405D-9D29-9CB9268274E1"/>
    <ds:schemaRef ds:uri="http://schemas.microsoft.com/office/2006/metadata/properties"/>
    <ds:schemaRef ds:uri="http://purl.org/dc/elements/1.1/"/>
    <ds:schemaRef ds:uri="A5EDD0E9-353E-4089-BCBC-D9218926E91F"/>
    <ds:schemaRef ds:uri="a5edd0e9-353e-4089-bcbc-d9218926e91f"/>
    <ds:schemaRef ds:uri="b67fa5cd-9f58-4c91-ae17-33c31eed239f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5318</TotalTime>
  <Words>382</Words>
  <Application>Microsoft Office PowerPoint</Application>
  <PresentationFormat>On-screen Show (16:9)</PresentationFormat>
  <Paragraphs>115</Paragraphs>
  <Slides>24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BoE</dc:creator>
  <cp:lastModifiedBy>Wells, Lauren</cp:lastModifiedBy>
  <cp:revision>349</cp:revision>
  <cp:lastPrinted>2017-09-11T14:43:51Z</cp:lastPrinted>
  <dcterms:created xsi:type="dcterms:W3CDTF">2017-08-17T09:49:20Z</dcterms:created>
  <dcterms:modified xsi:type="dcterms:W3CDTF">2017-09-19T11:03:03Z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0x010100AF4F16183EA9C0468BCF653F37E8E49E</vt:lpwstr>
  </property>
  <property fmtid="{D5CDD505-2E9C-101B-9397-08002B2CF9AE}" pid="3" name="BOETaxonomyField">
    <vt:lpwstr>23;#Speech|9f66235e-7a3f-49a5-b061-8a524eb0f750</vt:lpwstr>
  </property>
  <property fmtid="{D5CDD505-2E9C-101B-9397-08002B2CF9AE}" pid="4" name="Order">
    <vt:r8>1004000</vt:r8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TemplateUrl">
    <vt:lpwstr/>
  </property>
</Properties>
</file>