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1" r:id="rId2"/>
    <p:sldId id="463" r:id="rId3"/>
    <p:sldId id="464" r:id="rId4"/>
    <p:sldId id="465" r:id="rId5"/>
    <p:sldId id="466" r:id="rId6"/>
    <p:sldId id="467" r:id="rId7"/>
    <p:sldId id="404" r:id="rId8"/>
    <p:sldId id="407" r:id="rId9"/>
    <p:sldId id="449" r:id="rId10"/>
    <p:sldId id="457" r:id="rId11"/>
    <p:sldId id="460" r:id="rId12"/>
    <p:sldId id="461" r:id="rId13"/>
    <p:sldId id="454" r:id="rId14"/>
    <p:sldId id="470" r:id="rId15"/>
    <p:sldId id="451" r:id="rId16"/>
    <p:sldId id="416" r:id="rId17"/>
    <p:sldId id="445" r:id="rId18"/>
    <p:sldId id="45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7">
          <p15:clr>
            <a:srgbClr val="A4A3A4"/>
          </p15:clr>
        </p15:guide>
        <p15:guide id="2" orient="horz" pos="849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1636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1132">
          <p15:clr>
            <a:srgbClr val="A4A3A4"/>
          </p15:clr>
        </p15:guide>
        <p15:guide id="7" orient="horz" pos="2084">
          <p15:clr>
            <a:srgbClr val="A4A3A4"/>
          </p15:clr>
        </p15:guide>
        <p15:guide id="8" pos="623">
          <p15:clr>
            <a:srgbClr val="A4A3A4"/>
          </p15:clr>
        </p15:guide>
        <p15:guide id="9" pos="3641">
          <p15:clr>
            <a:srgbClr val="A4A3A4"/>
          </p15:clr>
        </p15:guide>
        <p15:guide id="10" pos="5019">
          <p15:clr>
            <a:srgbClr val="A4A3A4"/>
          </p15:clr>
        </p15:guide>
        <p15:guide id="11" pos="5193">
          <p15:clr>
            <a:srgbClr val="A4A3A4"/>
          </p15:clr>
        </p15:guide>
        <p15:guide id="12" pos="1320">
          <p15:clr>
            <a:srgbClr val="A4A3A4"/>
          </p15:clr>
        </p15:guide>
        <p15:guide id="13" pos="2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5D"/>
    <a:srgbClr val="BFBFBF"/>
    <a:srgbClr val="D4EF4B"/>
    <a:srgbClr val="DEF09A"/>
    <a:srgbClr val="C9F298"/>
    <a:srgbClr val="D9FCD0"/>
    <a:srgbClr val="F6FECE"/>
    <a:srgbClr val="E0FCD0"/>
    <a:srgbClr val="FFFFFF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4" autoAdjust="0"/>
    <p:restoredTop sz="93600" autoAdjust="0"/>
  </p:normalViewPr>
  <p:slideViewPr>
    <p:cSldViewPr showGuides="1">
      <p:cViewPr varScale="1">
        <p:scale>
          <a:sx n="164" d="100"/>
          <a:sy n="164" d="100"/>
        </p:scale>
        <p:origin x="-456" y="-96"/>
      </p:cViewPr>
      <p:guideLst>
        <p:guide orient="horz" pos="2327"/>
        <p:guide orient="horz" pos="849"/>
        <p:guide orient="horz" pos="2799"/>
        <p:guide orient="horz" pos="1636"/>
        <p:guide orient="horz" pos="3039"/>
        <p:guide orient="horz" pos="1132"/>
        <p:guide orient="horz" pos="2084"/>
        <p:guide pos="623"/>
        <p:guide pos="3641"/>
        <p:guide pos="5019"/>
        <p:guide pos="5193"/>
        <p:guide pos="1320"/>
        <p:guide pos="224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-NWSRV\Data\International%20Finance%20Division\Carsten%20Jung\Data\Request%20based\Jan%202017%20-%20Governor%20-%20visualisation%20narrative\Uncertainty%20chart%20-%20new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S-NWSRV\Data\International%20Finance%20Division\Carsten%20Jung\Data\Request%20based\Jan%202017%20-%20Governor%20-%20visualisation%20narrative\charts%20from%20FSB\Graph3_capitalrati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ldirectorate\ID\05%20Institutions%20&amp;%20External%20Contact\Global%20Institutions\FSB\Feb%202017%20-%20Financial%20reforms%20narrative%20-%20charts\Chart%2011%20-%20liability%20sid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ldirectorate\ID\05%20Institutions%20&amp;%20External%20Contact\Global%20Institutions\FSB\Feb%202017%20-%20Financial%20reforms%20narrative%20-%20charts\Chart%2011%20-%20liability%20side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324233\AppData\Local\Microsoft\Windows\Temporary%20Internet%20Files\Content.Outlook\ECWN2CJ3\Dashboard_1Sep2016_usedforpublicationon2Sep%20-%20Copy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324233\AppData\Local\Microsoft\Windows\Temporary%20Internet%20Files\Content.Outlook\ECWN2CJ3\Dashboard_1Sep2016_usedforpublicationon2Sep%20-%20Copy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324233\AppData\Local\Microsoft\Windows\Temporary%20Internet%20Files\Content.Outlook\ECWN2CJ3\Dashboard_1Sep2016_usedforpublicationon2Sep%20-%20Copy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324233\AppData\Local\Microsoft\Windows\Temporary%20Internet%20Files\Content.Outlook\ECWN2CJ3\Dashboard_1Sep2016_usedforpublicationon2Sep%20-%20Cop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9133195425691E-2"/>
          <c:y val="9.3064187251383226E-2"/>
          <c:w val="0.88374563246224203"/>
          <c:h val="0.76651490101659991"/>
        </c:manualLayout>
      </c:layout>
      <c:lineChart>
        <c:grouping val="standard"/>
        <c:varyColors val="0"/>
        <c:ser>
          <c:idx val="0"/>
          <c:order val="0"/>
          <c:tx>
            <c:strRef>
              <c:f>'Uncertainty Libor'!$L$2</c:f>
              <c:strCache>
                <c:ptCount val="1"/>
                <c:pt idx="0">
                  <c:v>Uncertainty Indexed at Jan 2007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'Uncertainty Libor'!$K$3:$K$123</c:f>
              <c:numCache>
                <c:formatCode>mmm\-yy</c:formatCode>
                <c:ptCount val="12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</c:numCache>
            </c:numRef>
          </c:cat>
          <c:val>
            <c:numRef>
              <c:f>'Uncertainty Libor'!$L$3:$L$123</c:f>
              <c:numCache>
                <c:formatCode>General</c:formatCode>
                <c:ptCount val="121"/>
                <c:pt idx="0">
                  <c:v>100</c:v>
                </c:pt>
                <c:pt idx="1">
                  <c:v>102.87151064338795</c:v>
                </c:pt>
                <c:pt idx="2">
                  <c:v>104.64261984470484</c:v>
                </c:pt>
                <c:pt idx="3">
                  <c:v>100.30590110417256</c:v>
                </c:pt>
                <c:pt idx="4">
                  <c:v>101.5981564726921</c:v>
                </c:pt>
                <c:pt idx="5">
                  <c:v>96.415653630978312</c:v>
                </c:pt>
                <c:pt idx="6">
                  <c:v>103.79434587116114</c:v>
                </c:pt>
                <c:pt idx="7">
                  <c:v>123.79508111338143</c:v>
                </c:pt>
                <c:pt idx="8">
                  <c:v>133.65515388018025</c:v>
                </c:pt>
                <c:pt idx="9">
                  <c:v>148.43725361955768</c:v>
                </c:pt>
                <c:pt idx="10">
                  <c:v>155.77529174092811</c:v>
                </c:pt>
                <c:pt idx="11">
                  <c:v>171.25785900993921</c:v>
                </c:pt>
                <c:pt idx="12">
                  <c:v>183.00960149707811</c:v>
                </c:pt>
                <c:pt idx="13">
                  <c:v>196.90216236485426</c:v>
                </c:pt>
                <c:pt idx="14">
                  <c:v>196.62490800785466</c:v>
                </c:pt>
                <c:pt idx="15">
                  <c:v>170.5255938119154</c:v>
                </c:pt>
                <c:pt idx="16">
                  <c:v>163.97682853650568</c:v>
                </c:pt>
                <c:pt idx="17">
                  <c:v>153.39082965390071</c:v>
                </c:pt>
                <c:pt idx="18">
                  <c:v>152.72708003558404</c:v>
                </c:pt>
                <c:pt idx="19">
                  <c:v>195.55973840771634</c:v>
                </c:pt>
                <c:pt idx="20">
                  <c:v>244.48290742496221</c:v>
                </c:pt>
                <c:pt idx="21">
                  <c:v>267.2448566548336</c:v>
                </c:pt>
                <c:pt idx="22">
                  <c:v>291.9481911197912</c:v>
                </c:pt>
                <c:pt idx="23">
                  <c:v>280.25293613987799</c:v>
                </c:pt>
                <c:pt idx="24">
                  <c:v>257.28310222564772</c:v>
                </c:pt>
                <c:pt idx="25">
                  <c:v>252.32325334068446</c:v>
                </c:pt>
                <c:pt idx="26">
                  <c:v>233.58467556376428</c:v>
                </c:pt>
                <c:pt idx="27">
                  <c:v>213.59454846054874</c:v>
                </c:pt>
                <c:pt idx="28">
                  <c:v>192.19945664925356</c:v>
                </c:pt>
                <c:pt idx="29">
                  <c:v>176.02009746102388</c:v>
                </c:pt>
                <c:pt idx="30">
                  <c:v>171.19446720799459</c:v>
                </c:pt>
                <c:pt idx="31">
                  <c:v>167.51535120496749</c:v>
                </c:pt>
                <c:pt idx="32">
                  <c:v>158.31885028331672</c:v>
                </c:pt>
                <c:pt idx="33">
                  <c:v>157.36233364596339</c:v>
                </c:pt>
                <c:pt idx="34">
                  <c:v>157.52876028183539</c:v>
                </c:pt>
                <c:pt idx="35">
                  <c:v>164.11849384955624</c:v>
                </c:pt>
                <c:pt idx="36">
                  <c:v>175.76658063419751</c:v>
                </c:pt>
                <c:pt idx="37">
                  <c:v>178.71991684174864</c:v>
                </c:pt>
                <c:pt idx="38">
                  <c:v>180.68332985282072</c:v>
                </c:pt>
                <c:pt idx="39">
                  <c:v>197.50090983453848</c:v>
                </c:pt>
                <c:pt idx="40">
                  <c:v>207.16735209969684</c:v>
                </c:pt>
                <c:pt idx="41">
                  <c:v>222.79957043081336</c:v>
                </c:pt>
                <c:pt idx="42">
                  <c:v>232.32348058022217</c:v>
                </c:pt>
                <c:pt idx="43">
                  <c:v>226.37440227381896</c:v>
                </c:pt>
                <c:pt idx="44">
                  <c:v>221.51532363112491</c:v>
                </c:pt>
                <c:pt idx="45">
                  <c:v>216.39378476327437</c:v>
                </c:pt>
                <c:pt idx="46">
                  <c:v>218.24018903566406</c:v>
                </c:pt>
                <c:pt idx="47">
                  <c:v>206.38897802281352</c:v>
                </c:pt>
                <c:pt idx="48">
                  <c:v>193.90043830887655</c:v>
                </c:pt>
                <c:pt idx="49">
                  <c:v>193.62648534665226</c:v>
                </c:pt>
                <c:pt idx="50">
                  <c:v>188.74209340306004</c:v>
                </c:pt>
                <c:pt idx="51">
                  <c:v>178.43329286165272</c:v>
                </c:pt>
                <c:pt idx="52">
                  <c:v>187.79912248360299</c:v>
                </c:pt>
                <c:pt idx="53">
                  <c:v>203.83186863690193</c:v>
                </c:pt>
                <c:pt idx="54">
                  <c:v>247.75916801390224</c:v>
                </c:pt>
                <c:pt idx="55">
                  <c:v>294.26910718604262</c:v>
                </c:pt>
                <c:pt idx="56">
                  <c:v>318.12785303924375</c:v>
                </c:pt>
                <c:pt idx="57">
                  <c:v>337.75402394487759</c:v>
                </c:pt>
                <c:pt idx="58">
                  <c:v>325.81769666412924</c:v>
                </c:pt>
                <c:pt idx="59">
                  <c:v>317.04534296532245</c:v>
                </c:pt>
                <c:pt idx="60">
                  <c:v>307.82295186954195</c:v>
                </c:pt>
                <c:pt idx="61">
                  <c:v>278.37730658640436</c:v>
                </c:pt>
                <c:pt idx="62">
                  <c:v>251.31281903218388</c:v>
                </c:pt>
                <c:pt idx="63">
                  <c:v>247.09708053509539</c:v>
                </c:pt>
                <c:pt idx="64">
                  <c:v>269.02527692574711</c:v>
                </c:pt>
                <c:pt idx="65">
                  <c:v>280.89078597468085</c:v>
                </c:pt>
                <c:pt idx="66">
                  <c:v>282.54024971369705</c:v>
                </c:pt>
                <c:pt idx="67">
                  <c:v>278.74977154709273</c:v>
                </c:pt>
                <c:pt idx="68">
                  <c:v>266.73246036146787</c:v>
                </c:pt>
                <c:pt idx="69">
                  <c:v>273.71349282850224</c:v>
                </c:pt>
                <c:pt idx="70">
                  <c:v>290.71306789321255</c:v>
                </c:pt>
                <c:pt idx="71">
                  <c:v>298.68206561432731</c:v>
                </c:pt>
                <c:pt idx="72">
                  <c:v>281.76035276953746</c:v>
                </c:pt>
                <c:pt idx="73">
                  <c:v>263.79613014578717</c:v>
                </c:pt>
                <c:pt idx="74">
                  <c:v>248.32898559957454</c:v>
                </c:pt>
                <c:pt idx="75">
                  <c:v>219.87617600156213</c:v>
                </c:pt>
                <c:pt idx="76">
                  <c:v>212.75589479050461</c:v>
                </c:pt>
                <c:pt idx="77">
                  <c:v>198.70240754142975</c:v>
                </c:pt>
                <c:pt idx="78">
                  <c:v>192.3531121056896</c:v>
                </c:pt>
                <c:pt idx="79">
                  <c:v>202.3880384578525</c:v>
                </c:pt>
                <c:pt idx="80">
                  <c:v>218.5261012161308</c:v>
                </c:pt>
                <c:pt idx="81">
                  <c:v>209.86257700585921</c:v>
                </c:pt>
                <c:pt idx="82">
                  <c:v>208.76622231875413</c:v>
                </c:pt>
                <c:pt idx="83">
                  <c:v>200.06384122760466</c:v>
                </c:pt>
                <c:pt idx="84">
                  <c:v>176.8986667191505</c:v>
                </c:pt>
                <c:pt idx="85">
                  <c:v>187.11757949620065</c:v>
                </c:pt>
                <c:pt idx="86">
                  <c:v>177.190343093481</c:v>
                </c:pt>
                <c:pt idx="87">
                  <c:v>174.4031201248977</c:v>
                </c:pt>
                <c:pt idx="88">
                  <c:v>168.38217151754219</c:v>
                </c:pt>
                <c:pt idx="89">
                  <c:v>159.5834791559212</c:v>
                </c:pt>
                <c:pt idx="90">
                  <c:v>163.84978468482038</c:v>
                </c:pt>
                <c:pt idx="91">
                  <c:v>174.52737789359881</c:v>
                </c:pt>
                <c:pt idx="92">
                  <c:v>193.59504783964161</c:v>
                </c:pt>
                <c:pt idx="93">
                  <c:v>200.77321189635774</c:v>
                </c:pt>
                <c:pt idx="94">
                  <c:v>204.74402018386471</c:v>
                </c:pt>
                <c:pt idx="95">
                  <c:v>212.82360145462192</c:v>
                </c:pt>
                <c:pt idx="96">
                  <c:v>206.17450875153344</c:v>
                </c:pt>
                <c:pt idx="97">
                  <c:v>200.65559501503424</c:v>
                </c:pt>
                <c:pt idx="98">
                  <c:v>197.11933188324161</c:v>
                </c:pt>
                <c:pt idx="99">
                  <c:v>181.32389892934449</c:v>
                </c:pt>
                <c:pt idx="100">
                  <c:v>183.99411824781561</c:v>
                </c:pt>
                <c:pt idx="101">
                  <c:v>201.56254952662627</c:v>
                </c:pt>
                <c:pt idx="102">
                  <c:v>218.94289412240099</c:v>
                </c:pt>
                <c:pt idx="103">
                  <c:v>257.14216719144372</c:v>
                </c:pt>
                <c:pt idx="104">
                  <c:v>265.25081100261951</c:v>
                </c:pt>
                <c:pt idx="105">
                  <c:v>249.00228687262947</c:v>
                </c:pt>
                <c:pt idx="106">
                  <c:v>236.62537856434346</c:v>
                </c:pt>
                <c:pt idx="107">
                  <c:v>221.20039434043343</c:v>
                </c:pt>
                <c:pt idx="108">
                  <c:v>235.14400466748521</c:v>
                </c:pt>
                <c:pt idx="109">
                  <c:v>268.75268720727621</c:v>
                </c:pt>
                <c:pt idx="110">
                  <c:v>283.77432009711094</c:v>
                </c:pt>
                <c:pt idx="111">
                  <c:v>275.93418275073486</c:v>
                </c:pt>
                <c:pt idx="112">
                  <c:v>317.29269121380622</c:v>
                </c:pt>
                <c:pt idx="113">
                  <c:v>360.1500952949599</c:v>
                </c:pt>
                <c:pt idx="114">
                  <c:v>362.14368833692146</c:v>
                </c:pt>
                <c:pt idx="115">
                  <c:v>372.11096293303882</c:v>
                </c:pt>
                <c:pt idx="116">
                  <c:v>321.05707141054734</c:v>
                </c:pt>
                <c:pt idx="117">
                  <c:v>323.05026648646844</c:v>
                </c:pt>
                <c:pt idx="118">
                  <c:v>371.49952801416418</c:v>
                </c:pt>
                <c:pt idx="119">
                  <c:v>422.67327878340052</c:v>
                </c:pt>
                <c:pt idx="120">
                  <c:v>479.34195394022146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49024"/>
        <c:axId val="165667200"/>
      </c:lineChart>
      <c:lineChart>
        <c:grouping val="standard"/>
        <c:varyColors val="0"/>
        <c:ser>
          <c:idx val="1"/>
          <c:order val="1"/>
          <c:tx>
            <c:strRef>
              <c:f>'Uncertainty Libor'!$M$2</c:f>
              <c:strCache>
                <c:ptCount val="1"/>
                <c:pt idx="0">
                  <c:v>Libor OIS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'Uncertainty Libor'!$K$3:$K$123</c:f>
              <c:numCache>
                <c:formatCode>mmm\-yy</c:formatCode>
                <c:ptCount val="12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</c:numCache>
            </c:numRef>
          </c:cat>
          <c:val>
            <c:numRef>
              <c:f>'Uncertainty Libor'!$M$3:$M$123</c:f>
              <c:numCache>
                <c:formatCode>General</c:formatCode>
                <c:ptCount val="121"/>
                <c:pt idx="0">
                  <c:v>11.1</c:v>
                </c:pt>
                <c:pt idx="1">
                  <c:v>10.050000000000001</c:v>
                </c:pt>
                <c:pt idx="2">
                  <c:v>11.188000000000001</c:v>
                </c:pt>
                <c:pt idx="3">
                  <c:v>12.125</c:v>
                </c:pt>
                <c:pt idx="4">
                  <c:v>9.8629999999999995</c:v>
                </c:pt>
                <c:pt idx="5">
                  <c:v>8.0749999999999993</c:v>
                </c:pt>
                <c:pt idx="6">
                  <c:v>11.913</c:v>
                </c:pt>
                <c:pt idx="7">
                  <c:v>78.55</c:v>
                </c:pt>
                <c:pt idx="8">
                  <c:v>61.024999999999999</c:v>
                </c:pt>
                <c:pt idx="9">
                  <c:v>53.738</c:v>
                </c:pt>
                <c:pt idx="10">
                  <c:v>97.125</c:v>
                </c:pt>
                <c:pt idx="11">
                  <c:v>65.174999999999997</c:v>
                </c:pt>
                <c:pt idx="12">
                  <c:v>40</c:v>
                </c:pt>
                <c:pt idx="13">
                  <c:v>56.475000000000001</c:v>
                </c:pt>
                <c:pt idx="14">
                  <c:v>94.113</c:v>
                </c:pt>
                <c:pt idx="15">
                  <c:v>89.875</c:v>
                </c:pt>
                <c:pt idx="16">
                  <c:v>78.587999999999994</c:v>
                </c:pt>
                <c:pt idx="17">
                  <c:v>78.625</c:v>
                </c:pt>
                <c:pt idx="18">
                  <c:v>65.113</c:v>
                </c:pt>
                <c:pt idx="19">
                  <c:v>76.013000000000005</c:v>
                </c:pt>
                <c:pt idx="20">
                  <c:v>163.19999999999999</c:v>
                </c:pt>
                <c:pt idx="21">
                  <c:v>233.875</c:v>
                </c:pt>
                <c:pt idx="22">
                  <c:v>224.3</c:v>
                </c:pt>
                <c:pt idx="23">
                  <c:v>164.9</c:v>
                </c:pt>
                <c:pt idx="24">
                  <c:v>140.06299999999999</c:v>
                </c:pt>
                <c:pt idx="25">
                  <c:v>162.63800000000001</c:v>
                </c:pt>
                <c:pt idx="26">
                  <c:v>120.47499999999999</c:v>
                </c:pt>
                <c:pt idx="27">
                  <c:v>104.58799999999999</c:v>
                </c:pt>
                <c:pt idx="28">
                  <c:v>85.412999999999997</c:v>
                </c:pt>
                <c:pt idx="29">
                  <c:v>75.825000000000003</c:v>
                </c:pt>
                <c:pt idx="30">
                  <c:v>46.85</c:v>
                </c:pt>
                <c:pt idx="31">
                  <c:v>35.9</c:v>
                </c:pt>
                <c:pt idx="32">
                  <c:v>16.187999999999999</c:v>
                </c:pt>
                <c:pt idx="33">
                  <c:v>20.824999999999999</c:v>
                </c:pt>
                <c:pt idx="34">
                  <c:v>17.988</c:v>
                </c:pt>
                <c:pt idx="35">
                  <c:v>17</c:v>
                </c:pt>
                <c:pt idx="36">
                  <c:v>17.425000000000001</c:v>
                </c:pt>
                <c:pt idx="37">
                  <c:v>18.25</c:v>
                </c:pt>
                <c:pt idx="38">
                  <c:v>17.018999999999998</c:v>
                </c:pt>
                <c:pt idx="39">
                  <c:v>18.318999999999999</c:v>
                </c:pt>
                <c:pt idx="40">
                  <c:v>21.312999999999999</c:v>
                </c:pt>
                <c:pt idx="41">
                  <c:v>23.931000000000001</c:v>
                </c:pt>
                <c:pt idx="42">
                  <c:v>24.716000000000001</c:v>
                </c:pt>
                <c:pt idx="43">
                  <c:v>24.047000000000001</c:v>
                </c:pt>
                <c:pt idx="44">
                  <c:v>23.035</c:v>
                </c:pt>
                <c:pt idx="45">
                  <c:v>24.1</c:v>
                </c:pt>
                <c:pt idx="46">
                  <c:v>23.375</c:v>
                </c:pt>
                <c:pt idx="47">
                  <c:v>23.15</c:v>
                </c:pt>
                <c:pt idx="48">
                  <c:v>22.687999999999999</c:v>
                </c:pt>
                <c:pt idx="49">
                  <c:v>23.25</c:v>
                </c:pt>
                <c:pt idx="50">
                  <c:v>19.062999999999999</c:v>
                </c:pt>
                <c:pt idx="51">
                  <c:v>26.808</c:v>
                </c:pt>
                <c:pt idx="52">
                  <c:v>28.524999999999999</c:v>
                </c:pt>
                <c:pt idx="53">
                  <c:v>29.062999999999999</c:v>
                </c:pt>
                <c:pt idx="54">
                  <c:v>30.881</c:v>
                </c:pt>
                <c:pt idx="55">
                  <c:v>37.125</c:v>
                </c:pt>
                <c:pt idx="56">
                  <c:v>43.12</c:v>
                </c:pt>
                <c:pt idx="57">
                  <c:v>45.539000000000001</c:v>
                </c:pt>
                <c:pt idx="58">
                  <c:v>53.225000000000001</c:v>
                </c:pt>
                <c:pt idx="59">
                  <c:v>58.756</c:v>
                </c:pt>
                <c:pt idx="60">
                  <c:v>60.04</c:v>
                </c:pt>
                <c:pt idx="61">
                  <c:v>57.313000000000002</c:v>
                </c:pt>
                <c:pt idx="62">
                  <c:v>54.317999999999998</c:v>
                </c:pt>
                <c:pt idx="63">
                  <c:v>52.85</c:v>
                </c:pt>
                <c:pt idx="64">
                  <c:v>54.313000000000002</c:v>
                </c:pt>
                <c:pt idx="65">
                  <c:v>46.02</c:v>
                </c:pt>
                <c:pt idx="66">
                  <c:v>38.375</c:v>
                </c:pt>
                <c:pt idx="67">
                  <c:v>27.995000000000001</c:v>
                </c:pt>
                <c:pt idx="68">
                  <c:v>20.898</c:v>
                </c:pt>
                <c:pt idx="69">
                  <c:v>12.51</c:v>
                </c:pt>
                <c:pt idx="70">
                  <c:v>11.95</c:v>
                </c:pt>
                <c:pt idx="71">
                  <c:v>10.54</c:v>
                </c:pt>
                <c:pt idx="72">
                  <c:v>10.625</c:v>
                </c:pt>
                <c:pt idx="73">
                  <c:v>11.243</c:v>
                </c:pt>
                <c:pt idx="74">
                  <c:v>10.157999999999999</c:v>
                </c:pt>
                <c:pt idx="75">
                  <c:v>8.9979999999999993</c:v>
                </c:pt>
                <c:pt idx="76">
                  <c:v>9.843</c:v>
                </c:pt>
                <c:pt idx="77">
                  <c:v>10.327999999999999</c:v>
                </c:pt>
                <c:pt idx="78">
                  <c:v>13.186</c:v>
                </c:pt>
                <c:pt idx="79">
                  <c:v>9.7799999999999994</c:v>
                </c:pt>
                <c:pt idx="80">
                  <c:v>9.4600000000000009</c:v>
                </c:pt>
                <c:pt idx="81">
                  <c:v>9.2249999999999996</c:v>
                </c:pt>
                <c:pt idx="82">
                  <c:v>10.279</c:v>
                </c:pt>
                <c:pt idx="83">
                  <c:v>9.5909999999999993</c:v>
                </c:pt>
                <c:pt idx="84">
                  <c:v>9.2550000000000008</c:v>
                </c:pt>
                <c:pt idx="85">
                  <c:v>10.068</c:v>
                </c:pt>
                <c:pt idx="86">
                  <c:v>10.119</c:v>
                </c:pt>
                <c:pt idx="87">
                  <c:v>10.416</c:v>
                </c:pt>
                <c:pt idx="88">
                  <c:v>10.563000000000001</c:v>
                </c:pt>
                <c:pt idx="89">
                  <c:v>10.17</c:v>
                </c:pt>
                <c:pt idx="90">
                  <c:v>10.923</c:v>
                </c:pt>
                <c:pt idx="91">
                  <c:v>11.143000000000001</c:v>
                </c:pt>
                <c:pt idx="92">
                  <c:v>11.085000000000001</c:v>
                </c:pt>
                <c:pt idx="93">
                  <c:v>11.238</c:v>
                </c:pt>
                <c:pt idx="94">
                  <c:v>11.234999999999999</c:v>
                </c:pt>
                <c:pt idx="95">
                  <c:v>12.75</c:v>
                </c:pt>
                <c:pt idx="96">
                  <c:v>9.5380000000000003</c:v>
                </c:pt>
                <c:pt idx="97">
                  <c:v>11.239000000000001</c:v>
                </c:pt>
                <c:pt idx="98">
                  <c:v>11.653</c:v>
                </c:pt>
                <c:pt idx="99">
                  <c:v>11.595000000000001</c:v>
                </c:pt>
                <c:pt idx="100">
                  <c:v>10.718999999999999</c:v>
                </c:pt>
                <c:pt idx="101">
                  <c:v>11.49</c:v>
                </c:pt>
                <c:pt idx="102">
                  <c:v>11.226000000000001</c:v>
                </c:pt>
                <c:pt idx="103">
                  <c:v>11.587999999999999</c:v>
                </c:pt>
                <c:pt idx="104">
                  <c:v>12.013</c:v>
                </c:pt>
                <c:pt idx="105">
                  <c:v>11.83</c:v>
                </c:pt>
                <c:pt idx="106">
                  <c:v>10.654999999999999</c:v>
                </c:pt>
                <c:pt idx="107">
                  <c:v>12.868</c:v>
                </c:pt>
                <c:pt idx="108">
                  <c:v>13.208</c:v>
                </c:pt>
                <c:pt idx="109">
                  <c:v>13.385</c:v>
                </c:pt>
                <c:pt idx="110">
                  <c:v>13.193</c:v>
                </c:pt>
                <c:pt idx="111">
                  <c:v>13.006</c:v>
                </c:pt>
                <c:pt idx="112">
                  <c:v>14.529</c:v>
                </c:pt>
                <c:pt idx="113">
                  <c:v>30.498000000000001</c:v>
                </c:pt>
                <c:pt idx="114">
                  <c:v>29.148</c:v>
                </c:pt>
                <c:pt idx="115">
                  <c:v>20.6</c:v>
                </c:pt>
                <c:pt idx="116">
                  <c:v>19.864999999999998</c:v>
                </c:pt>
                <c:pt idx="117">
                  <c:v>20.215</c:v>
                </c:pt>
                <c:pt idx="118">
                  <c:v>18.233000000000001</c:v>
                </c:pt>
                <c:pt idx="119">
                  <c:v>15.212999999999999</c:v>
                </c:pt>
                <c:pt idx="120">
                  <c:v>13.888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'Uncertainty Libor'!$N$2</c:f>
              <c:strCache>
                <c:ptCount val="1"/>
                <c:pt idx="0">
                  <c:v>CDS spreads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'Uncertainty Libor'!$K$3:$K$123</c:f>
              <c:numCache>
                <c:formatCode>mmm\-yy</c:formatCode>
                <c:ptCount val="12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</c:numCache>
            </c:numRef>
          </c:cat>
          <c:val>
            <c:numRef>
              <c:f>'Uncertainty Libor'!$N$3:$N$123</c:f>
              <c:numCache>
                <c:formatCode>General</c:formatCode>
                <c:ptCount val="121"/>
                <c:pt idx="0">
                  <c:v>9.4502600000000001</c:v>
                </c:pt>
                <c:pt idx="1">
                  <c:v>10.9512</c:v>
                </c:pt>
                <c:pt idx="2">
                  <c:v>11.583299999999999</c:v>
                </c:pt>
                <c:pt idx="3">
                  <c:v>10.610799999999999</c:v>
                </c:pt>
                <c:pt idx="4">
                  <c:v>10.1381</c:v>
                </c:pt>
                <c:pt idx="5">
                  <c:v>14.018700000000001</c:v>
                </c:pt>
                <c:pt idx="6">
                  <c:v>36.039200000000001</c:v>
                </c:pt>
                <c:pt idx="7">
                  <c:v>40.867100000000001</c:v>
                </c:pt>
                <c:pt idx="8">
                  <c:v>30.241199999999999</c:v>
                </c:pt>
                <c:pt idx="9">
                  <c:v>39.718899999999998</c:v>
                </c:pt>
                <c:pt idx="10">
                  <c:v>54.143300000000004</c:v>
                </c:pt>
                <c:pt idx="11">
                  <c:v>49.561599999999999</c:v>
                </c:pt>
                <c:pt idx="12">
                  <c:v>75.196100000000001</c:v>
                </c:pt>
                <c:pt idx="13">
                  <c:v>117.276</c:v>
                </c:pt>
                <c:pt idx="14">
                  <c:v>114.444</c:v>
                </c:pt>
                <c:pt idx="15">
                  <c:v>66.553700000000006</c:v>
                </c:pt>
                <c:pt idx="16">
                  <c:v>70.027100000000004</c:v>
                </c:pt>
                <c:pt idx="17">
                  <c:v>105.706</c:v>
                </c:pt>
                <c:pt idx="18">
                  <c:v>99.816999999999993</c:v>
                </c:pt>
                <c:pt idx="19">
                  <c:v>113.63200000000001</c:v>
                </c:pt>
                <c:pt idx="20">
                  <c:v>245.934</c:v>
                </c:pt>
                <c:pt idx="21">
                  <c:v>137.82499999999999</c:v>
                </c:pt>
                <c:pt idx="22">
                  <c:v>155.18899999999999</c:v>
                </c:pt>
                <c:pt idx="23">
                  <c:v>152.036</c:v>
                </c:pt>
                <c:pt idx="24">
                  <c:v>163.81200000000001</c:v>
                </c:pt>
                <c:pt idx="25">
                  <c:v>197.65899999999999</c:v>
                </c:pt>
                <c:pt idx="26">
                  <c:v>236.02799999999999</c:v>
                </c:pt>
                <c:pt idx="27">
                  <c:v>206.274</c:v>
                </c:pt>
                <c:pt idx="28">
                  <c:v>144.61099999999999</c:v>
                </c:pt>
                <c:pt idx="29">
                  <c:v>151.50800000000001</c:v>
                </c:pt>
                <c:pt idx="30">
                  <c:v>105.715</c:v>
                </c:pt>
                <c:pt idx="31">
                  <c:v>113.279</c:v>
                </c:pt>
                <c:pt idx="32">
                  <c:v>93.837999999999994</c:v>
                </c:pt>
                <c:pt idx="33">
                  <c:v>97.482500000000002</c:v>
                </c:pt>
                <c:pt idx="34">
                  <c:v>107.554</c:v>
                </c:pt>
                <c:pt idx="35">
                  <c:v>93.2196</c:v>
                </c:pt>
                <c:pt idx="36">
                  <c:v>112.81</c:v>
                </c:pt>
                <c:pt idx="37">
                  <c:v>123.14</c:v>
                </c:pt>
                <c:pt idx="38">
                  <c:v>103.15900000000001</c:v>
                </c:pt>
                <c:pt idx="39">
                  <c:v>127.325</c:v>
                </c:pt>
                <c:pt idx="40">
                  <c:v>161.85599999999999</c:v>
                </c:pt>
                <c:pt idx="41">
                  <c:v>170.572</c:v>
                </c:pt>
                <c:pt idx="42">
                  <c:v>131.523</c:v>
                </c:pt>
                <c:pt idx="43">
                  <c:v>155.44499999999999</c:v>
                </c:pt>
                <c:pt idx="44">
                  <c:v>140.00700000000001</c:v>
                </c:pt>
                <c:pt idx="45">
                  <c:v>126.783</c:v>
                </c:pt>
                <c:pt idx="46">
                  <c:v>165.74100000000001</c:v>
                </c:pt>
                <c:pt idx="47">
                  <c:v>149.05600000000001</c:v>
                </c:pt>
                <c:pt idx="48">
                  <c:v>142.85900000000001</c:v>
                </c:pt>
                <c:pt idx="49">
                  <c:v>133.93100000000001</c:v>
                </c:pt>
                <c:pt idx="50">
                  <c:v>133.989</c:v>
                </c:pt>
                <c:pt idx="51">
                  <c:v>125.652</c:v>
                </c:pt>
                <c:pt idx="52">
                  <c:v>141.40199999999999</c:v>
                </c:pt>
                <c:pt idx="53">
                  <c:v>144.07599999999999</c:v>
                </c:pt>
                <c:pt idx="54">
                  <c:v>166.79</c:v>
                </c:pt>
                <c:pt idx="55">
                  <c:v>225.88800000000001</c:v>
                </c:pt>
                <c:pt idx="56">
                  <c:v>298.78199999999998</c:v>
                </c:pt>
                <c:pt idx="57">
                  <c:v>242.71199999999999</c:v>
                </c:pt>
                <c:pt idx="58">
                  <c:v>326.084</c:v>
                </c:pt>
                <c:pt idx="59">
                  <c:v>293.17399999999998</c:v>
                </c:pt>
                <c:pt idx="60">
                  <c:v>221.595</c:v>
                </c:pt>
                <c:pt idx="61">
                  <c:v>218.78899999999999</c:v>
                </c:pt>
                <c:pt idx="62">
                  <c:v>234.36699999999999</c:v>
                </c:pt>
                <c:pt idx="63">
                  <c:v>256.87599999999998</c:v>
                </c:pt>
                <c:pt idx="64">
                  <c:v>310.14999999999998</c:v>
                </c:pt>
                <c:pt idx="65">
                  <c:v>263.46800000000002</c:v>
                </c:pt>
                <c:pt idx="66">
                  <c:v>253.285</c:v>
                </c:pt>
                <c:pt idx="67">
                  <c:v>240.00700000000001</c:v>
                </c:pt>
                <c:pt idx="68">
                  <c:v>206.232</c:v>
                </c:pt>
                <c:pt idx="69">
                  <c:v>180.851</c:v>
                </c:pt>
                <c:pt idx="70">
                  <c:v>165.886</c:v>
                </c:pt>
                <c:pt idx="71">
                  <c:v>147.226</c:v>
                </c:pt>
                <c:pt idx="72">
                  <c:v>145.976</c:v>
                </c:pt>
                <c:pt idx="73">
                  <c:v>153.334</c:v>
                </c:pt>
                <c:pt idx="74">
                  <c:v>175.34200000000001</c:v>
                </c:pt>
                <c:pt idx="75">
                  <c:v>142.06</c:v>
                </c:pt>
                <c:pt idx="76">
                  <c:v>139.97499999999999</c:v>
                </c:pt>
                <c:pt idx="77">
                  <c:v>171.32499999999999</c:v>
                </c:pt>
                <c:pt idx="78">
                  <c:v>144.24600000000001</c:v>
                </c:pt>
                <c:pt idx="79">
                  <c:v>145.851</c:v>
                </c:pt>
                <c:pt idx="80">
                  <c:v>138.358</c:v>
                </c:pt>
                <c:pt idx="81">
                  <c:v>114.767</c:v>
                </c:pt>
                <c:pt idx="82">
                  <c:v>97.818600000000004</c:v>
                </c:pt>
                <c:pt idx="83">
                  <c:v>90.821100000000001</c:v>
                </c:pt>
                <c:pt idx="84">
                  <c:v>104.883</c:v>
                </c:pt>
                <c:pt idx="85">
                  <c:v>91.085800000000006</c:v>
                </c:pt>
                <c:pt idx="86">
                  <c:v>87.563299999999998</c:v>
                </c:pt>
                <c:pt idx="87">
                  <c:v>77.601799999999997</c:v>
                </c:pt>
                <c:pt idx="88">
                  <c:v>70.869699999999995</c:v>
                </c:pt>
                <c:pt idx="89">
                  <c:v>70.319100000000006</c:v>
                </c:pt>
                <c:pt idx="90">
                  <c:v>76.345100000000002</c:v>
                </c:pt>
                <c:pt idx="91">
                  <c:v>65.337900000000005</c:v>
                </c:pt>
                <c:pt idx="92">
                  <c:v>73.055000000000007</c:v>
                </c:pt>
                <c:pt idx="93">
                  <c:v>69.686499999999995</c:v>
                </c:pt>
                <c:pt idx="94">
                  <c:v>63.476399999999998</c:v>
                </c:pt>
                <c:pt idx="95">
                  <c:v>69.072599999999994</c:v>
                </c:pt>
                <c:pt idx="96">
                  <c:v>73.375100000000003</c:v>
                </c:pt>
                <c:pt idx="97">
                  <c:v>61.574399999999997</c:v>
                </c:pt>
                <c:pt idx="98">
                  <c:v>68.924000000000007</c:v>
                </c:pt>
                <c:pt idx="99">
                  <c:v>72.049099999999996</c:v>
                </c:pt>
                <c:pt idx="100">
                  <c:v>75.861099999999993</c:v>
                </c:pt>
                <c:pt idx="101">
                  <c:v>88.301699999999997</c:v>
                </c:pt>
                <c:pt idx="102">
                  <c:v>78.128299999999996</c:v>
                </c:pt>
                <c:pt idx="103">
                  <c:v>85.952600000000004</c:v>
                </c:pt>
                <c:pt idx="104">
                  <c:v>95.952299999999994</c:v>
                </c:pt>
                <c:pt idx="105">
                  <c:v>74.739900000000006</c:v>
                </c:pt>
                <c:pt idx="106">
                  <c:v>74.149799999999999</c:v>
                </c:pt>
                <c:pt idx="107">
                  <c:v>77.102400000000003</c:v>
                </c:pt>
                <c:pt idx="108">
                  <c:v>96.705600000000004</c:v>
                </c:pt>
                <c:pt idx="109">
                  <c:v>124.233</c:v>
                </c:pt>
                <c:pt idx="110">
                  <c:v>112.19799999999999</c:v>
                </c:pt>
                <c:pt idx="111">
                  <c:v>101.685</c:v>
                </c:pt>
                <c:pt idx="112">
                  <c:v>97.080699999999993</c:v>
                </c:pt>
                <c:pt idx="113">
                  <c:v>119.48699999999999</c:v>
                </c:pt>
                <c:pt idx="114">
                  <c:v>100.89400000000001</c:v>
                </c:pt>
                <c:pt idx="115">
                  <c:v>91.480099999999993</c:v>
                </c:pt>
                <c:pt idx="116">
                  <c:v>104.64100000000001</c:v>
                </c:pt>
                <c:pt idx="117">
                  <c:v>96.936000000000007</c:v>
                </c:pt>
                <c:pt idx="118">
                  <c:v>101.374</c:v>
                </c:pt>
                <c:pt idx="119">
                  <c:v>90.203400000000002</c:v>
                </c:pt>
                <c:pt idx="120">
                  <c:v>86.548599999999993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70272"/>
        <c:axId val="165668736"/>
      </c:lineChart>
      <c:dateAx>
        <c:axId val="165649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5667200"/>
        <c:crosses val="autoZero"/>
        <c:auto val="1"/>
        <c:lblOffset val="100"/>
        <c:baseTimeUnit val="months"/>
        <c:majorUnit val="12"/>
        <c:majorTimeUnit val="months"/>
      </c:dateAx>
      <c:valAx>
        <c:axId val="165667200"/>
        <c:scaling>
          <c:orientation val="minMax"/>
          <c:max val="5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5649024"/>
        <c:crosses val="autoZero"/>
        <c:crossBetween val="between"/>
      </c:valAx>
      <c:valAx>
        <c:axId val="165668736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5670272"/>
        <c:crosses val="max"/>
        <c:crossBetween val="between"/>
      </c:valAx>
      <c:dateAx>
        <c:axId val="1656702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5668736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2593045217199E-2"/>
          <c:y val="0.11596766420300318"/>
          <c:w val="0.88474501858467969"/>
          <c:h val="0.763011255813066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Captal ratio</c:v>
                </c:pt>
              </c:strCache>
            </c:strRef>
          </c:tx>
          <c:spPr>
            <a:ln>
              <a:solidFill>
                <a:srgbClr val="0E2138"/>
              </a:solidFill>
            </a:ln>
          </c:spPr>
          <c:marker>
            <c:symbol val="none"/>
          </c:marker>
          <c:cat>
            <c:strRef>
              <c:f>Sheet1!$A$3:$A$11</c:f>
              <c:strCache>
                <c:ptCount val="9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7.1</c:v>
                </c:pt>
                <c:pt idx="1">
                  <c:v>7.7</c:v>
                </c:pt>
                <c:pt idx="2">
                  <c:v>8.5</c:v>
                </c:pt>
                <c:pt idx="3">
                  <c:v>9.1999999999999993</c:v>
                </c:pt>
                <c:pt idx="4">
                  <c:v>9.5</c:v>
                </c:pt>
                <c:pt idx="5">
                  <c:v>10.199999999999999</c:v>
                </c:pt>
                <c:pt idx="6">
                  <c:v>10.8</c:v>
                </c:pt>
                <c:pt idx="7">
                  <c:v>11.1</c:v>
                </c:pt>
                <c:pt idx="8">
                  <c:v>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01696"/>
        <c:axId val="166711680"/>
      </c:lineChart>
      <c:catAx>
        <c:axId val="16670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66711680"/>
        <c:crosses val="autoZero"/>
        <c:auto val="1"/>
        <c:lblAlgn val="ctr"/>
        <c:lblOffset val="100"/>
        <c:noMultiLvlLbl val="0"/>
      </c:catAx>
      <c:valAx>
        <c:axId val="166711680"/>
        <c:scaling>
          <c:orientation val="minMax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6670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23585142682575"/>
          <c:y val="0"/>
          <c:w val="0.59226049929214319"/>
          <c:h val="0.88203442859098291"/>
        </c:manualLayout>
      </c:layout>
      <c:lineChart>
        <c:grouping val="standard"/>
        <c:varyColors val="0"/>
        <c:ser>
          <c:idx val="0"/>
          <c:order val="0"/>
          <c:tx>
            <c:strRef>
              <c:f>'Slope charts'!$A$8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9673493407544757"/>
                  <c:y val="-3.18291737007802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Japan
</a:t>
                    </a:r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318069418537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8000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charts'!$B$8:$C$8</c:f>
              <c:numCache>
                <c:formatCode>0.00%</c:formatCode>
                <c:ptCount val="2"/>
                <c:pt idx="0">
                  <c:v>0.30484015156546768</c:v>
                </c:pt>
                <c:pt idx="1">
                  <c:v>0.21173701162806574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'Slope charts'!$A$9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8864839230389818"/>
                  <c:y val="-1.38765081248085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Europe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125308333113877E-3"/>
                  <c:y val="2.1663577528601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charts'!$B$9:$C$9</c:f>
              <c:numCache>
                <c:formatCode>0.00%</c:formatCode>
                <c:ptCount val="2"/>
                <c:pt idx="0">
                  <c:v>0.20518657653256681</c:v>
                </c:pt>
                <c:pt idx="1">
                  <c:v>0.17455262786587616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'Slope charts'!$A$10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8864839230389818"/>
                  <c:y val="-2.58612036318839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08308011068715E-3"/>
                  <c:y val="-4.54311395589855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66FF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charts'!$B$10:$C$10</c:f>
              <c:numCache>
                <c:formatCode>0.00%</c:formatCode>
                <c:ptCount val="2"/>
                <c:pt idx="0">
                  <c:v>0.10917530837591945</c:v>
                </c:pt>
                <c:pt idx="1">
                  <c:v>7.9650853685502079E-2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73504"/>
        <c:axId val="167179392"/>
      </c:lineChart>
      <c:catAx>
        <c:axId val="1671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en-US"/>
          </a:p>
        </c:txPr>
        <c:crossAx val="167179392"/>
        <c:crosses val="autoZero"/>
        <c:auto val="1"/>
        <c:lblAlgn val="ctr"/>
        <c:lblOffset val="100"/>
        <c:noMultiLvlLbl val="0"/>
      </c:catAx>
      <c:valAx>
        <c:axId val="167179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671735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Trading books,</a:t>
            </a:r>
            <a:r>
              <a:rPr lang="en-GB" baseline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% of total</a:t>
            </a:r>
          </a:p>
        </c:rich>
      </c:tx>
      <c:layout>
        <c:manualLayout>
          <c:xMode val="edge"/>
          <c:yMode val="edge"/>
          <c:x val="0.26046651382169655"/>
          <c:y val="2.67584319348189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41785256183656"/>
          <c:y val="6.109657828664572E-2"/>
          <c:w val="0.6597269495308602"/>
          <c:h val="0.8360552242574294"/>
        </c:manualLayout>
      </c:layout>
      <c:lineChart>
        <c:grouping val="standard"/>
        <c:varyColors val="0"/>
        <c:ser>
          <c:idx val="0"/>
          <c:order val="0"/>
          <c:tx>
            <c:strRef>
              <c:f>'Slope charts'!$A$8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747967397561887"/>
                  <c:y val="-3.18283120012093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Japan
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318069418537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8000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charts'!$V$5:$W$5</c:f>
              <c:numCache>
                <c:formatCode>0.00%</c:formatCode>
                <c:ptCount val="2"/>
                <c:pt idx="0">
                  <c:v>5.7202407134353643E-2</c:v>
                </c:pt>
                <c:pt idx="1">
                  <c:v>5.9993227642759536E-2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'Slope charts'!$A$9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9121764248416842"/>
                  <c:y val="-7.25401073603070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Europe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125308333113877E-3"/>
                  <c:y val="2.1663577528601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charts'!$V$6:$W$6</c:f>
              <c:numCache>
                <c:formatCode>0.00%</c:formatCode>
                <c:ptCount val="2"/>
                <c:pt idx="0">
                  <c:v>0.27089045189356226</c:v>
                </c:pt>
                <c:pt idx="1">
                  <c:v>0.10765027635091431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'Slope charts'!$A$10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759425720374504"/>
                  <c:y val="-2.58629725984175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
</a:t>
                    </a:r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08090836471529E-3"/>
                  <c:y val="-1.7787826605146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66FF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'Slope charts'!$B$1:$C$1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'Slope charts'!$V$7:$W$7</c:f>
              <c:numCache>
                <c:formatCode>0.00%</c:formatCode>
                <c:ptCount val="2"/>
                <c:pt idx="0">
                  <c:v>0.18923909795082078</c:v>
                </c:pt>
                <c:pt idx="1">
                  <c:v>0.11113023816795108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18176"/>
        <c:axId val="167248640"/>
      </c:lineChart>
      <c:catAx>
        <c:axId val="1672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en-US"/>
          </a:p>
        </c:txPr>
        <c:crossAx val="167248640"/>
        <c:crosses val="autoZero"/>
        <c:auto val="1"/>
        <c:lblAlgn val="ctr"/>
        <c:lblOffset val="100"/>
        <c:noMultiLvlLbl val="0"/>
      </c:catAx>
      <c:valAx>
        <c:axId val="1672486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67218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charts!$B$97</c:f>
              <c:strCache>
                <c:ptCount val="1"/>
                <c:pt idx="0">
                  <c:v>Final rule in force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charts!$C$96:$E$96</c:f>
              <c:strCache>
                <c:ptCount val="3"/>
                <c:pt idx="0">
                  <c:v>Resolution Planning for SIBs</c:v>
                </c:pt>
                <c:pt idx="1">
                  <c:v>Recovery Planning for SIBs</c:v>
                </c:pt>
                <c:pt idx="2">
                  <c:v>Resolution Powers</c:v>
                </c:pt>
              </c:strCache>
            </c:strRef>
          </c:cat>
          <c:val>
            <c:numRef>
              <c:f>charts!$C$97:$E$97</c:f>
              <c:numCache>
                <c:formatCode>0.0</c:formatCode>
                <c:ptCount val="3"/>
                <c:pt idx="0">
                  <c:v>73.397017354736462</c:v>
                </c:pt>
                <c:pt idx="1">
                  <c:v>95.580841165895308</c:v>
                </c:pt>
                <c:pt idx="2">
                  <c:v>54.841265535946789</c:v>
                </c:pt>
              </c:numCache>
            </c:numRef>
          </c:val>
        </c:ser>
        <c:ser>
          <c:idx val="6"/>
          <c:order val="1"/>
          <c:tx>
            <c:strRef>
              <c:f>charts!$B$98</c:f>
              <c:strCache>
                <c:ptCount val="1"/>
                <c:pt idx="0">
                  <c:v>Final rule or draft regulation published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charts!$C$96:$E$96</c:f>
              <c:strCache>
                <c:ptCount val="3"/>
                <c:pt idx="0">
                  <c:v>Resolution Planning for SIBs</c:v>
                </c:pt>
                <c:pt idx="1">
                  <c:v>Recovery Planning for SIBs</c:v>
                </c:pt>
                <c:pt idx="2">
                  <c:v>Resolution Powers</c:v>
                </c:pt>
              </c:strCache>
            </c:strRef>
          </c:cat>
          <c:val>
            <c:numRef>
              <c:f>charts!$C$98:$E$98</c:f>
              <c:numCache>
                <c:formatCode>0.0</c:formatCode>
                <c:ptCount val="3"/>
                <c:pt idx="0">
                  <c:v>18.452620150829937</c:v>
                </c:pt>
                <c:pt idx="1">
                  <c:v>0</c:v>
                </c:pt>
                <c:pt idx="2">
                  <c:v>43.409402202712869</c:v>
                </c:pt>
              </c:numCache>
            </c:numRef>
          </c:val>
        </c:ser>
        <c:ser>
          <c:idx val="2"/>
          <c:order val="2"/>
          <c:tx>
            <c:strRef>
              <c:f>charts!$B$99</c:f>
              <c:strCache>
                <c:ptCount val="1"/>
                <c:pt idx="0">
                  <c:v>Draft regulation not published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charts!$C$96:$E$96</c:f>
              <c:strCache>
                <c:ptCount val="3"/>
                <c:pt idx="0">
                  <c:v>Resolution Planning for SIBs</c:v>
                </c:pt>
                <c:pt idx="1">
                  <c:v>Recovery Planning for SIBs</c:v>
                </c:pt>
                <c:pt idx="2">
                  <c:v>Resolution Powers</c:v>
                </c:pt>
              </c:strCache>
            </c:strRef>
          </c:cat>
          <c:val>
            <c:numRef>
              <c:f>charts!$C$99:$E$99</c:f>
              <c:numCache>
                <c:formatCode>0.0</c:formatCode>
                <c:ptCount val="3"/>
                <c:pt idx="0">
                  <c:v>8.1503624944336028</c:v>
                </c:pt>
                <c:pt idx="1">
                  <c:v>4.4191588341047128</c:v>
                </c:pt>
                <c:pt idx="2">
                  <c:v>1.7493322613403406</c:v>
                </c:pt>
              </c:numCache>
            </c:numRef>
          </c:val>
        </c:ser>
        <c:ser>
          <c:idx val="1"/>
          <c:order val="3"/>
          <c:tx>
            <c:strRef>
              <c:f>charts!$B$100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charts!$C$96:$E$96</c:f>
              <c:strCache>
                <c:ptCount val="3"/>
                <c:pt idx="0">
                  <c:v>Resolution Planning for SIBs</c:v>
                </c:pt>
                <c:pt idx="1">
                  <c:v>Recovery Planning for SIBs</c:v>
                </c:pt>
                <c:pt idx="2">
                  <c:v>Resolution Powers</c:v>
                </c:pt>
              </c:strCache>
            </c:strRef>
          </c:cat>
          <c:val>
            <c:numRef>
              <c:f>charts!$C$100:$E$100</c:f>
              <c:numCache>
                <c:formatCode>General</c:formatCode>
                <c:ptCount val="3"/>
                <c:pt idx="2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352448"/>
        <c:axId val="173353984"/>
      </c:barChart>
      <c:catAx>
        <c:axId val="17335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353984"/>
        <c:crosses val="autoZero"/>
        <c:auto val="1"/>
        <c:lblAlgn val="ctr"/>
        <c:lblOffset val="100"/>
        <c:noMultiLvlLbl val="0"/>
      </c:catAx>
      <c:valAx>
        <c:axId val="1733539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352448"/>
        <c:crosses val="autoZero"/>
        <c:crossBetween val="between"/>
      </c:valAx>
      <c:spPr>
        <a:solidFill>
          <a:sysClr val="window" lastClr="FFFFFF">
            <a:lumMod val="85000"/>
          </a:sysClr>
        </a:solidFill>
        <a:ln w="952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charts!$B$124</c:f>
              <c:strCache>
                <c:ptCount val="1"/>
                <c:pt idx="0">
                  <c:v>Final rule in force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charts!$C$123:$E$123</c:f>
              <c:strCache>
                <c:ptCount val="3"/>
                <c:pt idx="0">
                  <c:v>Stable NAV</c:v>
                </c:pt>
                <c:pt idx="1">
                  <c:v>Liquidity Management</c:v>
                </c:pt>
                <c:pt idx="2">
                  <c:v>Valuation</c:v>
                </c:pt>
              </c:strCache>
            </c:strRef>
          </c:cat>
          <c:val>
            <c:numRef>
              <c:f>charts!$C$124:$E$124</c:f>
              <c:numCache>
                <c:formatCode>0.0</c:formatCode>
                <c:ptCount val="3"/>
                <c:pt idx="0">
                  <c:v>35.690223951808925</c:v>
                </c:pt>
                <c:pt idx="1">
                  <c:v>43.256756518249198</c:v>
                </c:pt>
                <c:pt idx="2">
                  <c:v>83.119625101368712</c:v>
                </c:pt>
              </c:numCache>
            </c:numRef>
          </c:val>
        </c:ser>
        <c:ser>
          <c:idx val="6"/>
          <c:order val="1"/>
          <c:tx>
            <c:strRef>
              <c:f>charts!$B$125</c:f>
              <c:strCache>
                <c:ptCount val="1"/>
                <c:pt idx="0">
                  <c:v>Final rule or draft regulation published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charts!$C$123:$E$123</c:f>
              <c:strCache>
                <c:ptCount val="3"/>
                <c:pt idx="0">
                  <c:v>Stable NAV</c:v>
                </c:pt>
                <c:pt idx="1">
                  <c:v>Liquidity Management</c:v>
                </c:pt>
                <c:pt idx="2">
                  <c:v>Valuation</c:v>
                </c:pt>
              </c:strCache>
            </c:strRef>
          </c:cat>
          <c:val>
            <c:numRef>
              <c:f>charts!$C$125:$E$125</c:f>
              <c:numCache>
                <c:formatCode>0.0</c:formatCode>
                <c:ptCount val="3"/>
                <c:pt idx="0">
                  <c:v>27.019979941389582</c:v>
                </c:pt>
                <c:pt idx="1">
                  <c:v>41.857169384722326</c:v>
                </c:pt>
                <c:pt idx="2">
                  <c:v>12.618238158571526</c:v>
                </c:pt>
              </c:numCache>
            </c:numRef>
          </c:val>
        </c:ser>
        <c:ser>
          <c:idx val="2"/>
          <c:order val="2"/>
          <c:tx>
            <c:strRef>
              <c:f>charts!$B$126</c:f>
              <c:strCache>
                <c:ptCount val="1"/>
                <c:pt idx="0">
                  <c:v>Draft regulation not published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charts!$C$123:$E$123</c:f>
              <c:strCache>
                <c:ptCount val="3"/>
                <c:pt idx="0">
                  <c:v>Stable NAV</c:v>
                </c:pt>
                <c:pt idx="1">
                  <c:v>Liquidity Management</c:v>
                </c:pt>
                <c:pt idx="2">
                  <c:v>Valuation</c:v>
                </c:pt>
              </c:strCache>
            </c:strRef>
          </c:cat>
          <c:val>
            <c:numRef>
              <c:f>charts!$C$126:$E$126</c:f>
              <c:numCache>
                <c:formatCode>0.0</c:formatCode>
                <c:ptCount val="3"/>
                <c:pt idx="0">
                  <c:v>4.9191831929463898</c:v>
                </c:pt>
                <c:pt idx="1">
                  <c:v>14.886074097028473</c:v>
                </c:pt>
                <c:pt idx="2">
                  <c:v>4.2621367400597663</c:v>
                </c:pt>
              </c:numCache>
            </c:numRef>
          </c:val>
        </c:ser>
        <c:ser>
          <c:idx val="1"/>
          <c:order val="3"/>
          <c:tx>
            <c:strRef>
              <c:f>charts!$B$127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charts!$C$123:$E$123</c:f>
              <c:strCache>
                <c:ptCount val="3"/>
                <c:pt idx="0">
                  <c:v>Stable NAV</c:v>
                </c:pt>
                <c:pt idx="1">
                  <c:v>Liquidity Management</c:v>
                </c:pt>
                <c:pt idx="2">
                  <c:v>Valuation</c:v>
                </c:pt>
              </c:strCache>
            </c:strRef>
          </c:cat>
          <c:val>
            <c:numRef>
              <c:f>charts!$C$127:$E$127</c:f>
              <c:numCache>
                <c:formatCode>0.0</c:formatCode>
                <c:ptCount val="3"/>
                <c:pt idx="0">
                  <c:v>32.370612913855098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380352"/>
        <c:axId val="173381888"/>
      </c:barChart>
      <c:catAx>
        <c:axId val="17338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381888"/>
        <c:crosses val="autoZero"/>
        <c:auto val="1"/>
        <c:lblAlgn val="ctr"/>
        <c:lblOffset val="100"/>
        <c:noMultiLvlLbl val="0"/>
      </c:catAx>
      <c:valAx>
        <c:axId val="1733818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380352"/>
        <c:crosses val="autoZero"/>
        <c:crossBetween val="between"/>
      </c:valAx>
      <c:spPr>
        <a:solidFill>
          <a:sysClr val="window" lastClr="FFFFFF">
            <a:lumMod val="85000"/>
          </a:sysClr>
        </a:solidFill>
        <a:ln w="952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69242306410396E-2"/>
          <c:y val="0.10287777943063003"/>
          <c:w val="0.90740612154205091"/>
          <c:h val="0.740856985894624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charts!$B$5</c:f>
              <c:strCache>
                <c:ptCount val="1"/>
                <c:pt idx="0">
                  <c:v>Final rule in force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charts!$D$4:$F$4</c:f>
              <c:strCache>
                <c:ptCount val="3"/>
                <c:pt idx="0">
                  <c:v>Leverage ratio</c:v>
                </c:pt>
                <c:pt idx="1">
                  <c:v>Liquidity (LCR)</c:v>
                </c:pt>
                <c:pt idx="2">
                  <c:v>Risk-based capital</c:v>
                </c:pt>
              </c:strCache>
            </c:strRef>
          </c:cat>
          <c:val>
            <c:numRef>
              <c:f>charts!$D$5:$F$5</c:f>
              <c:numCache>
                <c:formatCode>0</c:formatCode>
                <c:ptCount val="3"/>
                <c:pt idx="0">
                  <c:v>80.59811871122433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6"/>
          <c:order val="1"/>
          <c:tx>
            <c:strRef>
              <c:f>charts!$B$6</c:f>
              <c:strCache>
                <c:ptCount val="1"/>
                <c:pt idx="0">
                  <c:v>Final rule or draft regulation published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charts!$D$4:$F$4</c:f>
              <c:strCache>
                <c:ptCount val="3"/>
                <c:pt idx="0">
                  <c:v>Leverage ratio</c:v>
                </c:pt>
                <c:pt idx="1">
                  <c:v>Liquidity (LCR)</c:v>
                </c:pt>
                <c:pt idx="2">
                  <c:v>Risk-based capital</c:v>
                </c:pt>
              </c:strCache>
            </c:strRef>
          </c:cat>
          <c:val>
            <c:numRef>
              <c:f>charts!$D$6:$F$6</c:f>
              <c:numCache>
                <c:formatCode>0</c:formatCode>
                <c:ptCount val="3"/>
                <c:pt idx="0">
                  <c:v>1.8149981511588447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2"/>
          <c:tx>
            <c:strRef>
              <c:f>charts!$B$7</c:f>
              <c:strCache>
                <c:ptCount val="1"/>
              </c:strCache>
            </c:strRef>
          </c:tx>
          <c:spPr>
            <a:solidFill>
              <a:srgbClr val="FFC000">
                <a:alpha val="65000"/>
              </a:srgbClr>
            </a:solidFill>
            <a:ln>
              <a:noFill/>
            </a:ln>
            <a:effectLst/>
          </c:spPr>
          <c:invertIfNegative val="0"/>
          <c:cat>
            <c:strRef>
              <c:f>charts!$D$4:$F$4</c:f>
              <c:strCache>
                <c:ptCount val="3"/>
                <c:pt idx="0">
                  <c:v>Leverage ratio</c:v>
                </c:pt>
                <c:pt idx="1">
                  <c:v>Liquidity (LCR)</c:v>
                </c:pt>
                <c:pt idx="2">
                  <c:v>Risk-based capital</c:v>
                </c:pt>
              </c:strCache>
            </c:strRef>
          </c:cat>
          <c:val>
            <c:numRef>
              <c:f>charts!$D$7:$F$7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3"/>
          <c:tx>
            <c:strRef>
              <c:f>charts!$B$8</c:f>
              <c:strCache>
                <c:ptCount val="1"/>
                <c:pt idx="0">
                  <c:v>Draft regulation not published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charts!$D$4:$F$4</c:f>
              <c:strCache>
                <c:ptCount val="3"/>
                <c:pt idx="0">
                  <c:v>Leverage ratio</c:v>
                </c:pt>
                <c:pt idx="1">
                  <c:v>Liquidity (LCR)</c:v>
                </c:pt>
                <c:pt idx="2">
                  <c:v>Risk-based capital</c:v>
                </c:pt>
              </c:strCache>
            </c:strRef>
          </c:cat>
          <c:val>
            <c:numRef>
              <c:f>charts!$D$8:$F$8</c:f>
              <c:numCache>
                <c:formatCode>0</c:formatCode>
                <c:ptCount val="3"/>
                <c:pt idx="0">
                  <c:v>17.586883137616823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826048"/>
        <c:axId val="173827584"/>
      </c:barChart>
      <c:catAx>
        <c:axId val="17382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827584"/>
        <c:crosses val="autoZero"/>
        <c:auto val="1"/>
        <c:lblAlgn val="ctr"/>
        <c:lblOffset val="100"/>
        <c:noMultiLvlLbl val="0"/>
      </c:catAx>
      <c:valAx>
        <c:axId val="1738275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826048"/>
        <c:crosses val="autoZero"/>
        <c:crossBetween val="between"/>
      </c:valAx>
      <c:spPr>
        <a:solidFill>
          <a:sysClr val="window" lastClr="FFFFFF">
            <a:lumMod val="85000"/>
          </a:sysClr>
        </a:solidFill>
        <a:ln w="952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charts!$B$66</c:f>
              <c:strCache>
                <c:ptCount val="1"/>
                <c:pt idx="0">
                  <c:v>Final rule in force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charts!$C$65:$F$65</c:f>
              <c:strCache>
                <c:ptCount val="4"/>
                <c:pt idx="0">
                  <c:v>Margin</c:v>
                </c:pt>
                <c:pt idx="1">
                  <c:v>Exchange / Platform trading</c:v>
                </c:pt>
                <c:pt idx="2">
                  <c:v>Central clearing</c:v>
                </c:pt>
                <c:pt idx="3">
                  <c:v>Reporting to trade repositories</c:v>
                </c:pt>
              </c:strCache>
            </c:strRef>
          </c:cat>
          <c:val>
            <c:numRef>
              <c:f>charts!$C$66:$F$66</c:f>
              <c:numCache>
                <c:formatCode>0.0</c:formatCode>
                <c:ptCount val="4"/>
                <c:pt idx="0">
                  <c:v>27.883765372539411</c:v>
                </c:pt>
                <c:pt idx="1">
                  <c:v>94.68013109572594</c:v>
                </c:pt>
                <c:pt idx="2">
                  <c:v>96.863457023399519</c:v>
                </c:pt>
                <c:pt idx="3">
                  <c:v>97.576477410788272</c:v>
                </c:pt>
              </c:numCache>
            </c:numRef>
          </c:val>
        </c:ser>
        <c:ser>
          <c:idx val="6"/>
          <c:order val="1"/>
          <c:tx>
            <c:strRef>
              <c:f>charts!$B$67</c:f>
              <c:strCache>
                <c:ptCount val="1"/>
                <c:pt idx="0">
                  <c:v>Final rule or draft regulation published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charts!$C$65:$F$65</c:f>
              <c:strCache>
                <c:ptCount val="4"/>
                <c:pt idx="0">
                  <c:v>Margin</c:v>
                </c:pt>
                <c:pt idx="1">
                  <c:v>Exchange / Platform trading</c:v>
                </c:pt>
                <c:pt idx="2">
                  <c:v>Central clearing</c:v>
                </c:pt>
                <c:pt idx="3">
                  <c:v>Reporting to trade repositories</c:v>
                </c:pt>
              </c:strCache>
            </c:strRef>
          </c:cat>
          <c:val>
            <c:numRef>
              <c:f>charts!$C$67:$F$67</c:f>
              <c:numCache>
                <c:formatCode>0.0</c:formatCode>
                <c:ptCount val="4"/>
                <c:pt idx="0">
                  <c:v>71.339491500791851</c:v>
                </c:pt>
                <c:pt idx="1">
                  <c:v>4.9784221433606541</c:v>
                </c:pt>
                <c:pt idx="2">
                  <c:v>3.1365429766004649</c:v>
                </c:pt>
                <c:pt idx="3">
                  <c:v>2.4235225892117285</c:v>
                </c:pt>
              </c:numCache>
            </c:numRef>
          </c:val>
        </c:ser>
        <c:ser>
          <c:idx val="2"/>
          <c:order val="2"/>
          <c:tx>
            <c:strRef>
              <c:f>charts!$B$68</c:f>
              <c:strCache>
                <c:ptCount val="1"/>
                <c:pt idx="0">
                  <c:v>Draft regulation not published</c:v>
                </c:pt>
              </c:strCache>
            </c:strRef>
          </c:tx>
          <c:spPr>
            <a:solidFill>
              <a:srgbClr val="C0504D">
                <a:lumMod val="75000"/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charts!$C$65:$F$65</c:f>
              <c:strCache>
                <c:ptCount val="4"/>
                <c:pt idx="0">
                  <c:v>Margin</c:v>
                </c:pt>
                <c:pt idx="1">
                  <c:v>Exchange / Platform trading</c:v>
                </c:pt>
                <c:pt idx="2">
                  <c:v>Central clearing</c:v>
                </c:pt>
                <c:pt idx="3">
                  <c:v>Reporting to trade repositories</c:v>
                </c:pt>
              </c:strCache>
            </c:strRef>
          </c:cat>
          <c:val>
            <c:numRef>
              <c:f>charts!$C$68:$F$68</c:f>
              <c:numCache>
                <c:formatCode>0.0</c:formatCode>
                <c:ptCount val="4"/>
                <c:pt idx="0">
                  <c:v>0</c:v>
                </c:pt>
                <c:pt idx="1">
                  <c:v>0.34144676091340243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3"/>
          <c:tx>
            <c:strRef>
              <c:f>charts!$B$69</c:f>
              <c:strCache>
                <c:ptCount val="1"/>
                <c:pt idx="0">
                  <c:v>Draft regulation not published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charts!$C$65:$F$65</c:f>
              <c:strCache>
                <c:ptCount val="4"/>
                <c:pt idx="0">
                  <c:v>Margin</c:v>
                </c:pt>
                <c:pt idx="1">
                  <c:v>Exchange / Platform trading</c:v>
                </c:pt>
                <c:pt idx="2">
                  <c:v>Central clearing</c:v>
                </c:pt>
                <c:pt idx="3">
                  <c:v>Reporting to trade repositories</c:v>
                </c:pt>
              </c:strCache>
            </c:strRef>
          </c:cat>
          <c:val>
            <c:numRef>
              <c:f>charts!$C$69:$F$69</c:f>
              <c:numCache>
                <c:formatCode>0.0</c:formatCode>
                <c:ptCount val="4"/>
                <c:pt idx="0">
                  <c:v>0.77674312666874001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853696"/>
        <c:axId val="173855488"/>
      </c:barChart>
      <c:catAx>
        <c:axId val="17385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855488"/>
        <c:crosses val="autoZero"/>
        <c:auto val="1"/>
        <c:lblAlgn val="ctr"/>
        <c:lblOffset val="100"/>
        <c:noMultiLvlLbl val="0"/>
      </c:catAx>
      <c:valAx>
        <c:axId val="1738554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853696"/>
        <c:crosses val="autoZero"/>
        <c:crossBetween val="between"/>
      </c:valAx>
      <c:spPr>
        <a:solidFill>
          <a:sysClr val="window" lastClr="FFFFFF">
            <a:lumMod val="85000"/>
          </a:sysClr>
        </a:solidFill>
        <a:ln w="9525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0.27292</cdr:x>
      <cdr:y>0.51313</cdr:y>
    </cdr:from>
    <cdr:to>
      <cdr:x>0.76458</cdr:x>
      <cdr:y>0.58047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5908" y="2037898"/>
          <a:ext cx="4045958" cy="267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 dirty="0" smtClean="0">
              <a:solidFill>
                <a:srgbClr val="0070C0"/>
              </a:solidFill>
            </a:rPr>
            <a:t>Financial  </a:t>
          </a:r>
          <a:r>
            <a:rPr lang="en-GB" sz="1100" b="1" dirty="0">
              <a:solidFill>
                <a:srgbClr val="0070C0"/>
              </a:solidFill>
            </a:rPr>
            <a:t>stress</a:t>
          </a:r>
        </a:p>
      </cdr:txBody>
    </cdr:sp>
  </cdr:relSizeAnchor>
  <cdr:relSizeAnchor xmlns:cdr="http://schemas.openxmlformats.org/drawingml/2006/chartDrawing">
    <cdr:from>
      <cdr:x>0.42445</cdr:x>
      <cdr:y>0.14943</cdr:y>
    </cdr:from>
    <cdr:to>
      <cdr:x>0.75464</cdr:x>
      <cdr:y>0.22582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92872" y="593445"/>
          <a:ext cx="2717193" cy="30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chemeClr val="tx1"/>
              </a:solidFill>
            </a:rPr>
            <a:t>Economic policy</a:t>
          </a:r>
          <a:r>
            <a:rPr lang="en-GB" sz="1100" b="1" baseline="0" dirty="0">
              <a:solidFill>
                <a:schemeClr val="tx1"/>
              </a:solidFill>
            </a:rPr>
            <a:t> uncertainty </a:t>
          </a:r>
          <a:r>
            <a:rPr lang="en-GB" sz="1100" b="0" baseline="0" dirty="0">
              <a:solidFill>
                <a:schemeClr val="tx1"/>
              </a:solidFill>
            </a:rPr>
            <a:t>(LHS)</a:t>
          </a:r>
          <a:endParaRPr lang="en-GB" sz="11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0.45346</cdr:x>
      <cdr:y>0.1214</cdr:y>
    </cdr:from>
    <cdr:to>
      <cdr:x>0.91397</cdr:x>
      <cdr:y>0.31942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3002221" y="482149"/>
          <a:ext cx="3048908" cy="786408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0.67395</cdr:x>
      <cdr:y>0.72695</cdr:y>
    </cdr:from>
    <cdr:to>
      <cdr:x>0.94062</cdr:x>
      <cdr:y>0.80334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462009" y="2887051"/>
          <a:ext cx="1765547" cy="3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 dirty="0">
              <a:solidFill>
                <a:srgbClr val="00B0F0"/>
              </a:solidFill>
            </a:rPr>
            <a:t>CDS</a:t>
          </a:r>
          <a:r>
            <a:rPr lang="en-GB" sz="1000" b="1" baseline="0" dirty="0">
              <a:solidFill>
                <a:srgbClr val="00B0F0"/>
              </a:solidFill>
            </a:rPr>
            <a:t> spreads (RHS)</a:t>
          </a:r>
          <a:endParaRPr lang="en-GB" sz="1000" b="1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0.54877</cdr:x>
      <cdr:y>0.7926</cdr:y>
    </cdr:from>
    <cdr:to>
      <cdr:x>0.83627</cdr:x>
      <cdr:y>0.86898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33264" y="3147786"/>
          <a:ext cx="1903457" cy="303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 dirty="0">
              <a:solidFill>
                <a:srgbClr val="0070C0"/>
              </a:solidFill>
            </a:rPr>
            <a:t>Libor OIS (RHS)</a:t>
          </a:r>
        </a:p>
      </cdr:txBody>
    </cdr:sp>
  </cdr:relSizeAnchor>
  <cdr:relSizeAnchor xmlns:cdr="http://schemas.openxmlformats.org/drawingml/2006/chartDrawing">
    <cdr:from>
      <cdr:x>0.45705</cdr:x>
      <cdr:y>0.57224</cdr:y>
    </cdr:from>
    <cdr:to>
      <cdr:x>0.91876</cdr:x>
      <cdr:y>0.72419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3025982" y="2272619"/>
          <a:ext cx="3056897" cy="60348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0.03774</cdr:x>
      <cdr:y>0.01727</cdr:y>
    </cdr:from>
    <cdr:to>
      <cdr:x>0.30139</cdr:x>
      <cdr:y>0.09366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10555" y="68580"/>
          <a:ext cx="2169623" cy="3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0" dirty="0">
              <a:solidFill>
                <a:schemeClr val="tx1"/>
              </a:solidFill>
            </a:rPr>
            <a:t>Jan 2007 = 100 </a:t>
          </a:r>
        </a:p>
      </cdr:txBody>
    </cdr:sp>
  </cdr:relSizeAnchor>
  <cdr:relSizeAnchor xmlns:cdr="http://schemas.openxmlformats.org/drawingml/2006/chartDrawing">
    <cdr:from>
      <cdr:x>0.89504</cdr:x>
      <cdr:y>0.01823</cdr:y>
    </cdr:from>
    <cdr:to>
      <cdr:x>0.99543</cdr:x>
      <cdr:y>0.09462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7365406" y="72406"/>
          <a:ext cx="826127" cy="3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0" dirty="0" smtClean="0">
              <a:solidFill>
                <a:schemeClr val="tx1"/>
              </a:solidFill>
            </a:rPr>
            <a:t>Bps</a:t>
          </a:r>
          <a:endParaRPr lang="en-GB" sz="1100" b="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0.04235</cdr:x>
      <cdr:y>0.04358</cdr:y>
    </cdr:from>
    <cdr:to>
      <cdr:x>0.65168</cdr:x>
      <cdr:y>0.11526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640" y="178238"/>
          <a:ext cx="5001937" cy="293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Per cent of risk weighted assets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0.41866</cdr:x>
      <cdr:y>0.28268</cdr:y>
    </cdr:from>
    <cdr:to>
      <cdr:x>0.68423</cdr:x>
      <cdr:y>0.36076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36732" y="1156094"/>
          <a:ext cx="2180041" cy="319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 smtClean="0">
              <a:solidFill>
                <a:srgbClr val="0E2138"/>
              </a:solidFill>
            </a:rPr>
            <a:t>Capital ratio</a:t>
          </a:r>
          <a:endParaRPr lang="en-GB" sz="1100" b="1" dirty="0">
            <a:solidFill>
              <a:srgbClr val="0E2138"/>
            </a:solidFill>
          </a:endParaRPr>
        </a:p>
      </cdr:txBody>
    </cdr:sp>
  </cdr:relSizeAnchor>
  <cdr:relSizeAnchor xmlns:cdr="http://schemas.openxmlformats.org/drawingml/2006/chartDrawing">
    <cdr:from>
      <cdr:x>0.32869</cdr:x>
      <cdr:y>0.60859</cdr:y>
    </cdr:from>
    <cdr:to>
      <cdr:x>0.55468</cdr:x>
      <cdr:y>0.76173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8203" y="2488961"/>
          <a:ext cx="1855132" cy="626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GB" sz="1100" dirty="0">
              <a:solidFill>
                <a:srgbClr val="233465"/>
              </a:solidFill>
            </a:rPr>
            <a:t>Global banks were close to </a:t>
          </a:r>
          <a:r>
            <a:rPr lang="en-GB" sz="1100" dirty="0" smtClean="0">
              <a:solidFill>
                <a:srgbClr val="233465"/>
              </a:solidFill>
            </a:rPr>
            <a:t/>
          </a:r>
          <a:br>
            <a:rPr lang="en-GB" sz="1100" dirty="0" smtClean="0">
              <a:solidFill>
                <a:srgbClr val="233465"/>
              </a:solidFill>
            </a:rPr>
          </a:br>
          <a:r>
            <a:rPr lang="en-GB" sz="1100" dirty="0" smtClean="0">
              <a:solidFill>
                <a:srgbClr val="233465"/>
              </a:solidFill>
            </a:rPr>
            <a:t>$</a:t>
          </a:r>
          <a:r>
            <a:rPr lang="en-GB" sz="1100" dirty="0">
              <a:solidFill>
                <a:srgbClr val="233465"/>
              </a:solidFill>
            </a:rPr>
            <a:t>1 trillion short of capital</a:t>
          </a:r>
        </a:p>
      </cdr:txBody>
    </cdr:sp>
  </cdr:relSizeAnchor>
  <cdr:relSizeAnchor xmlns:cdr="http://schemas.openxmlformats.org/drawingml/2006/chartDrawing">
    <cdr:from>
      <cdr:x>0.59649</cdr:x>
      <cdr:y>0.48474</cdr:y>
    </cdr:from>
    <cdr:to>
      <cdr:x>0.77769</cdr:x>
      <cdr:y>0.60294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96544" y="1982426"/>
          <a:ext cx="1487455" cy="48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100" dirty="0">
              <a:solidFill>
                <a:srgbClr val="233465"/>
              </a:solidFill>
              <a:latin typeface="+mn-lt"/>
              <a:ea typeface="+mn-ea"/>
              <a:cs typeface="+mn-cs"/>
            </a:rPr>
            <a:t>Capital shortfall </a:t>
          </a:r>
          <a:r>
            <a:rPr lang="en-GB" sz="1100" dirty="0" smtClean="0">
              <a:solidFill>
                <a:srgbClr val="233465"/>
              </a:solidFill>
            </a:rPr>
            <a:t>has been eliminated </a:t>
          </a:r>
          <a:endParaRPr lang="en-GB" sz="1100" dirty="0">
            <a:solidFill>
              <a:srgbClr val="233465"/>
            </a:solidFill>
          </a:endParaRPr>
        </a:p>
      </cdr:txBody>
    </cdr:sp>
  </cdr:relSizeAnchor>
  <cdr:relSizeAnchor xmlns:cdr="http://schemas.openxmlformats.org/drawingml/2006/chartDrawing">
    <cdr:from>
      <cdr:x>0.21434</cdr:x>
      <cdr:y>0.51203</cdr:y>
    </cdr:from>
    <cdr:to>
      <cdr:x>0.3389</cdr:x>
      <cdr:y>0.87951</cdr:y>
    </cdr:to>
    <cdr:grpSp>
      <cdr:nvGrpSpPr>
        <cdr:cNvPr id="10" name="Group 9"/>
        <cdr:cNvGrpSpPr/>
      </cdr:nvGrpSpPr>
      <cdr:grpSpPr>
        <a:xfrm xmlns:a="http://schemas.openxmlformats.org/drawingml/2006/main">
          <a:off x="1759498" y="2094054"/>
          <a:ext cx="1022502" cy="1502886"/>
          <a:chOff x="1187450" y="1844675"/>
          <a:chExt cx="781051" cy="1368425"/>
        </a:xfrm>
        <a:solidFill xmlns:a="http://schemas.openxmlformats.org/drawingml/2006/main">
          <a:srgbClr val="233465"/>
        </a:solidFill>
      </cdr:grpSpPr>
      <cdr:sp macro="" textlink="">
        <cdr:nvSpPr>
          <cdr:cNvPr id="11" name="Freeform 1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228725" y="2203450"/>
            <a:ext cx="20638" cy="68263"/>
          </a:xfrm>
          <a:custGeom xmlns:a="http://schemas.openxmlformats.org/drawingml/2006/main">
            <a:avLst/>
            <a:gdLst>
              <a:gd name="T0" fmla="*/ 0 w 13"/>
              <a:gd name="T1" fmla="*/ 43 h 43"/>
              <a:gd name="T2" fmla="*/ 12 w 13"/>
              <a:gd name="T3" fmla="*/ 43 h 43"/>
              <a:gd name="T4" fmla="*/ 13 w 13"/>
              <a:gd name="T5" fmla="*/ 0 h 43"/>
              <a:gd name="T6" fmla="*/ 1 w 13"/>
              <a:gd name="T7" fmla="*/ 0 h 43"/>
              <a:gd name="T8" fmla="*/ 0 w 1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3">
                <a:moveTo>
                  <a:pt x="0" y="43"/>
                </a:moveTo>
                <a:lnTo>
                  <a:pt x="12" y="43"/>
                </a:lnTo>
                <a:lnTo>
                  <a:pt x="13" y="0"/>
                </a:lnTo>
                <a:lnTo>
                  <a:pt x="1" y="0"/>
                </a:lnTo>
                <a:lnTo>
                  <a:pt x="0" y="43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2" name="Freeform 1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187450" y="2190750"/>
            <a:ext cx="20638" cy="68263"/>
          </a:xfrm>
          <a:custGeom xmlns:a="http://schemas.openxmlformats.org/drawingml/2006/main">
            <a:avLst/>
            <a:gdLst>
              <a:gd name="T0" fmla="*/ 0 w 13"/>
              <a:gd name="T1" fmla="*/ 43 h 43"/>
              <a:gd name="T2" fmla="*/ 12 w 13"/>
              <a:gd name="T3" fmla="*/ 43 h 43"/>
              <a:gd name="T4" fmla="*/ 13 w 13"/>
              <a:gd name="T5" fmla="*/ 0 h 43"/>
              <a:gd name="T6" fmla="*/ 1 w 13"/>
              <a:gd name="T7" fmla="*/ 0 h 43"/>
              <a:gd name="T8" fmla="*/ 0 w 1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3">
                <a:moveTo>
                  <a:pt x="0" y="43"/>
                </a:moveTo>
                <a:lnTo>
                  <a:pt x="12" y="43"/>
                </a:lnTo>
                <a:lnTo>
                  <a:pt x="13" y="0"/>
                </a:lnTo>
                <a:lnTo>
                  <a:pt x="1" y="0"/>
                </a:lnTo>
                <a:lnTo>
                  <a:pt x="0" y="43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3" name="Freeform 1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303338" y="2743200"/>
            <a:ext cx="46038" cy="69850"/>
          </a:xfrm>
          <a:custGeom xmlns:a="http://schemas.openxmlformats.org/drawingml/2006/main">
            <a:avLst/>
            <a:gdLst>
              <a:gd name="T0" fmla="*/ 29 w 29"/>
              <a:gd name="T1" fmla="*/ 39 h 44"/>
              <a:gd name="T2" fmla="*/ 11 w 29"/>
              <a:gd name="T3" fmla="*/ 0 h 44"/>
              <a:gd name="T4" fmla="*/ 0 w 29"/>
              <a:gd name="T5" fmla="*/ 5 h 44"/>
              <a:gd name="T6" fmla="*/ 18 w 29"/>
              <a:gd name="T7" fmla="*/ 44 h 44"/>
              <a:gd name="T8" fmla="*/ 29 w 29"/>
              <a:gd name="T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4">
                <a:moveTo>
                  <a:pt x="29" y="39"/>
                </a:moveTo>
                <a:lnTo>
                  <a:pt x="11" y="0"/>
                </a:lnTo>
                <a:lnTo>
                  <a:pt x="0" y="5"/>
                </a:lnTo>
                <a:lnTo>
                  <a:pt x="18" y="44"/>
                </a:lnTo>
                <a:lnTo>
                  <a:pt x="29" y="39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4" name="Freeform 1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263650" y="2755900"/>
            <a:ext cx="50800" cy="69850"/>
          </a:xfrm>
          <a:custGeom xmlns:a="http://schemas.openxmlformats.org/drawingml/2006/main">
            <a:avLst/>
            <a:gdLst>
              <a:gd name="T0" fmla="*/ 0 w 32"/>
              <a:gd name="T1" fmla="*/ 6 h 44"/>
              <a:gd name="T2" fmla="*/ 22 w 32"/>
              <a:gd name="T3" fmla="*/ 44 h 44"/>
              <a:gd name="T4" fmla="*/ 32 w 32"/>
              <a:gd name="T5" fmla="*/ 37 h 44"/>
              <a:gd name="T6" fmla="*/ 10 w 32"/>
              <a:gd name="T7" fmla="*/ 0 h 44"/>
              <a:gd name="T8" fmla="*/ 0 w 32"/>
              <a:gd name="T9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4">
                <a:moveTo>
                  <a:pt x="0" y="6"/>
                </a:moveTo>
                <a:lnTo>
                  <a:pt x="22" y="44"/>
                </a:lnTo>
                <a:lnTo>
                  <a:pt x="32" y="37"/>
                </a:lnTo>
                <a:lnTo>
                  <a:pt x="10" y="0"/>
                </a:lnTo>
                <a:lnTo>
                  <a:pt x="0" y="6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5" name="Freeform 1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641475" y="1889125"/>
            <a:ext cx="55563" cy="36513"/>
          </a:xfrm>
          <a:custGeom xmlns:a="http://schemas.openxmlformats.org/drawingml/2006/main">
            <a:avLst/>
            <a:gdLst>
              <a:gd name="T0" fmla="*/ 4 w 35"/>
              <a:gd name="T1" fmla="*/ 23 h 23"/>
              <a:gd name="T2" fmla="*/ 35 w 35"/>
              <a:gd name="T3" fmla="*/ 8 h 23"/>
              <a:gd name="T4" fmla="*/ 30 w 35"/>
              <a:gd name="T5" fmla="*/ 0 h 23"/>
              <a:gd name="T6" fmla="*/ 0 w 35"/>
              <a:gd name="T7" fmla="*/ 15 h 23"/>
              <a:gd name="T8" fmla="*/ 4 w 35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3">
                <a:moveTo>
                  <a:pt x="4" y="23"/>
                </a:moveTo>
                <a:lnTo>
                  <a:pt x="35" y="8"/>
                </a:lnTo>
                <a:lnTo>
                  <a:pt x="30" y="0"/>
                </a:lnTo>
                <a:lnTo>
                  <a:pt x="0" y="15"/>
                </a:lnTo>
                <a:lnTo>
                  <a:pt x="4" y="23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6" name="Freeform 1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616075" y="1863725"/>
            <a:ext cx="52388" cy="42863"/>
          </a:xfrm>
          <a:custGeom xmlns:a="http://schemas.openxmlformats.org/drawingml/2006/main">
            <a:avLst/>
            <a:gdLst>
              <a:gd name="T0" fmla="*/ 33 w 33"/>
              <a:gd name="T1" fmla="*/ 7 h 27"/>
              <a:gd name="T2" fmla="*/ 28 w 33"/>
              <a:gd name="T3" fmla="*/ 0 h 27"/>
              <a:gd name="T4" fmla="*/ 0 w 33"/>
              <a:gd name="T5" fmla="*/ 19 h 27"/>
              <a:gd name="T6" fmla="*/ 6 w 33"/>
              <a:gd name="T7" fmla="*/ 27 h 27"/>
              <a:gd name="T8" fmla="*/ 33 w 33"/>
              <a:gd name="T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7">
                <a:moveTo>
                  <a:pt x="33" y="7"/>
                </a:moveTo>
                <a:lnTo>
                  <a:pt x="28" y="0"/>
                </a:lnTo>
                <a:lnTo>
                  <a:pt x="0" y="19"/>
                </a:lnTo>
                <a:lnTo>
                  <a:pt x="6" y="27"/>
                </a:lnTo>
                <a:lnTo>
                  <a:pt x="33" y="7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7" name="Freeform 1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801813" y="2254250"/>
            <a:ext cx="26988" cy="68263"/>
          </a:xfrm>
          <a:custGeom xmlns:a="http://schemas.openxmlformats.org/drawingml/2006/main">
            <a:avLst/>
            <a:gdLst>
              <a:gd name="T0" fmla="*/ 17 w 17"/>
              <a:gd name="T1" fmla="*/ 1 h 43"/>
              <a:gd name="T2" fmla="*/ 5 w 17"/>
              <a:gd name="T3" fmla="*/ 0 h 43"/>
              <a:gd name="T4" fmla="*/ 0 w 17"/>
              <a:gd name="T5" fmla="*/ 42 h 43"/>
              <a:gd name="T6" fmla="*/ 11 w 17"/>
              <a:gd name="T7" fmla="*/ 43 h 43"/>
              <a:gd name="T8" fmla="*/ 17 w 17"/>
              <a:gd name="T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17" y="1"/>
                </a:moveTo>
                <a:lnTo>
                  <a:pt x="5" y="0"/>
                </a:lnTo>
                <a:lnTo>
                  <a:pt x="0" y="42"/>
                </a:lnTo>
                <a:lnTo>
                  <a:pt x="11" y="43"/>
                </a:lnTo>
                <a:lnTo>
                  <a:pt x="17" y="1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8" name="Freeform 1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838325" y="2268538"/>
            <a:ext cx="28575" cy="68263"/>
          </a:xfrm>
          <a:custGeom xmlns:a="http://schemas.openxmlformats.org/drawingml/2006/main">
            <a:avLst/>
            <a:gdLst>
              <a:gd name="T0" fmla="*/ 18 w 18"/>
              <a:gd name="T1" fmla="*/ 42 h 43"/>
              <a:gd name="T2" fmla="*/ 12 w 18"/>
              <a:gd name="T3" fmla="*/ 0 h 43"/>
              <a:gd name="T4" fmla="*/ 0 w 18"/>
              <a:gd name="T5" fmla="*/ 1 h 43"/>
              <a:gd name="T6" fmla="*/ 6 w 18"/>
              <a:gd name="T7" fmla="*/ 43 h 43"/>
              <a:gd name="T8" fmla="*/ 18 w 1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3">
                <a:moveTo>
                  <a:pt x="18" y="42"/>
                </a:moveTo>
                <a:lnTo>
                  <a:pt x="12" y="0"/>
                </a:lnTo>
                <a:lnTo>
                  <a:pt x="0" y="1"/>
                </a:lnTo>
                <a:lnTo>
                  <a:pt x="6" y="43"/>
                </a:lnTo>
                <a:lnTo>
                  <a:pt x="18" y="42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19" name="Freeform 1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881188" y="2919413"/>
            <a:ext cx="41275" cy="71438"/>
          </a:xfrm>
          <a:custGeom xmlns:a="http://schemas.openxmlformats.org/drawingml/2006/main">
            <a:avLst/>
            <a:gdLst>
              <a:gd name="T0" fmla="*/ 26 w 26"/>
              <a:gd name="T1" fmla="*/ 5 h 45"/>
              <a:gd name="T2" fmla="*/ 15 w 26"/>
              <a:gd name="T3" fmla="*/ 0 h 45"/>
              <a:gd name="T4" fmla="*/ 0 w 26"/>
              <a:gd name="T5" fmla="*/ 41 h 45"/>
              <a:gd name="T6" fmla="*/ 12 w 26"/>
              <a:gd name="T7" fmla="*/ 45 h 45"/>
              <a:gd name="T8" fmla="*/ 26 w 26"/>
              <a:gd name="T9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5">
                <a:moveTo>
                  <a:pt x="26" y="5"/>
                </a:moveTo>
                <a:lnTo>
                  <a:pt x="15" y="0"/>
                </a:lnTo>
                <a:lnTo>
                  <a:pt x="0" y="41"/>
                </a:lnTo>
                <a:lnTo>
                  <a:pt x="12" y="45"/>
                </a:lnTo>
                <a:lnTo>
                  <a:pt x="26" y="5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20" name="Freeform 1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920875" y="2944813"/>
            <a:ext cx="31750" cy="69850"/>
          </a:xfrm>
          <a:custGeom xmlns:a="http://schemas.openxmlformats.org/drawingml/2006/main">
            <a:avLst/>
            <a:gdLst>
              <a:gd name="T0" fmla="*/ 12 w 20"/>
              <a:gd name="T1" fmla="*/ 44 h 44"/>
              <a:gd name="T2" fmla="*/ 20 w 20"/>
              <a:gd name="T3" fmla="*/ 2 h 44"/>
              <a:gd name="T4" fmla="*/ 8 w 20"/>
              <a:gd name="T5" fmla="*/ 0 h 44"/>
              <a:gd name="T6" fmla="*/ 0 w 20"/>
              <a:gd name="T7" fmla="*/ 42 h 44"/>
              <a:gd name="T8" fmla="*/ 12 w 2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44">
                <a:moveTo>
                  <a:pt x="12" y="44"/>
                </a:moveTo>
                <a:lnTo>
                  <a:pt x="20" y="2"/>
                </a:lnTo>
                <a:lnTo>
                  <a:pt x="8" y="0"/>
                </a:lnTo>
                <a:lnTo>
                  <a:pt x="0" y="42"/>
                </a:lnTo>
                <a:lnTo>
                  <a:pt x="12" y="44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21" name="Rectangle 2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966913" y="3087688"/>
            <a:ext cx="1588" cy="1588"/>
          </a:xfrm>
          <a:prstGeom xmlns:a="http://schemas.openxmlformats.org/drawingml/2006/main" prst="rect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22" name="Freeform 21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1239838" y="1844675"/>
            <a:ext cx="727075" cy="1368425"/>
          </a:xfrm>
          <a:custGeom xmlns:a="http://schemas.openxmlformats.org/drawingml/2006/main">
            <a:avLst/>
            <a:gdLst>
              <a:gd name="T0" fmla="*/ 442 w 761"/>
              <a:gd name="T1" fmla="*/ 149 h 1433"/>
              <a:gd name="T2" fmla="*/ 306 w 761"/>
              <a:gd name="T3" fmla="*/ 64 h 1433"/>
              <a:gd name="T4" fmla="*/ 199 w 761"/>
              <a:gd name="T5" fmla="*/ 3 h 1433"/>
              <a:gd name="T6" fmla="*/ 136 w 761"/>
              <a:gd name="T7" fmla="*/ 100 h 1433"/>
              <a:gd name="T8" fmla="*/ 0 w 761"/>
              <a:gd name="T9" fmla="*/ 231 h 1433"/>
              <a:gd name="T10" fmla="*/ 20 w 761"/>
              <a:gd name="T11" fmla="*/ 1331 h 1433"/>
              <a:gd name="T12" fmla="*/ 101 w 761"/>
              <a:gd name="T13" fmla="*/ 1433 h 1433"/>
              <a:gd name="T14" fmla="*/ 104 w 761"/>
              <a:gd name="T15" fmla="*/ 1433 h 1433"/>
              <a:gd name="T16" fmla="*/ 761 w 761"/>
              <a:gd name="T17" fmla="*/ 1302 h 1433"/>
              <a:gd name="T18" fmla="*/ 486 w 761"/>
              <a:gd name="T19" fmla="*/ 140 h 1433"/>
              <a:gd name="T20" fmla="*/ 483 w 761"/>
              <a:gd name="T21" fmla="*/ 885 h 1433"/>
              <a:gd name="T22" fmla="*/ 540 w 761"/>
              <a:gd name="T23" fmla="*/ 746 h 1433"/>
              <a:gd name="T24" fmla="*/ 516 w 761"/>
              <a:gd name="T25" fmla="*/ 679 h 1433"/>
              <a:gd name="T26" fmla="*/ 423 w 761"/>
              <a:gd name="T27" fmla="*/ 584 h 1433"/>
              <a:gd name="T28" fmla="*/ 516 w 761"/>
              <a:gd name="T29" fmla="*/ 679 h 1433"/>
              <a:gd name="T30" fmla="*/ 421 w 761"/>
              <a:gd name="T31" fmla="*/ 536 h 1433"/>
              <a:gd name="T32" fmla="*/ 464 w 761"/>
              <a:gd name="T33" fmla="*/ 392 h 1433"/>
              <a:gd name="T34" fmla="*/ 415 w 761"/>
              <a:gd name="T35" fmla="*/ 886 h 1433"/>
              <a:gd name="T36" fmla="*/ 327 w 761"/>
              <a:gd name="T37" fmla="*/ 786 h 1433"/>
              <a:gd name="T38" fmla="*/ 415 w 761"/>
              <a:gd name="T39" fmla="*/ 886 h 1433"/>
              <a:gd name="T40" fmla="*/ 451 w 761"/>
              <a:gd name="T41" fmla="*/ 356 h 1433"/>
              <a:gd name="T42" fmla="*/ 366 w 761"/>
              <a:gd name="T43" fmla="*/ 242 h 1433"/>
              <a:gd name="T44" fmla="*/ 390 w 761"/>
              <a:gd name="T45" fmla="*/ 723 h 1433"/>
              <a:gd name="T46" fmla="*/ 292 w 761"/>
              <a:gd name="T47" fmla="*/ 619 h 1433"/>
              <a:gd name="T48" fmla="*/ 390 w 761"/>
              <a:gd name="T49" fmla="*/ 723 h 1433"/>
              <a:gd name="T50" fmla="*/ 268 w 761"/>
              <a:gd name="T51" fmla="*/ 565 h 1433"/>
              <a:gd name="T52" fmla="*/ 325 w 761"/>
              <a:gd name="T53" fmla="*/ 442 h 1433"/>
              <a:gd name="T54" fmla="*/ 316 w 761"/>
              <a:gd name="T55" fmla="*/ 369 h 1433"/>
              <a:gd name="T56" fmla="*/ 230 w 761"/>
              <a:gd name="T57" fmla="*/ 256 h 1433"/>
              <a:gd name="T58" fmla="*/ 316 w 761"/>
              <a:gd name="T59" fmla="*/ 369 h 1433"/>
              <a:gd name="T60" fmla="*/ 203 w 761"/>
              <a:gd name="T61" fmla="*/ 18 h 1433"/>
              <a:gd name="T62" fmla="*/ 292 w 761"/>
              <a:gd name="T63" fmla="*/ 68 h 1433"/>
              <a:gd name="T64" fmla="*/ 222 w 761"/>
              <a:gd name="T65" fmla="*/ 160 h 1433"/>
              <a:gd name="T66" fmla="*/ 160 w 761"/>
              <a:gd name="T67" fmla="*/ 52 h 1433"/>
              <a:gd name="T68" fmla="*/ 154 w 761"/>
              <a:gd name="T69" fmla="*/ 275 h 1433"/>
              <a:gd name="T70" fmla="*/ 104 w 761"/>
              <a:gd name="T71" fmla="*/ 394 h 1433"/>
              <a:gd name="T72" fmla="*/ 198 w 761"/>
              <a:gd name="T73" fmla="*/ 445 h 1433"/>
              <a:gd name="T74" fmla="*/ 154 w 761"/>
              <a:gd name="T75" fmla="*/ 589 h 1433"/>
              <a:gd name="T76" fmla="*/ 198 w 761"/>
              <a:gd name="T77" fmla="*/ 445 h 1433"/>
              <a:gd name="T78" fmla="*/ 221 w 761"/>
              <a:gd name="T79" fmla="*/ 620 h 1433"/>
              <a:gd name="T80" fmla="*/ 171 w 761"/>
              <a:gd name="T81" fmla="*/ 739 h 1433"/>
              <a:gd name="T82" fmla="*/ 264 w 761"/>
              <a:gd name="T83" fmla="*/ 790 h 1433"/>
              <a:gd name="T84" fmla="*/ 220 w 761"/>
              <a:gd name="T85" fmla="*/ 934 h 1433"/>
              <a:gd name="T86" fmla="*/ 264 w 761"/>
              <a:gd name="T87" fmla="*/ 790 h 1433"/>
              <a:gd name="T88" fmla="*/ 288 w 761"/>
              <a:gd name="T89" fmla="*/ 965 h 1433"/>
              <a:gd name="T90" fmla="*/ 237 w 761"/>
              <a:gd name="T91" fmla="*/ 1084 h 1433"/>
              <a:gd name="T92" fmla="*/ 287 w 761"/>
              <a:gd name="T93" fmla="*/ 1279 h 1433"/>
              <a:gd name="T94" fmla="*/ 331 w 761"/>
              <a:gd name="T95" fmla="*/ 1135 h 1433"/>
              <a:gd name="T96" fmla="*/ 287 w 761"/>
              <a:gd name="T97" fmla="*/ 1279 h 1433"/>
              <a:gd name="T98" fmla="*/ 441 w 761"/>
              <a:gd name="T99" fmla="*/ 934 h 1433"/>
              <a:gd name="T100" fmla="*/ 383 w 761"/>
              <a:gd name="T101" fmla="*/ 1069 h 1433"/>
              <a:gd name="T102" fmla="*/ 415 w 761"/>
              <a:gd name="T103" fmla="*/ 1236 h 1433"/>
              <a:gd name="T104" fmla="*/ 471 w 761"/>
              <a:gd name="T105" fmla="*/ 1113 h 1433"/>
              <a:gd name="T106" fmla="*/ 415 w 761"/>
              <a:gd name="T107" fmla="*/ 1236 h 1433"/>
              <a:gd name="T108" fmla="*/ 574 w 761"/>
              <a:gd name="T109" fmla="*/ 1050 h 1433"/>
              <a:gd name="T110" fmla="*/ 489 w 761"/>
              <a:gd name="T111" fmla="*/ 936 h 1433"/>
              <a:gd name="T112" fmla="*/ 532 w 761"/>
              <a:gd name="T113" fmla="*/ 1226 h 1433"/>
              <a:gd name="T114" fmla="*/ 588 w 761"/>
              <a:gd name="T115" fmla="*/ 1103 h 1433"/>
              <a:gd name="T116" fmla="*/ 532 w 761"/>
              <a:gd name="T117" fmla="*/ 122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1" h="1433">
                <a:moveTo>
                  <a:pt x="486" y="140"/>
                </a:moveTo>
                <a:cubicBezTo>
                  <a:pt x="442" y="149"/>
                  <a:pt x="442" y="149"/>
                  <a:pt x="442" y="149"/>
                </a:cubicBezTo>
                <a:cubicBezTo>
                  <a:pt x="426" y="104"/>
                  <a:pt x="373" y="73"/>
                  <a:pt x="307" y="66"/>
                </a:cubicBezTo>
                <a:cubicBezTo>
                  <a:pt x="307" y="66"/>
                  <a:pt x="307" y="65"/>
                  <a:pt x="306" y="64"/>
                </a:cubicBezTo>
                <a:cubicBezTo>
                  <a:pt x="296" y="27"/>
                  <a:pt x="261" y="0"/>
                  <a:pt x="222" y="0"/>
                </a:cubicBezTo>
                <a:cubicBezTo>
                  <a:pt x="215" y="0"/>
                  <a:pt x="207" y="1"/>
                  <a:pt x="199" y="3"/>
                </a:cubicBezTo>
                <a:cubicBezTo>
                  <a:pt x="176" y="10"/>
                  <a:pt x="158" y="24"/>
                  <a:pt x="146" y="45"/>
                </a:cubicBezTo>
                <a:cubicBezTo>
                  <a:pt x="137" y="62"/>
                  <a:pt x="133" y="81"/>
                  <a:pt x="136" y="100"/>
                </a:cubicBezTo>
                <a:cubicBezTo>
                  <a:pt x="79" y="130"/>
                  <a:pt x="43" y="176"/>
                  <a:pt x="44" y="223"/>
                </a:cubicBezTo>
                <a:cubicBezTo>
                  <a:pt x="0" y="231"/>
                  <a:pt x="0" y="231"/>
                  <a:pt x="0" y="231"/>
                </a:cubicBezTo>
                <a:cubicBezTo>
                  <a:pt x="232" y="1306"/>
                  <a:pt x="232" y="1306"/>
                  <a:pt x="232" y="1306"/>
                </a:cubicBezTo>
                <a:cubicBezTo>
                  <a:pt x="20" y="1331"/>
                  <a:pt x="20" y="1331"/>
                  <a:pt x="20" y="1331"/>
                </a:cubicBezTo>
                <a:cubicBezTo>
                  <a:pt x="20" y="1433"/>
                  <a:pt x="20" y="1433"/>
                  <a:pt x="20" y="1433"/>
                </a:cubicBezTo>
                <a:cubicBezTo>
                  <a:pt x="101" y="1433"/>
                  <a:pt x="101" y="1433"/>
                  <a:pt x="101" y="1433"/>
                </a:cubicBezTo>
                <a:cubicBezTo>
                  <a:pt x="101" y="1433"/>
                  <a:pt x="101" y="1433"/>
                  <a:pt x="101" y="1433"/>
                </a:cubicBezTo>
                <a:cubicBezTo>
                  <a:pt x="104" y="1433"/>
                  <a:pt x="104" y="1433"/>
                  <a:pt x="104" y="1433"/>
                </a:cubicBezTo>
                <a:cubicBezTo>
                  <a:pt x="761" y="1433"/>
                  <a:pt x="761" y="1433"/>
                  <a:pt x="761" y="1433"/>
                </a:cubicBezTo>
                <a:cubicBezTo>
                  <a:pt x="761" y="1302"/>
                  <a:pt x="761" y="1302"/>
                  <a:pt x="761" y="1302"/>
                </a:cubicBezTo>
                <a:cubicBezTo>
                  <a:pt x="664" y="1306"/>
                  <a:pt x="664" y="1306"/>
                  <a:pt x="664" y="1306"/>
                </a:cubicBezTo>
                <a:lnTo>
                  <a:pt x="486" y="140"/>
                </a:lnTo>
                <a:close/>
                <a:moveTo>
                  <a:pt x="552" y="879"/>
                </a:moveTo>
                <a:cubicBezTo>
                  <a:pt x="483" y="885"/>
                  <a:pt x="483" y="885"/>
                  <a:pt x="483" y="885"/>
                </a:cubicBezTo>
                <a:cubicBezTo>
                  <a:pt x="451" y="754"/>
                  <a:pt x="451" y="754"/>
                  <a:pt x="451" y="754"/>
                </a:cubicBezTo>
                <a:cubicBezTo>
                  <a:pt x="540" y="746"/>
                  <a:pt x="540" y="746"/>
                  <a:pt x="540" y="746"/>
                </a:cubicBezTo>
                <a:lnTo>
                  <a:pt x="552" y="879"/>
                </a:lnTo>
                <a:close/>
                <a:moveTo>
                  <a:pt x="516" y="679"/>
                </a:moveTo>
                <a:cubicBezTo>
                  <a:pt x="443" y="692"/>
                  <a:pt x="443" y="692"/>
                  <a:pt x="443" y="692"/>
                </a:cubicBezTo>
                <a:cubicBezTo>
                  <a:pt x="423" y="584"/>
                  <a:pt x="423" y="584"/>
                  <a:pt x="423" y="584"/>
                </a:cubicBezTo>
                <a:cubicBezTo>
                  <a:pt x="500" y="569"/>
                  <a:pt x="500" y="569"/>
                  <a:pt x="500" y="569"/>
                </a:cubicBezTo>
                <a:lnTo>
                  <a:pt x="516" y="679"/>
                </a:lnTo>
                <a:close/>
                <a:moveTo>
                  <a:pt x="489" y="523"/>
                </a:moveTo>
                <a:cubicBezTo>
                  <a:pt x="421" y="536"/>
                  <a:pt x="421" y="536"/>
                  <a:pt x="421" y="536"/>
                </a:cubicBezTo>
                <a:cubicBezTo>
                  <a:pt x="377" y="409"/>
                  <a:pt x="377" y="409"/>
                  <a:pt x="377" y="409"/>
                </a:cubicBezTo>
                <a:cubicBezTo>
                  <a:pt x="464" y="392"/>
                  <a:pt x="464" y="392"/>
                  <a:pt x="464" y="392"/>
                </a:cubicBezTo>
                <a:lnTo>
                  <a:pt x="489" y="523"/>
                </a:lnTo>
                <a:close/>
                <a:moveTo>
                  <a:pt x="415" y="886"/>
                </a:moveTo>
                <a:cubicBezTo>
                  <a:pt x="342" y="896"/>
                  <a:pt x="342" y="896"/>
                  <a:pt x="342" y="896"/>
                </a:cubicBezTo>
                <a:cubicBezTo>
                  <a:pt x="327" y="786"/>
                  <a:pt x="327" y="786"/>
                  <a:pt x="327" y="786"/>
                </a:cubicBezTo>
                <a:cubicBezTo>
                  <a:pt x="405" y="776"/>
                  <a:pt x="405" y="776"/>
                  <a:pt x="405" y="776"/>
                </a:cubicBezTo>
                <a:lnTo>
                  <a:pt x="415" y="886"/>
                </a:lnTo>
                <a:close/>
                <a:moveTo>
                  <a:pt x="438" y="228"/>
                </a:moveTo>
                <a:cubicBezTo>
                  <a:pt x="451" y="356"/>
                  <a:pt x="451" y="356"/>
                  <a:pt x="451" y="356"/>
                </a:cubicBezTo>
                <a:cubicBezTo>
                  <a:pt x="389" y="367"/>
                  <a:pt x="389" y="367"/>
                  <a:pt x="389" y="367"/>
                </a:cubicBezTo>
                <a:cubicBezTo>
                  <a:pt x="366" y="242"/>
                  <a:pt x="366" y="242"/>
                  <a:pt x="366" y="242"/>
                </a:cubicBezTo>
                <a:lnTo>
                  <a:pt x="438" y="228"/>
                </a:lnTo>
                <a:close/>
                <a:moveTo>
                  <a:pt x="390" y="723"/>
                </a:moveTo>
                <a:cubicBezTo>
                  <a:pt x="329" y="741"/>
                  <a:pt x="329" y="741"/>
                  <a:pt x="329" y="741"/>
                </a:cubicBezTo>
                <a:cubicBezTo>
                  <a:pt x="292" y="619"/>
                  <a:pt x="292" y="619"/>
                  <a:pt x="292" y="619"/>
                </a:cubicBezTo>
                <a:cubicBezTo>
                  <a:pt x="363" y="598"/>
                  <a:pt x="363" y="598"/>
                  <a:pt x="363" y="598"/>
                </a:cubicBezTo>
                <a:lnTo>
                  <a:pt x="390" y="723"/>
                </a:lnTo>
                <a:close/>
                <a:moveTo>
                  <a:pt x="341" y="551"/>
                </a:moveTo>
                <a:cubicBezTo>
                  <a:pt x="268" y="565"/>
                  <a:pt x="268" y="565"/>
                  <a:pt x="268" y="565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325" y="442"/>
                  <a:pt x="325" y="442"/>
                  <a:pt x="325" y="442"/>
                </a:cubicBezTo>
                <a:lnTo>
                  <a:pt x="341" y="551"/>
                </a:lnTo>
                <a:close/>
                <a:moveTo>
                  <a:pt x="316" y="369"/>
                </a:moveTo>
                <a:cubicBezTo>
                  <a:pt x="254" y="381"/>
                  <a:pt x="254" y="381"/>
                  <a:pt x="254" y="381"/>
                </a:cubicBezTo>
                <a:cubicBezTo>
                  <a:pt x="230" y="256"/>
                  <a:pt x="230" y="256"/>
                  <a:pt x="230" y="256"/>
                </a:cubicBezTo>
                <a:cubicBezTo>
                  <a:pt x="303" y="242"/>
                  <a:pt x="303" y="242"/>
                  <a:pt x="303" y="242"/>
                </a:cubicBezTo>
                <a:lnTo>
                  <a:pt x="316" y="369"/>
                </a:lnTo>
                <a:close/>
                <a:moveTo>
                  <a:pt x="160" y="52"/>
                </a:moveTo>
                <a:cubicBezTo>
                  <a:pt x="169" y="35"/>
                  <a:pt x="184" y="23"/>
                  <a:pt x="203" y="18"/>
                </a:cubicBezTo>
                <a:cubicBezTo>
                  <a:pt x="209" y="16"/>
                  <a:pt x="216" y="15"/>
                  <a:pt x="222" y="15"/>
                </a:cubicBezTo>
                <a:cubicBezTo>
                  <a:pt x="255" y="15"/>
                  <a:pt x="283" y="37"/>
                  <a:pt x="292" y="68"/>
                </a:cubicBezTo>
                <a:cubicBezTo>
                  <a:pt x="303" y="107"/>
                  <a:pt x="280" y="146"/>
                  <a:pt x="242" y="157"/>
                </a:cubicBezTo>
                <a:cubicBezTo>
                  <a:pt x="235" y="159"/>
                  <a:pt x="229" y="160"/>
                  <a:pt x="222" y="160"/>
                </a:cubicBezTo>
                <a:cubicBezTo>
                  <a:pt x="190" y="160"/>
                  <a:pt x="161" y="138"/>
                  <a:pt x="153" y="107"/>
                </a:cubicBezTo>
                <a:cubicBezTo>
                  <a:pt x="148" y="88"/>
                  <a:pt x="150" y="69"/>
                  <a:pt x="160" y="52"/>
                </a:cubicBezTo>
                <a:close/>
                <a:moveTo>
                  <a:pt x="84" y="288"/>
                </a:moveTo>
                <a:cubicBezTo>
                  <a:pt x="154" y="275"/>
                  <a:pt x="154" y="275"/>
                  <a:pt x="154" y="275"/>
                </a:cubicBezTo>
                <a:cubicBezTo>
                  <a:pt x="174" y="381"/>
                  <a:pt x="174" y="381"/>
                  <a:pt x="174" y="381"/>
                </a:cubicBezTo>
                <a:cubicBezTo>
                  <a:pt x="104" y="394"/>
                  <a:pt x="104" y="394"/>
                  <a:pt x="104" y="394"/>
                </a:cubicBezTo>
                <a:lnTo>
                  <a:pt x="84" y="288"/>
                </a:lnTo>
                <a:close/>
                <a:moveTo>
                  <a:pt x="198" y="445"/>
                </a:moveTo>
                <a:cubicBezTo>
                  <a:pt x="222" y="576"/>
                  <a:pt x="222" y="576"/>
                  <a:pt x="222" y="576"/>
                </a:cubicBezTo>
                <a:cubicBezTo>
                  <a:pt x="154" y="589"/>
                  <a:pt x="154" y="589"/>
                  <a:pt x="154" y="589"/>
                </a:cubicBezTo>
                <a:cubicBezTo>
                  <a:pt x="110" y="462"/>
                  <a:pt x="110" y="462"/>
                  <a:pt x="110" y="462"/>
                </a:cubicBezTo>
                <a:lnTo>
                  <a:pt x="198" y="445"/>
                </a:lnTo>
                <a:close/>
                <a:moveTo>
                  <a:pt x="151" y="633"/>
                </a:moveTo>
                <a:cubicBezTo>
                  <a:pt x="221" y="620"/>
                  <a:pt x="221" y="620"/>
                  <a:pt x="221" y="620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171" y="739"/>
                  <a:pt x="171" y="739"/>
                  <a:pt x="171" y="739"/>
                </a:cubicBezTo>
                <a:lnTo>
                  <a:pt x="151" y="633"/>
                </a:lnTo>
                <a:close/>
                <a:moveTo>
                  <a:pt x="264" y="790"/>
                </a:moveTo>
                <a:cubicBezTo>
                  <a:pt x="289" y="921"/>
                  <a:pt x="289" y="921"/>
                  <a:pt x="289" y="921"/>
                </a:cubicBezTo>
                <a:cubicBezTo>
                  <a:pt x="220" y="934"/>
                  <a:pt x="220" y="934"/>
                  <a:pt x="220" y="934"/>
                </a:cubicBezTo>
                <a:cubicBezTo>
                  <a:pt x="177" y="807"/>
                  <a:pt x="177" y="807"/>
                  <a:pt x="177" y="807"/>
                </a:cubicBezTo>
                <a:lnTo>
                  <a:pt x="264" y="790"/>
                </a:lnTo>
                <a:close/>
                <a:moveTo>
                  <a:pt x="217" y="978"/>
                </a:moveTo>
                <a:cubicBezTo>
                  <a:pt x="288" y="965"/>
                  <a:pt x="288" y="965"/>
                  <a:pt x="288" y="965"/>
                </a:cubicBezTo>
                <a:cubicBezTo>
                  <a:pt x="307" y="1071"/>
                  <a:pt x="307" y="1071"/>
                  <a:pt x="307" y="1071"/>
                </a:cubicBezTo>
                <a:cubicBezTo>
                  <a:pt x="237" y="1084"/>
                  <a:pt x="237" y="1084"/>
                  <a:pt x="237" y="1084"/>
                </a:cubicBezTo>
                <a:lnTo>
                  <a:pt x="217" y="978"/>
                </a:lnTo>
                <a:close/>
                <a:moveTo>
                  <a:pt x="287" y="1279"/>
                </a:moveTo>
                <a:cubicBezTo>
                  <a:pt x="243" y="1152"/>
                  <a:pt x="243" y="1152"/>
                  <a:pt x="243" y="1152"/>
                </a:cubicBezTo>
                <a:cubicBezTo>
                  <a:pt x="331" y="1135"/>
                  <a:pt x="331" y="1135"/>
                  <a:pt x="331" y="1135"/>
                </a:cubicBezTo>
                <a:cubicBezTo>
                  <a:pt x="355" y="1266"/>
                  <a:pt x="355" y="1266"/>
                  <a:pt x="355" y="1266"/>
                </a:cubicBezTo>
                <a:lnTo>
                  <a:pt x="287" y="1279"/>
                </a:lnTo>
                <a:close/>
                <a:moveTo>
                  <a:pt x="367" y="943"/>
                </a:moveTo>
                <a:cubicBezTo>
                  <a:pt x="441" y="934"/>
                  <a:pt x="441" y="934"/>
                  <a:pt x="441" y="934"/>
                </a:cubicBezTo>
                <a:cubicBezTo>
                  <a:pt x="446" y="1062"/>
                  <a:pt x="446" y="1062"/>
                  <a:pt x="446" y="1062"/>
                </a:cubicBezTo>
                <a:cubicBezTo>
                  <a:pt x="383" y="1069"/>
                  <a:pt x="383" y="1069"/>
                  <a:pt x="383" y="1069"/>
                </a:cubicBezTo>
                <a:lnTo>
                  <a:pt x="367" y="943"/>
                </a:lnTo>
                <a:close/>
                <a:moveTo>
                  <a:pt x="415" y="1236"/>
                </a:moveTo>
                <a:cubicBezTo>
                  <a:pt x="394" y="1128"/>
                  <a:pt x="394" y="1128"/>
                  <a:pt x="394" y="1128"/>
                </a:cubicBezTo>
                <a:cubicBezTo>
                  <a:pt x="471" y="1113"/>
                  <a:pt x="471" y="1113"/>
                  <a:pt x="471" y="1113"/>
                </a:cubicBezTo>
                <a:cubicBezTo>
                  <a:pt x="487" y="1223"/>
                  <a:pt x="487" y="1223"/>
                  <a:pt x="487" y="1223"/>
                </a:cubicBezTo>
                <a:lnTo>
                  <a:pt x="415" y="1236"/>
                </a:lnTo>
                <a:close/>
                <a:moveTo>
                  <a:pt x="561" y="923"/>
                </a:moveTo>
                <a:cubicBezTo>
                  <a:pt x="574" y="1050"/>
                  <a:pt x="574" y="1050"/>
                  <a:pt x="574" y="1050"/>
                </a:cubicBezTo>
                <a:cubicBezTo>
                  <a:pt x="512" y="1062"/>
                  <a:pt x="512" y="1062"/>
                  <a:pt x="512" y="1062"/>
                </a:cubicBezTo>
                <a:cubicBezTo>
                  <a:pt x="489" y="936"/>
                  <a:pt x="489" y="936"/>
                  <a:pt x="489" y="936"/>
                </a:cubicBezTo>
                <a:lnTo>
                  <a:pt x="561" y="923"/>
                </a:lnTo>
                <a:close/>
                <a:moveTo>
                  <a:pt x="532" y="1226"/>
                </a:moveTo>
                <a:cubicBezTo>
                  <a:pt x="511" y="1117"/>
                  <a:pt x="511" y="1117"/>
                  <a:pt x="511" y="1117"/>
                </a:cubicBezTo>
                <a:cubicBezTo>
                  <a:pt x="588" y="1103"/>
                  <a:pt x="588" y="1103"/>
                  <a:pt x="588" y="1103"/>
                </a:cubicBezTo>
                <a:cubicBezTo>
                  <a:pt x="604" y="1213"/>
                  <a:pt x="604" y="1213"/>
                  <a:pt x="604" y="1213"/>
                </a:cubicBezTo>
                <a:lnTo>
                  <a:pt x="532" y="1226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23" name="Freeform 2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1404938" y="1892300"/>
            <a:ext cx="90488" cy="79375"/>
          </a:xfrm>
          <a:custGeom xmlns:a="http://schemas.openxmlformats.org/drawingml/2006/main">
            <a:avLst/>
            <a:gdLst>
              <a:gd name="T0" fmla="*/ 85 w 95"/>
              <a:gd name="T1" fmla="*/ 33 h 83"/>
              <a:gd name="T2" fmla="*/ 88 w 95"/>
              <a:gd name="T3" fmla="*/ 52 h 83"/>
              <a:gd name="T4" fmla="*/ 94 w 95"/>
              <a:gd name="T5" fmla="*/ 72 h 83"/>
              <a:gd name="T6" fmla="*/ 95 w 95"/>
              <a:gd name="T7" fmla="*/ 74 h 83"/>
              <a:gd name="T8" fmla="*/ 93 w 95"/>
              <a:gd name="T9" fmla="*/ 78 h 83"/>
              <a:gd name="T10" fmla="*/ 89 w 95"/>
              <a:gd name="T11" fmla="*/ 82 h 83"/>
              <a:gd name="T12" fmla="*/ 87 w 95"/>
              <a:gd name="T13" fmla="*/ 81 h 83"/>
              <a:gd name="T14" fmla="*/ 73 w 95"/>
              <a:gd name="T15" fmla="*/ 77 h 83"/>
              <a:gd name="T16" fmla="*/ 66 w 95"/>
              <a:gd name="T17" fmla="*/ 82 h 83"/>
              <a:gd name="T18" fmla="*/ 61 w 95"/>
              <a:gd name="T19" fmla="*/ 82 h 83"/>
              <a:gd name="T20" fmla="*/ 54 w 95"/>
              <a:gd name="T21" fmla="*/ 78 h 83"/>
              <a:gd name="T22" fmla="*/ 52 w 95"/>
              <a:gd name="T23" fmla="*/ 75 h 83"/>
              <a:gd name="T24" fmla="*/ 55 w 95"/>
              <a:gd name="T25" fmla="*/ 73 h 83"/>
              <a:gd name="T26" fmla="*/ 64 w 95"/>
              <a:gd name="T27" fmla="*/ 66 h 83"/>
              <a:gd name="T28" fmla="*/ 74 w 95"/>
              <a:gd name="T29" fmla="*/ 49 h 83"/>
              <a:gd name="T30" fmla="*/ 64 w 95"/>
              <a:gd name="T31" fmla="*/ 40 h 83"/>
              <a:gd name="T32" fmla="*/ 53 w 95"/>
              <a:gd name="T33" fmla="*/ 45 h 83"/>
              <a:gd name="T34" fmla="*/ 41 w 95"/>
              <a:gd name="T35" fmla="*/ 53 h 83"/>
              <a:gd name="T36" fmla="*/ 26 w 95"/>
              <a:gd name="T37" fmla="*/ 56 h 83"/>
              <a:gd name="T38" fmla="*/ 11 w 95"/>
              <a:gd name="T39" fmla="*/ 45 h 83"/>
              <a:gd name="T40" fmla="*/ 8 w 95"/>
              <a:gd name="T41" fmla="*/ 29 h 83"/>
              <a:gd name="T42" fmla="*/ 1 w 95"/>
              <a:gd name="T43" fmla="*/ 10 h 83"/>
              <a:gd name="T44" fmla="*/ 0 w 95"/>
              <a:gd name="T45" fmla="*/ 9 h 83"/>
              <a:gd name="T46" fmla="*/ 2 w 95"/>
              <a:gd name="T47" fmla="*/ 5 h 83"/>
              <a:gd name="T48" fmla="*/ 6 w 95"/>
              <a:gd name="T49" fmla="*/ 0 h 83"/>
              <a:gd name="T50" fmla="*/ 8 w 95"/>
              <a:gd name="T51" fmla="*/ 1 h 83"/>
              <a:gd name="T52" fmla="*/ 21 w 95"/>
              <a:gd name="T53" fmla="*/ 6 h 83"/>
              <a:gd name="T54" fmla="*/ 27 w 95"/>
              <a:gd name="T55" fmla="*/ 1 h 83"/>
              <a:gd name="T56" fmla="*/ 30 w 95"/>
              <a:gd name="T57" fmla="*/ 0 h 83"/>
              <a:gd name="T58" fmla="*/ 33 w 95"/>
              <a:gd name="T59" fmla="*/ 2 h 83"/>
              <a:gd name="T60" fmla="*/ 38 w 95"/>
              <a:gd name="T61" fmla="*/ 5 h 83"/>
              <a:gd name="T62" fmla="*/ 40 w 95"/>
              <a:gd name="T63" fmla="*/ 7 h 83"/>
              <a:gd name="T64" fmla="*/ 38 w 95"/>
              <a:gd name="T65" fmla="*/ 10 h 83"/>
              <a:gd name="T66" fmla="*/ 30 w 95"/>
              <a:gd name="T67" fmla="*/ 16 h 83"/>
              <a:gd name="T68" fmla="*/ 22 w 95"/>
              <a:gd name="T69" fmla="*/ 26 h 83"/>
              <a:gd name="T70" fmla="*/ 23 w 95"/>
              <a:gd name="T71" fmla="*/ 34 h 83"/>
              <a:gd name="T72" fmla="*/ 31 w 95"/>
              <a:gd name="T73" fmla="*/ 38 h 83"/>
              <a:gd name="T74" fmla="*/ 42 w 95"/>
              <a:gd name="T75" fmla="*/ 33 h 83"/>
              <a:gd name="T76" fmla="*/ 54 w 95"/>
              <a:gd name="T77" fmla="*/ 24 h 83"/>
              <a:gd name="T78" fmla="*/ 69 w 95"/>
              <a:gd name="T79" fmla="*/ 2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83">
                <a:moveTo>
                  <a:pt x="78" y="25"/>
                </a:moveTo>
                <a:cubicBezTo>
                  <a:pt x="81" y="28"/>
                  <a:pt x="83" y="30"/>
                  <a:pt x="85" y="33"/>
                </a:cubicBezTo>
                <a:cubicBezTo>
                  <a:pt x="87" y="36"/>
                  <a:pt x="88" y="39"/>
                  <a:pt x="88" y="42"/>
                </a:cubicBezTo>
                <a:cubicBezTo>
                  <a:pt x="89" y="45"/>
                  <a:pt x="89" y="48"/>
                  <a:pt x="88" y="52"/>
                </a:cubicBezTo>
                <a:cubicBezTo>
                  <a:pt x="87" y="56"/>
                  <a:pt x="85" y="59"/>
                  <a:pt x="83" y="63"/>
                </a:cubicBezTo>
                <a:cubicBezTo>
                  <a:pt x="94" y="72"/>
                  <a:pt x="94" y="72"/>
                  <a:pt x="94" y="72"/>
                </a:cubicBezTo>
                <a:cubicBezTo>
                  <a:pt x="95" y="72"/>
                  <a:pt x="95" y="72"/>
                  <a:pt x="95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4"/>
                  <a:pt x="95" y="75"/>
                  <a:pt x="94" y="75"/>
                </a:cubicBezTo>
                <a:cubicBezTo>
                  <a:pt x="94" y="76"/>
                  <a:pt x="94" y="77"/>
                  <a:pt x="93" y="78"/>
                </a:cubicBezTo>
                <a:cubicBezTo>
                  <a:pt x="92" y="79"/>
                  <a:pt x="92" y="80"/>
                  <a:pt x="91" y="80"/>
                </a:cubicBezTo>
                <a:cubicBezTo>
                  <a:pt x="90" y="81"/>
                  <a:pt x="90" y="82"/>
                  <a:pt x="89" y="82"/>
                </a:cubicBezTo>
                <a:cubicBezTo>
                  <a:pt x="89" y="82"/>
                  <a:pt x="88" y="82"/>
                  <a:pt x="88" y="82"/>
                </a:cubicBezTo>
                <a:cubicBezTo>
                  <a:pt x="88" y="82"/>
                  <a:pt x="87" y="82"/>
                  <a:pt x="87" y="81"/>
                </a:cubicBezTo>
                <a:cubicBezTo>
                  <a:pt x="77" y="73"/>
                  <a:pt x="77" y="73"/>
                  <a:pt x="77" y="73"/>
                </a:cubicBezTo>
                <a:cubicBezTo>
                  <a:pt x="75" y="74"/>
                  <a:pt x="74" y="76"/>
                  <a:pt x="73" y="77"/>
                </a:cubicBezTo>
                <a:cubicBezTo>
                  <a:pt x="72" y="78"/>
                  <a:pt x="70" y="79"/>
                  <a:pt x="69" y="80"/>
                </a:cubicBezTo>
                <a:cubicBezTo>
                  <a:pt x="68" y="81"/>
                  <a:pt x="67" y="81"/>
                  <a:pt x="66" y="82"/>
                </a:cubicBezTo>
                <a:cubicBezTo>
                  <a:pt x="65" y="82"/>
                  <a:pt x="64" y="83"/>
                  <a:pt x="63" y="83"/>
                </a:cubicBezTo>
                <a:cubicBezTo>
                  <a:pt x="63" y="83"/>
                  <a:pt x="62" y="83"/>
                  <a:pt x="61" y="82"/>
                </a:cubicBezTo>
                <a:cubicBezTo>
                  <a:pt x="60" y="82"/>
                  <a:pt x="59" y="81"/>
                  <a:pt x="57" y="80"/>
                </a:cubicBezTo>
                <a:cubicBezTo>
                  <a:pt x="56" y="79"/>
                  <a:pt x="55" y="79"/>
                  <a:pt x="54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2" y="76"/>
                  <a:pt x="52" y="76"/>
                  <a:pt x="52" y="75"/>
                </a:cubicBezTo>
                <a:cubicBezTo>
                  <a:pt x="52" y="75"/>
                  <a:pt x="52" y="74"/>
                  <a:pt x="53" y="74"/>
                </a:cubicBezTo>
                <a:cubicBezTo>
                  <a:pt x="53" y="74"/>
                  <a:pt x="54" y="73"/>
                  <a:pt x="55" y="73"/>
                </a:cubicBezTo>
                <a:cubicBezTo>
                  <a:pt x="56" y="72"/>
                  <a:pt x="57" y="71"/>
                  <a:pt x="59" y="70"/>
                </a:cubicBezTo>
                <a:cubicBezTo>
                  <a:pt x="60" y="69"/>
                  <a:pt x="62" y="68"/>
                  <a:pt x="64" y="66"/>
                </a:cubicBezTo>
                <a:cubicBezTo>
                  <a:pt x="66" y="65"/>
                  <a:pt x="68" y="63"/>
                  <a:pt x="70" y="60"/>
                </a:cubicBezTo>
                <a:cubicBezTo>
                  <a:pt x="73" y="56"/>
                  <a:pt x="74" y="52"/>
                  <a:pt x="74" y="49"/>
                </a:cubicBezTo>
                <a:cubicBezTo>
                  <a:pt x="73" y="46"/>
                  <a:pt x="72" y="43"/>
                  <a:pt x="69" y="41"/>
                </a:cubicBezTo>
                <a:cubicBezTo>
                  <a:pt x="68" y="40"/>
                  <a:pt x="66" y="40"/>
                  <a:pt x="64" y="40"/>
                </a:cubicBezTo>
                <a:cubicBezTo>
                  <a:pt x="63" y="40"/>
                  <a:pt x="61" y="41"/>
                  <a:pt x="59" y="41"/>
                </a:cubicBezTo>
                <a:cubicBezTo>
                  <a:pt x="57" y="42"/>
                  <a:pt x="55" y="44"/>
                  <a:pt x="53" y="45"/>
                </a:cubicBezTo>
                <a:cubicBezTo>
                  <a:pt x="51" y="46"/>
                  <a:pt x="49" y="48"/>
                  <a:pt x="47" y="49"/>
                </a:cubicBezTo>
                <a:cubicBezTo>
                  <a:pt x="45" y="51"/>
                  <a:pt x="43" y="52"/>
                  <a:pt x="41" y="53"/>
                </a:cubicBezTo>
                <a:cubicBezTo>
                  <a:pt x="38" y="54"/>
                  <a:pt x="36" y="55"/>
                  <a:pt x="34" y="56"/>
                </a:cubicBezTo>
                <a:cubicBezTo>
                  <a:pt x="31" y="56"/>
                  <a:pt x="29" y="56"/>
                  <a:pt x="26" y="56"/>
                </a:cubicBezTo>
                <a:cubicBezTo>
                  <a:pt x="23" y="55"/>
                  <a:pt x="20" y="54"/>
                  <a:pt x="17" y="52"/>
                </a:cubicBezTo>
                <a:cubicBezTo>
                  <a:pt x="14" y="50"/>
                  <a:pt x="12" y="48"/>
                  <a:pt x="11" y="45"/>
                </a:cubicBezTo>
                <a:cubicBezTo>
                  <a:pt x="9" y="43"/>
                  <a:pt x="8" y="40"/>
                  <a:pt x="7" y="38"/>
                </a:cubicBezTo>
                <a:cubicBezTo>
                  <a:pt x="7" y="35"/>
                  <a:pt x="7" y="32"/>
                  <a:pt x="8" y="29"/>
                </a:cubicBezTo>
                <a:cubicBezTo>
                  <a:pt x="8" y="25"/>
                  <a:pt x="9" y="22"/>
                  <a:pt x="11" y="1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8"/>
                  <a:pt x="1" y="7"/>
                </a:cubicBezTo>
                <a:cubicBezTo>
                  <a:pt x="1" y="6"/>
                  <a:pt x="2" y="5"/>
                  <a:pt x="2" y="5"/>
                </a:cubicBezTo>
                <a:cubicBezTo>
                  <a:pt x="3" y="3"/>
                  <a:pt x="4" y="3"/>
                  <a:pt x="4" y="2"/>
                </a:cubicBezTo>
                <a:cubicBezTo>
                  <a:pt x="5" y="1"/>
                  <a:pt x="6" y="1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8" y="0"/>
                  <a:pt x="8" y="0"/>
                  <a:pt x="8" y="1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7"/>
                  <a:pt x="21" y="6"/>
                </a:cubicBezTo>
                <a:cubicBezTo>
                  <a:pt x="22" y="5"/>
                  <a:pt x="23" y="4"/>
                  <a:pt x="24" y="3"/>
                </a:cubicBezTo>
                <a:cubicBezTo>
                  <a:pt x="25" y="3"/>
                  <a:pt x="26" y="2"/>
                  <a:pt x="27" y="1"/>
                </a:cubicBezTo>
                <a:cubicBezTo>
                  <a:pt x="28" y="1"/>
                  <a:pt x="28" y="1"/>
                  <a:pt x="29" y="0"/>
                </a:cubicBezTo>
                <a:cubicBezTo>
                  <a:pt x="29" y="0"/>
                  <a:pt x="30" y="0"/>
                  <a:pt x="30" y="0"/>
                </a:cubicBezTo>
                <a:cubicBezTo>
                  <a:pt x="31" y="0"/>
                  <a:pt x="31" y="1"/>
                  <a:pt x="32" y="1"/>
                </a:cubicBezTo>
                <a:cubicBezTo>
                  <a:pt x="32" y="1"/>
                  <a:pt x="33" y="1"/>
                  <a:pt x="33" y="2"/>
                </a:cubicBezTo>
                <a:cubicBezTo>
                  <a:pt x="34" y="2"/>
                  <a:pt x="35" y="3"/>
                  <a:pt x="36" y="3"/>
                </a:cubicBezTo>
                <a:cubicBezTo>
                  <a:pt x="37" y="4"/>
                  <a:pt x="38" y="5"/>
                  <a:pt x="38" y="5"/>
                </a:cubicBezTo>
                <a:cubicBezTo>
                  <a:pt x="39" y="6"/>
                  <a:pt x="40" y="6"/>
                  <a:pt x="40" y="6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7" y="10"/>
                  <a:pt x="36" y="11"/>
                  <a:pt x="34" y="12"/>
                </a:cubicBezTo>
                <a:cubicBezTo>
                  <a:pt x="33" y="13"/>
                  <a:pt x="31" y="14"/>
                  <a:pt x="30" y="16"/>
                </a:cubicBezTo>
                <a:cubicBezTo>
                  <a:pt x="28" y="17"/>
                  <a:pt x="26" y="19"/>
                  <a:pt x="25" y="21"/>
                </a:cubicBezTo>
                <a:cubicBezTo>
                  <a:pt x="24" y="23"/>
                  <a:pt x="23" y="25"/>
                  <a:pt x="22" y="26"/>
                </a:cubicBezTo>
                <a:cubicBezTo>
                  <a:pt x="22" y="28"/>
                  <a:pt x="22" y="29"/>
                  <a:pt x="22" y="30"/>
                </a:cubicBezTo>
                <a:cubicBezTo>
                  <a:pt x="22" y="32"/>
                  <a:pt x="22" y="33"/>
                  <a:pt x="23" y="34"/>
                </a:cubicBezTo>
                <a:cubicBezTo>
                  <a:pt x="23" y="35"/>
                  <a:pt x="24" y="36"/>
                  <a:pt x="25" y="36"/>
                </a:cubicBezTo>
                <a:cubicBezTo>
                  <a:pt x="27" y="38"/>
                  <a:pt x="29" y="38"/>
                  <a:pt x="31" y="38"/>
                </a:cubicBezTo>
                <a:cubicBezTo>
                  <a:pt x="32" y="38"/>
                  <a:pt x="34" y="37"/>
                  <a:pt x="36" y="36"/>
                </a:cubicBezTo>
                <a:cubicBezTo>
                  <a:pt x="38" y="35"/>
                  <a:pt x="40" y="34"/>
                  <a:pt x="42" y="33"/>
                </a:cubicBezTo>
                <a:cubicBezTo>
                  <a:pt x="44" y="31"/>
                  <a:pt x="46" y="30"/>
                  <a:pt x="48" y="28"/>
                </a:cubicBezTo>
                <a:cubicBezTo>
                  <a:pt x="50" y="27"/>
                  <a:pt x="52" y="26"/>
                  <a:pt x="54" y="24"/>
                </a:cubicBezTo>
                <a:cubicBezTo>
                  <a:pt x="57" y="23"/>
                  <a:pt x="59" y="22"/>
                  <a:pt x="61" y="22"/>
                </a:cubicBezTo>
                <a:cubicBezTo>
                  <a:pt x="64" y="21"/>
                  <a:pt x="67" y="21"/>
                  <a:pt x="69" y="22"/>
                </a:cubicBezTo>
                <a:cubicBezTo>
                  <a:pt x="72" y="22"/>
                  <a:pt x="75" y="23"/>
                  <a:pt x="78" y="25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</cdr:grpSp>
  </cdr:relSizeAnchor>
  <cdr:relSizeAnchor xmlns:cdr="http://schemas.openxmlformats.org/drawingml/2006/chartDrawing">
    <cdr:from>
      <cdr:x>0.74743</cdr:x>
      <cdr:y>0.2171</cdr:y>
    </cdr:from>
    <cdr:to>
      <cdr:x>0.93866</cdr:x>
      <cdr:y>0.87951</cdr:y>
    </cdr:to>
    <cdr:grpSp>
      <cdr:nvGrpSpPr>
        <cdr:cNvPr id="24" name="Group 23"/>
        <cdr:cNvGrpSpPr/>
      </cdr:nvGrpSpPr>
      <cdr:grpSpPr>
        <a:xfrm xmlns:a="http://schemas.openxmlformats.org/drawingml/2006/main">
          <a:off x="6135587" y="887876"/>
          <a:ext cx="1569790" cy="2709064"/>
          <a:chOff x="-3131268" y="1987402"/>
          <a:chExt cx="771525" cy="1590675"/>
        </a:xfrm>
        <a:solidFill xmlns:a="http://schemas.openxmlformats.org/drawingml/2006/main">
          <a:srgbClr val="233465"/>
        </a:solidFill>
      </cdr:grpSpPr>
      <cdr:sp macro="" textlink="">
        <cdr:nvSpPr>
          <cdr:cNvPr id="25" name="Freeform 24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3131268" y="1987402"/>
            <a:ext cx="771525" cy="1590675"/>
          </a:xfrm>
          <a:custGeom xmlns:a="http://schemas.openxmlformats.org/drawingml/2006/main">
            <a:avLst/>
            <a:gdLst>
              <a:gd name="T0" fmla="*/ 695 w 765"/>
              <a:gd name="T1" fmla="*/ 1487 h 1574"/>
              <a:gd name="T2" fmla="*/ 660 w 765"/>
              <a:gd name="T3" fmla="*/ 1410 h 1574"/>
              <a:gd name="T4" fmla="*/ 605 w 765"/>
              <a:gd name="T5" fmla="*/ 1185 h 1574"/>
              <a:gd name="T6" fmla="*/ 605 w 765"/>
              <a:gd name="T7" fmla="*/ 804 h 1574"/>
              <a:gd name="T8" fmla="*/ 605 w 765"/>
              <a:gd name="T9" fmla="*/ 571 h 1574"/>
              <a:gd name="T10" fmla="*/ 605 w 765"/>
              <a:gd name="T11" fmla="*/ 162 h 1574"/>
              <a:gd name="T12" fmla="*/ 382 w 765"/>
              <a:gd name="T13" fmla="*/ 0 h 1574"/>
              <a:gd name="T14" fmla="*/ 160 w 765"/>
              <a:gd name="T15" fmla="*/ 162 h 1574"/>
              <a:gd name="T16" fmla="*/ 160 w 765"/>
              <a:gd name="T17" fmla="*/ 571 h 1574"/>
              <a:gd name="T18" fmla="*/ 160 w 765"/>
              <a:gd name="T19" fmla="*/ 804 h 1574"/>
              <a:gd name="T20" fmla="*/ 160 w 765"/>
              <a:gd name="T21" fmla="*/ 1185 h 1574"/>
              <a:gd name="T22" fmla="*/ 104 w 765"/>
              <a:gd name="T23" fmla="*/ 1410 h 1574"/>
              <a:gd name="T24" fmla="*/ 69 w 765"/>
              <a:gd name="T25" fmla="*/ 1487 h 1574"/>
              <a:gd name="T26" fmla="*/ 0 w 765"/>
              <a:gd name="T27" fmla="*/ 1525 h 1574"/>
              <a:gd name="T28" fmla="*/ 765 w 765"/>
              <a:gd name="T29" fmla="*/ 1525 h 1574"/>
              <a:gd name="T30" fmla="*/ 204 w 765"/>
              <a:gd name="T31" fmla="*/ 1363 h 1574"/>
              <a:gd name="T32" fmla="*/ 286 w 765"/>
              <a:gd name="T33" fmla="*/ 1363 h 1574"/>
              <a:gd name="T34" fmla="*/ 204 w 765"/>
              <a:gd name="T35" fmla="*/ 1030 h 1574"/>
              <a:gd name="T36" fmla="*/ 286 w 765"/>
              <a:gd name="T37" fmla="*/ 954 h 1574"/>
              <a:gd name="T38" fmla="*/ 286 w 765"/>
              <a:gd name="T39" fmla="*/ 825 h 1574"/>
              <a:gd name="T40" fmla="*/ 204 w 765"/>
              <a:gd name="T41" fmla="*/ 749 h 1574"/>
              <a:gd name="T42" fmla="*/ 286 w 765"/>
              <a:gd name="T43" fmla="*/ 749 h 1574"/>
              <a:gd name="T44" fmla="*/ 204 w 765"/>
              <a:gd name="T45" fmla="*/ 416 h 1574"/>
              <a:gd name="T46" fmla="*/ 286 w 765"/>
              <a:gd name="T47" fmla="*/ 340 h 1574"/>
              <a:gd name="T48" fmla="*/ 286 w 765"/>
              <a:gd name="T49" fmla="*/ 211 h 1574"/>
              <a:gd name="T50" fmla="*/ 341 w 765"/>
              <a:gd name="T51" fmla="*/ 1363 h 1574"/>
              <a:gd name="T52" fmla="*/ 423 w 765"/>
              <a:gd name="T53" fmla="*/ 1363 h 1574"/>
              <a:gd name="T54" fmla="*/ 341 w 765"/>
              <a:gd name="T55" fmla="*/ 1030 h 1574"/>
              <a:gd name="T56" fmla="*/ 423 w 765"/>
              <a:gd name="T57" fmla="*/ 954 h 1574"/>
              <a:gd name="T58" fmla="*/ 423 w 765"/>
              <a:gd name="T59" fmla="*/ 825 h 1574"/>
              <a:gd name="T60" fmla="*/ 341 w 765"/>
              <a:gd name="T61" fmla="*/ 749 h 1574"/>
              <a:gd name="T62" fmla="*/ 423 w 765"/>
              <a:gd name="T63" fmla="*/ 749 h 1574"/>
              <a:gd name="T64" fmla="*/ 341 w 765"/>
              <a:gd name="T65" fmla="*/ 416 h 1574"/>
              <a:gd name="T66" fmla="*/ 423 w 765"/>
              <a:gd name="T67" fmla="*/ 340 h 1574"/>
              <a:gd name="T68" fmla="*/ 423 w 765"/>
              <a:gd name="T69" fmla="*/ 211 h 1574"/>
              <a:gd name="T70" fmla="*/ 317 w 765"/>
              <a:gd name="T71" fmla="*/ 101 h 1574"/>
              <a:gd name="T72" fmla="*/ 382 w 765"/>
              <a:gd name="T73" fmla="*/ 166 h 1574"/>
              <a:gd name="T74" fmla="*/ 478 w 765"/>
              <a:gd name="T75" fmla="*/ 1234 h 1574"/>
              <a:gd name="T76" fmla="*/ 560 w 765"/>
              <a:gd name="T77" fmla="*/ 1158 h 1574"/>
              <a:gd name="T78" fmla="*/ 560 w 765"/>
              <a:gd name="T79" fmla="*/ 1030 h 1574"/>
              <a:gd name="T80" fmla="*/ 478 w 765"/>
              <a:gd name="T81" fmla="*/ 954 h 1574"/>
              <a:gd name="T82" fmla="*/ 560 w 765"/>
              <a:gd name="T83" fmla="*/ 954 h 1574"/>
              <a:gd name="T84" fmla="*/ 478 w 765"/>
              <a:gd name="T85" fmla="*/ 620 h 1574"/>
              <a:gd name="T86" fmla="*/ 560 w 765"/>
              <a:gd name="T87" fmla="*/ 545 h 1574"/>
              <a:gd name="T88" fmla="*/ 560 w 765"/>
              <a:gd name="T89" fmla="*/ 416 h 1574"/>
              <a:gd name="T90" fmla="*/ 478 w 765"/>
              <a:gd name="T91" fmla="*/ 340 h 1574"/>
              <a:gd name="T92" fmla="*/ 560 w 765"/>
              <a:gd name="T93" fmla="*/ 340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5" h="1574">
                <a:moveTo>
                  <a:pt x="730" y="1525"/>
                </a:moveTo>
                <a:cubicBezTo>
                  <a:pt x="730" y="1487"/>
                  <a:pt x="730" y="1487"/>
                  <a:pt x="730" y="1487"/>
                </a:cubicBezTo>
                <a:cubicBezTo>
                  <a:pt x="695" y="1487"/>
                  <a:pt x="695" y="1487"/>
                  <a:pt x="695" y="1487"/>
                </a:cubicBezTo>
                <a:cubicBezTo>
                  <a:pt x="695" y="1448"/>
                  <a:pt x="695" y="1448"/>
                  <a:pt x="695" y="1448"/>
                </a:cubicBezTo>
                <a:cubicBezTo>
                  <a:pt x="660" y="1448"/>
                  <a:pt x="660" y="1448"/>
                  <a:pt x="660" y="1448"/>
                </a:cubicBezTo>
                <a:cubicBezTo>
                  <a:pt x="660" y="1410"/>
                  <a:pt x="660" y="1410"/>
                  <a:pt x="660" y="1410"/>
                </a:cubicBezTo>
                <a:cubicBezTo>
                  <a:pt x="605" y="1410"/>
                  <a:pt x="605" y="1410"/>
                  <a:pt x="605" y="1410"/>
                </a:cubicBezTo>
                <a:cubicBezTo>
                  <a:pt x="605" y="1213"/>
                  <a:pt x="605" y="1213"/>
                  <a:pt x="605" y="1213"/>
                </a:cubicBezTo>
                <a:cubicBezTo>
                  <a:pt x="605" y="1185"/>
                  <a:pt x="605" y="1185"/>
                  <a:pt x="605" y="1185"/>
                </a:cubicBezTo>
                <a:cubicBezTo>
                  <a:pt x="605" y="1008"/>
                  <a:pt x="605" y="1008"/>
                  <a:pt x="605" y="1008"/>
                </a:cubicBezTo>
                <a:cubicBezTo>
                  <a:pt x="605" y="980"/>
                  <a:pt x="605" y="980"/>
                  <a:pt x="605" y="980"/>
                </a:cubicBezTo>
                <a:cubicBezTo>
                  <a:pt x="605" y="804"/>
                  <a:pt x="605" y="804"/>
                  <a:pt x="605" y="804"/>
                </a:cubicBezTo>
                <a:cubicBezTo>
                  <a:pt x="605" y="776"/>
                  <a:pt x="605" y="776"/>
                  <a:pt x="605" y="776"/>
                </a:cubicBezTo>
                <a:cubicBezTo>
                  <a:pt x="605" y="599"/>
                  <a:pt x="605" y="599"/>
                  <a:pt x="605" y="599"/>
                </a:cubicBezTo>
                <a:cubicBezTo>
                  <a:pt x="605" y="571"/>
                  <a:pt x="605" y="571"/>
                  <a:pt x="605" y="571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67"/>
                  <a:pt x="605" y="367"/>
                  <a:pt x="605" y="367"/>
                </a:cubicBezTo>
                <a:cubicBezTo>
                  <a:pt x="605" y="162"/>
                  <a:pt x="605" y="162"/>
                  <a:pt x="605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95"/>
                  <a:pt x="584" y="95"/>
                  <a:pt x="584" y="95"/>
                </a:cubicBezTo>
                <a:cubicBezTo>
                  <a:pt x="382" y="0"/>
                  <a:pt x="382" y="0"/>
                  <a:pt x="382" y="0"/>
                </a:cubicBezTo>
                <a:cubicBezTo>
                  <a:pt x="180" y="95"/>
                  <a:pt x="180" y="95"/>
                  <a:pt x="180" y="95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60" y="571"/>
                  <a:pt x="160" y="571"/>
                  <a:pt x="160" y="571"/>
                </a:cubicBezTo>
                <a:cubicBezTo>
                  <a:pt x="160" y="599"/>
                  <a:pt x="160" y="599"/>
                  <a:pt x="160" y="599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0" y="804"/>
                  <a:pt x="160" y="804"/>
                  <a:pt x="160" y="804"/>
                </a:cubicBezTo>
                <a:cubicBezTo>
                  <a:pt x="160" y="980"/>
                  <a:pt x="160" y="980"/>
                  <a:pt x="160" y="980"/>
                </a:cubicBezTo>
                <a:cubicBezTo>
                  <a:pt x="160" y="1008"/>
                  <a:pt x="160" y="1008"/>
                  <a:pt x="160" y="1008"/>
                </a:cubicBezTo>
                <a:cubicBezTo>
                  <a:pt x="160" y="1185"/>
                  <a:pt x="160" y="1185"/>
                  <a:pt x="160" y="1185"/>
                </a:cubicBezTo>
                <a:cubicBezTo>
                  <a:pt x="160" y="1213"/>
                  <a:pt x="160" y="1213"/>
                  <a:pt x="160" y="1213"/>
                </a:cubicBezTo>
                <a:cubicBezTo>
                  <a:pt x="160" y="1410"/>
                  <a:pt x="160" y="1410"/>
                  <a:pt x="160" y="1410"/>
                </a:cubicBezTo>
                <a:cubicBezTo>
                  <a:pt x="104" y="1410"/>
                  <a:pt x="104" y="1410"/>
                  <a:pt x="104" y="1410"/>
                </a:cubicBezTo>
                <a:cubicBezTo>
                  <a:pt x="104" y="1448"/>
                  <a:pt x="104" y="1448"/>
                  <a:pt x="104" y="1448"/>
                </a:cubicBezTo>
                <a:cubicBezTo>
                  <a:pt x="69" y="1448"/>
                  <a:pt x="69" y="1448"/>
                  <a:pt x="69" y="1448"/>
                </a:cubicBezTo>
                <a:cubicBezTo>
                  <a:pt x="69" y="1487"/>
                  <a:pt x="69" y="1487"/>
                  <a:pt x="69" y="1487"/>
                </a:cubicBezTo>
                <a:cubicBezTo>
                  <a:pt x="35" y="1487"/>
                  <a:pt x="35" y="1487"/>
                  <a:pt x="35" y="1487"/>
                </a:cubicBezTo>
                <a:cubicBezTo>
                  <a:pt x="35" y="1525"/>
                  <a:pt x="35" y="1525"/>
                  <a:pt x="35" y="1525"/>
                </a:cubicBezTo>
                <a:cubicBezTo>
                  <a:pt x="0" y="1525"/>
                  <a:pt x="0" y="1525"/>
                  <a:pt x="0" y="1525"/>
                </a:cubicBezTo>
                <a:cubicBezTo>
                  <a:pt x="0" y="1574"/>
                  <a:pt x="0" y="1574"/>
                  <a:pt x="0" y="1574"/>
                </a:cubicBezTo>
                <a:cubicBezTo>
                  <a:pt x="765" y="1574"/>
                  <a:pt x="765" y="1574"/>
                  <a:pt x="765" y="1574"/>
                </a:cubicBezTo>
                <a:cubicBezTo>
                  <a:pt x="765" y="1525"/>
                  <a:pt x="765" y="1525"/>
                  <a:pt x="765" y="1525"/>
                </a:cubicBezTo>
                <a:lnTo>
                  <a:pt x="730" y="1525"/>
                </a:lnTo>
                <a:close/>
                <a:moveTo>
                  <a:pt x="286" y="1363"/>
                </a:moveTo>
                <a:cubicBezTo>
                  <a:pt x="204" y="1363"/>
                  <a:pt x="204" y="1363"/>
                  <a:pt x="204" y="1363"/>
                </a:cubicBezTo>
                <a:cubicBezTo>
                  <a:pt x="204" y="1234"/>
                  <a:pt x="204" y="1234"/>
                  <a:pt x="204" y="1234"/>
                </a:cubicBezTo>
                <a:cubicBezTo>
                  <a:pt x="286" y="1234"/>
                  <a:pt x="286" y="1234"/>
                  <a:pt x="286" y="1234"/>
                </a:cubicBezTo>
                <a:lnTo>
                  <a:pt x="286" y="1363"/>
                </a:lnTo>
                <a:close/>
                <a:moveTo>
                  <a:pt x="286" y="1158"/>
                </a:moveTo>
                <a:cubicBezTo>
                  <a:pt x="204" y="1158"/>
                  <a:pt x="204" y="1158"/>
                  <a:pt x="204" y="1158"/>
                </a:cubicBezTo>
                <a:cubicBezTo>
                  <a:pt x="204" y="1030"/>
                  <a:pt x="204" y="1030"/>
                  <a:pt x="204" y="1030"/>
                </a:cubicBezTo>
                <a:cubicBezTo>
                  <a:pt x="286" y="1030"/>
                  <a:pt x="286" y="1030"/>
                  <a:pt x="286" y="1030"/>
                </a:cubicBezTo>
                <a:lnTo>
                  <a:pt x="286" y="1158"/>
                </a:lnTo>
                <a:close/>
                <a:moveTo>
                  <a:pt x="286" y="954"/>
                </a:moveTo>
                <a:cubicBezTo>
                  <a:pt x="204" y="954"/>
                  <a:pt x="204" y="954"/>
                  <a:pt x="204" y="954"/>
                </a:cubicBezTo>
                <a:cubicBezTo>
                  <a:pt x="204" y="825"/>
                  <a:pt x="204" y="825"/>
                  <a:pt x="204" y="825"/>
                </a:cubicBezTo>
                <a:cubicBezTo>
                  <a:pt x="286" y="825"/>
                  <a:pt x="286" y="825"/>
                  <a:pt x="286" y="825"/>
                </a:cubicBezTo>
                <a:lnTo>
                  <a:pt x="286" y="954"/>
                </a:lnTo>
                <a:close/>
                <a:moveTo>
                  <a:pt x="286" y="749"/>
                </a:moveTo>
                <a:cubicBezTo>
                  <a:pt x="204" y="749"/>
                  <a:pt x="204" y="749"/>
                  <a:pt x="204" y="749"/>
                </a:cubicBezTo>
                <a:cubicBezTo>
                  <a:pt x="204" y="620"/>
                  <a:pt x="204" y="620"/>
                  <a:pt x="204" y="620"/>
                </a:cubicBezTo>
                <a:cubicBezTo>
                  <a:pt x="286" y="620"/>
                  <a:pt x="286" y="620"/>
                  <a:pt x="286" y="620"/>
                </a:cubicBezTo>
                <a:lnTo>
                  <a:pt x="286" y="749"/>
                </a:lnTo>
                <a:close/>
                <a:moveTo>
                  <a:pt x="286" y="545"/>
                </a:moveTo>
                <a:cubicBezTo>
                  <a:pt x="204" y="545"/>
                  <a:pt x="204" y="545"/>
                  <a:pt x="204" y="545"/>
                </a:cubicBezTo>
                <a:cubicBezTo>
                  <a:pt x="204" y="416"/>
                  <a:pt x="204" y="416"/>
                  <a:pt x="204" y="416"/>
                </a:cubicBezTo>
                <a:cubicBezTo>
                  <a:pt x="286" y="416"/>
                  <a:pt x="286" y="416"/>
                  <a:pt x="286" y="416"/>
                </a:cubicBezTo>
                <a:lnTo>
                  <a:pt x="286" y="545"/>
                </a:lnTo>
                <a:close/>
                <a:moveTo>
                  <a:pt x="286" y="340"/>
                </a:moveTo>
                <a:cubicBezTo>
                  <a:pt x="204" y="340"/>
                  <a:pt x="204" y="340"/>
                  <a:pt x="204" y="340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86" y="211"/>
                  <a:pt x="286" y="211"/>
                  <a:pt x="286" y="211"/>
                </a:cubicBezTo>
                <a:lnTo>
                  <a:pt x="286" y="340"/>
                </a:lnTo>
                <a:close/>
                <a:moveTo>
                  <a:pt x="423" y="1363"/>
                </a:moveTo>
                <a:cubicBezTo>
                  <a:pt x="341" y="1363"/>
                  <a:pt x="341" y="1363"/>
                  <a:pt x="341" y="1363"/>
                </a:cubicBezTo>
                <a:cubicBezTo>
                  <a:pt x="341" y="1234"/>
                  <a:pt x="341" y="1234"/>
                  <a:pt x="341" y="1234"/>
                </a:cubicBezTo>
                <a:cubicBezTo>
                  <a:pt x="423" y="1234"/>
                  <a:pt x="423" y="1234"/>
                  <a:pt x="423" y="1234"/>
                </a:cubicBezTo>
                <a:lnTo>
                  <a:pt x="423" y="1363"/>
                </a:lnTo>
                <a:close/>
                <a:moveTo>
                  <a:pt x="423" y="1158"/>
                </a:moveTo>
                <a:cubicBezTo>
                  <a:pt x="341" y="1158"/>
                  <a:pt x="341" y="1158"/>
                  <a:pt x="341" y="1158"/>
                </a:cubicBezTo>
                <a:cubicBezTo>
                  <a:pt x="341" y="1030"/>
                  <a:pt x="341" y="1030"/>
                  <a:pt x="341" y="1030"/>
                </a:cubicBezTo>
                <a:cubicBezTo>
                  <a:pt x="423" y="1030"/>
                  <a:pt x="423" y="1030"/>
                  <a:pt x="423" y="1030"/>
                </a:cubicBezTo>
                <a:lnTo>
                  <a:pt x="423" y="1158"/>
                </a:lnTo>
                <a:close/>
                <a:moveTo>
                  <a:pt x="423" y="954"/>
                </a:moveTo>
                <a:cubicBezTo>
                  <a:pt x="341" y="954"/>
                  <a:pt x="341" y="954"/>
                  <a:pt x="341" y="954"/>
                </a:cubicBezTo>
                <a:cubicBezTo>
                  <a:pt x="341" y="825"/>
                  <a:pt x="341" y="825"/>
                  <a:pt x="341" y="825"/>
                </a:cubicBezTo>
                <a:cubicBezTo>
                  <a:pt x="423" y="825"/>
                  <a:pt x="423" y="825"/>
                  <a:pt x="423" y="825"/>
                </a:cubicBezTo>
                <a:lnTo>
                  <a:pt x="423" y="954"/>
                </a:lnTo>
                <a:close/>
                <a:moveTo>
                  <a:pt x="423" y="749"/>
                </a:moveTo>
                <a:cubicBezTo>
                  <a:pt x="341" y="749"/>
                  <a:pt x="341" y="749"/>
                  <a:pt x="341" y="749"/>
                </a:cubicBezTo>
                <a:cubicBezTo>
                  <a:pt x="341" y="620"/>
                  <a:pt x="341" y="620"/>
                  <a:pt x="341" y="620"/>
                </a:cubicBezTo>
                <a:cubicBezTo>
                  <a:pt x="423" y="620"/>
                  <a:pt x="423" y="620"/>
                  <a:pt x="423" y="620"/>
                </a:cubicBezTo>
                <a:lnTo>
                  <a:pt x="423" y="749"/>
                </a:lnTo>
                <a:close/>
                <a:moveTo>
                  <a:pt x="423" y="545"/>
                </a:moveTo>
                <a:cubicBezTo>
                  <a:pt x="341" y="545"/>
                  <a:pt x="341" y="545"/>
                  <a:pt x="341" y="545"/>
                </a:cubicBezTo>
                <a:cubicBezTo>
                  <a:pt x="341" y="416"/>
                  <a:pt x="341" y="416"/>
                  <a:pt x="341" y="416"/>
                </a:cubicBezTo>
                <a:cubicBezTo>
                  <a:pt x="423" y="416"/>
                  <a:pt x="423" y="416"/>
                  <a:pt x="423" y="416"/>
                </a:cubicBezTo>
                <a:lnTo>
                  <a:pt x="423" y="545"/>
                </a:lnTo>
                <a:close/>
                <a:moveTo>
                  <a:pt x="423" y="340"/>
                </a:moveTo>
                <a:cubicBezTo>
                  <a:pt x="341" y="340"/>
                  <a:pt x="341" y="340"/>
                  <a:pt x="341" y="340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423" y="211"/>
                  <a:pt x="423" y="211"/>
                  <a:pt x="423" y="211"/>
                </a:cubicBezTo>
                <a:lnTo>
                  <a:pt x="423" y="340"/>
                </a:lnTo>
                <a:close/>
                <a:moveTo>
                  <a:pt x="382" y="166"/>
                </a:moveTo>
                <a:cubicBezTo>
                  <a:pt x="346" y="166"/>
                  <a:pt x="317" y="137"/>
                  <a:pt x="317" y="101"/>
                </a:cubicBezTo>
                <a:cubicBezTo>
                  <a:pt x="317" y="65"/>
                  <a:pt x="346" y="35"/>
                  <a:pt x="382" y="35"/>
                </a:cubicBezTo>
                <a:cubicBezTo>
                  <a:pt x="418" y="35"/>
                  <a:pt x="448" y="65"/>
                  <a:pt x="448" y="101"/>
                </a:cubicBezTo>
                <a:cubicBezTo>
                  <a:pt x="448" y="137"/>
                  <a:pt x="418" y="166"/>
                  <a:pt x="382" y="166"/>
                </a:cubicBezTo>
                <a:close/>
                <a:moveTo>
                  <a:pt x="560" y="1363"/>
                </a:moveTo>
                <a:cubicBezTo>
                  <a:pt x="478" y="1363"/>
                  <a:pt x="478" y="1363"/>
                  <a:pt x="478" y="1363"/>
                </a:cubicBezTo>
                <a:cubicBezTo>
                  <a:pt x="478" y="1234"/>
                  <a:pt x="478" y="1234"/>
                  <a:pt x="478" y="1234"/>
                </a:cubicBezTo>
                <a:cubicBezTo>
                  <a:pt x="560" y="1234"/>
                  <a:pt x="560" y="1234"/>
                  <a:pt x="560" y="1234"/>
                </a:cubicBezTo>
                <a:lnTo>
                  <a:pt x="560" y="1363"/>
                </a:lnTo>
                <a:close/>
                <a:moveTo>
                  <a:pt x="560" y="1158"/>
                </a:moveTo>
                <a:cubicBezTo>
                  <a:pt x="478" y="1158"/>
                  <a:pt x="478" y="1158"/>
                  <a:pt x="478" y="1158"/>
                </a:cubicBezTo>
                <a:cubicBezTo>
                  <a:pt x="478" y="1030"/>
                  <a:pt x="478" y="1030"/>
                  <a:pt x="478" y="1030"/>
                </a:cubicBezTo>
                <a:cubicBezTo>
                  <a:pt x="560" y="1030"/>
                  <a:pt x="560" y="1030"/>
                  <a:pt x="560" y="1030"/>
                </a:cubicBezTo>
                <a:lnTo>
                  <a:pt x="560" y="1158"/>
                </a:lnTo>
                <a:close/>
                <a:moveTo>
                  <a:pt x="560" y="954"/>
                </a:moveTo>
                <a:cubicBezTo>
                  <a:pt x="478" y="954"/>
                  <a:pt x="478" y="954"/>
                  <a:pt x="478" y="954"/>
                </a:cubicBezTo>
                <a:cubicBezTo>
                  <a:pt x="478" y="825"/>
                  <a:pt x="478" y="825"/>
                  <a:pt x="478" y="825"/>
                </a:cubicBezTo>
                <a:cubicBezTo>
                  <a:pt x="560" y="825"/>
                  <a:pt x="560" y="825"/>
                  <a:pt x="560" y="825"/>
                </a:cubicBezTo>
                <a:lnTo>
                  <a:pt x="560" y="954"/>
                </a:lnTo>
                <a:close/>
                <a:moveTo>
                  <a:pt x="560" y="749"/>
                </a:moveTo>
                <a:cubicBezTo>
                  <a:pt x="478" y="749"/>
                  <a:pt x="478" y="749"/>
                  <a:pt x="478" y="749"/>
                </a:cubicBezTo>
                <a:cubicBezTo>
                  <a:pt x="478" y="620"/>
                  <a:pt x="478" y="620"/>
                  <a:pt x="478" y="620"/>
                </a:cubicBezTo>
                <a:cubicBezTo>
                  <a:pt x="560" y="620"/>
                  <a:pt x="560" y="620"/>
                  <a:pt x="560" y="620"/>
                </a:cubicBezTo>
                <a:lnTo>
                  <a:pt x="560" y="749"/>
                </a:lnTo>
                <a:close/>
                <a:moveTo>
                  <a:pt x="560" y="545"/>
                </a:moveTo>
                <a:cubicBezTo>
                  <a:pt x="478" y="545"/>
                  <a:pt x="478" y="545"/>
                  <a:pt x="478" y="545"/>
                </a:cubicBezTo>
                <a:cubicBezTo>
                  <a:pt x="478" y="416"/>
                  <a:pt x="478" y="416"/>
                  <a:pt x="478" y="416"/>
                </a:cubicBezTo>
                <a:cubicBezTo>
                  <a:pt x="560" y="416"/>
                  <a:pt x="560" y="416"/>
                  <a:pt x="560" y="416"/>
                </a:cubicBezTo>
                <a:lnTo>
                  <a:pt x="560" y="545"/>
                </a:lnTo>
                <a:close/>
                <a:moveTo>
                  <a:pt x="560" y="340"/>
                </a:moveTo>
                <a:cubicBezTo>
                  <a:pt x="478" y="340"/>
                  <a:pt x="478" y="340"/>
                  <a:pt x="478" y="340"/>
                </a:cubicBezTo>
                <a:cubicBezTo>
                  <a:pt x="478" y="211"/>
                  <a:pt x="478" y="211"/>
                  <a:pt x="478" y="211"/>
                </a:cubicBezTo>
                <a:cubicBezTo>
                  <a:pt x="560" y="211"/>
                  <a:pt x="560" y="211"/>
                  <a:pt x="560" y="211"/>
                </a:cubicBezTo>
                <a:lnTo>
                  <a:pt x="560" y="340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  <cdr:sp macro="" textlink="">
        <cdr:nvSpPr>
          <cdr:cNvPr id="26" name="Freeform 2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770905" y="2030265"/>
            <a:ext cx="55563" cy="114300"/>
          </a:xfrm>
          <a:custGeom xmlns:a="http://schemas.openxmlformats.org/drawingml/2006/main">
            <a:avLst/>
            <a:gdLst>
              <a:gd name="T0" fmla="*/ 54 w 56"/>
              <a:gd name="T1" fmla="*/ 80 h 113"/>
              <a:gd name="T2" fmla="*/ 41 w 56"/>
              <a:gd name="T3" fmla="*/ 94 h 113"/>
              <a:gd name="T4" fmla="*/ 29 w 56"/>
              <a:gd name="T5" fmla="*/ 111 h 113"/>
              <a:gd name="T6" fmla="*/ 28 w 56"/>
              <a:gd name="T7" fmla="*/ 112 h 113"/>
              <a:gd name="T8" fmla="*/ 24 w 56"/>
              <a:gd name="T9" fmla="*/ 113 h 113"/>
              <a:gd name="T10" fmla="*/ 19 w 56"/>
              <a:gd name="T11" fmla="*/ 113 h 113"/>
              <a:gd name="T12" fmla="*/ 18 w 56"/>
              <a:gd name="T13" fmla="*/ 110 h 113"/>
              <a:gd name="T14" fmla="*/ 13 w 56"/>
              <a:gd name="T15" fmla="*/ 97 h 113"/>
              <a:gd name="T16" fmla="*/ 5 w 56"/>
              <a:gd name="T17" fmla="*/ 94 h 113"/>
              <a:gd name="T18" fmla="*/ 2 w 56"/>
              <a:gd name="T19" fmla="*/ 91 h 113"/>
              <a:gd name="T20" fmla="*/ 1 w 56"/>
              <a:gd name="T21" fmla="*/ 83 h 113"/>
              <a:gd name="T22" fmla="*/ 2 w 56"/>
              <a:gd name="T23" fmla="*/ 80 h 113"/>
              <a:gd name="T24" fmla="*/ 6 w 56"/>
              <a:gd name="T25" fmla="*/ 80 h 113"/>
              <a:gd name="T26" fmla="*/ 16 w 56"/>
              <a:gd name="T27" fmla="*/ 84 h 113"/>
              <a:gd name="T28" fmla="*/ 35 w 56"/>
              <a:gd name="T29" fmla="*/ 81 h 113"/>
              <a:gd name="T30" fmla="*/ 37 w 56"/>
              <a:gd name="T31" fmla="*/ 69 h 113"/>
              <a:gd name="T32" fmla="*/ 26 w 56"/>
              <a:gd name="T33" fmla="*/ 63 h 113"/>
              <a:gd name="T34" fmla="*/ 12 w 56"/>
              <a:gd name="T35" fmla="*/ 58 h 113"/>
              <a:gd name="T36" fmla="*/ 2 w 56"/>
              <a:gd name="T37" fmla="*/ 48 h 113"/>
              <a:gd name="T38" fmla="*/ 1 w 56"/>
              <a:gd name="T39" fmla="*/ 30 h 113"/>
              <a:gd name="T40" fmla="*/ 12 w 56"/>
              <a:gd name="T41" fmla="*/ 18 h 113"/>
              <a:gd name="T42" fmla="*/ 22 w 56"/>
              <a:gd name="T43" fmla="*/ 2 h 113"/>
              <a:gd name="T44" fmla="*/ 23 w 56"/>
              <a:gd name="T45" fmla="*/ 1 h 113"/>
              <a:gd name="T46" fmla="*/ 28 w 56"/>
              <a:gd name="T47" fmla="*/ 0 h 113"/>
              <a:gd name="T48" fmla="*/ 33 w 56"/>
              <a:gd name="T49" fmla="*/ 0 h 113"/>
              <a:gd name="T50" fmla="*/ 34 w 56"/>
              <a:gd name="T51" fmla="*/ 3 h 113"/>
              <a:gd name="T52" fmla="*/ 37 w 56"/>
              <a:gd name="T53" fmla="*/ 15 h 113"/>
              <a:gd name="T54" fmla="*/ 44 w 56"/>
              <a:gd name="T55" fmla="*/ 17 h 113"/>
              <a:gd name="T56" fmla="*/ 47 w 56"/>
              <a:gd name="T57" fmla="*/ 19 h 113"/>
              <a:gd name="T58" fmla="*/ 48 w 56"/>
              <a:gd name="T59" fmla="*/ 22 h 113"/>
              <a:gd name="T60" fmla="*/ 48 w 56"/>
              <a:gd name="T61" fmla="*/ 28 h 113"/>
              <a:gd name="T62" fmla="*/ 48 w 56"/>
              <a:gd name="T63" fmla="*/ 31 h 113"/>
              <a:gd name="T64" fmla="*/ 44 w 56"/>
              <a:gd name="T65" fmla="*/ 31 h 113"/>
              <a:gd name="T66" fmla="*/ 35 w 56"/>
              <a:gd name="T67" fmla="*/ 28 h 113"/>
              <a:gd name="T68" fmla="*/ 23 w 56"/>
              <a:gd name="T69" fmla="*/ 28 h 113"/>
              <a:gd name="T70" fmla="*/ 17 w 56"/>
              <a:gd name="T71" fmla="*/ 33 h 113"/>
              <a:gd name="T72" fmla="*/ 18 w 56"/>
              <a:gd name="T73" fmla="*/ 41 h 113"/>
              <a:gd name="T74" fmla="*/ 29 w 56"/>
              <a:gd name="T75" fmla="*/ 47 h 113"/>
              <a:gd name="T76" fmla="*/ 43 w 56"/>
              <a:gd name="T77" fmla="*/ 52 h 113"/>
              <a:gd name="T78" fmla="*/ 53 w 56"/>
              <a:gd name="T79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113">
                <a:moveTo>
                  <a:pt x="56" y="70"/>
                </a:moveTo>
                <a:cubicBezTo>
                  <a:pt x="56" y="74"/>
                  <a:pt x="55" y="77"/>
                  <a:pt x="54" y="80"/>
                </a:cubicBezTo>
                <a:cubicBezTo>
                  <a:pt x="53" y="83"/>
                  <a:pt x="51" y="86"/>
                  <a:pt x="49" y="88"/>
                </a:cubicBezTo>
                <a:cubicBezTo>
                  <a:pt x="47" y="91"/>
                  <a:pt x="44" y="92"/>
                  <a:pt x="41" y="94"/>
                </a:cubicBezTo>
                <a:cubicBezTo>
                  <a:pt x="38" y="95"/>
                  <a:pt x="34" y="96"/>
                  <a:pt x="30" y="97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2"/>
                  <a:pt x="29" y="112"/>
                  <a:pt x="28" y="112"/>
                </a:cubicBezTo>
                <a:cubicBezTo>
                  <a:pt x="28" y="112"/>
                  <a:pt x="27" y="113"/>
                  <a:pt x="27" y="113"/>
                </a:cubicBezTo>
                <a:cubicBezTo>
                  <a:pt x="26" y="113"/>
                  <a:pt x="25" y="113"/>
                  <a:pt x="24" y="113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20" y="113"/>
                  <a:pt x="19" y="113"/>
                  <a:pt x="19" y="113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1"/>
                  <a:pt x="18" y="111"/>
                  <a:pt x="18" y="110"/>
                </a:cubicBezTo>
                <a:cubicBezTo>
                  <a:pt x="18" y="97"/>
                  <a:pt x="18" y="97"/>
                  <a:pt x="18" y="97"/>
                </a:cubicBezTo>
                <a:cubicBezTo>
                  <a:pt x="16" y="97"/>
                  <a:pt x="15" y="97"/>
                  <a:pt x="13" y="97"/>
                </a:cubicBezTo>
                <a:cubicBezTo>
                  <a:pt x="11" y="96"/>
                  <a:pt x="10" y="96"/>
                  <a:pt x="9" y="96"/>
                </a:cubicBezTo>
                <a:cubicBezTo>
                  <a:pt x="7" y="95"/>
                  <a:pt x="6" y="95"/>
                  <a:pt x="5" y="94"/>
                </a:cubicBezTo>
                <a:cubicBezTo>
                  <a:pt x="4" y="94"/>
                  <a:pt x="3" y="93"/>
                  <a:pt x="3" y="93"/>
                </a:cubicBezTo>
                <a:cubicBezTo>
                  <a:pt x="2" y="93"/>
                  <a:pt x="2" y="92"/>
                  <a:pt x="2" y="91"/>
                </a:cubicBezTo>
                <a:cubicBezTo>
                  <a:pt x="1" y="90"/>
                  <a:pt x="1" y="89"/>
                  <a:pt x="1" y="87"/>
                </a:cubicBezTo>
                <a:cubicBezTo>
                  <a:pt x="1" y="85"/>
                  <a:pt x="1" y="84"/>
                  <a:pt x="1" y="83"/>
                </a:cubicBezTo>
                <a:cubicBezTo>
                  <a:pt x="1" y="82"/>
                  <a:pt x="1" y="81"/>
                  <a:pt x="1" y="81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3" y="80"/>
                  <a:pt x="3" y="80"/>
                </a:cubicBezTo>
                <a:cubicBezTo>
                  <a:pt x="4" y="80"/>
                  <a:pt x="5" y="80"/>
                  <a:pt x="6" y="80"/>
                </a:cubicBezTo>
                <a:cubicBezTo>
                  <a:pt x="7" y="81"/>
                  <a:pt x="8" y="82"/>
                  <a:pt x="10" y="82"/>
                </a:cubicBezTo>
                <a:cubicBezTo>
                  <a:pt x="12" y="83"/>
                  <a:pt x="14" y="83"/>
                  <a:pt x="16" y="84"/>
                </a:cubicBezTo>
                <a:cubicBezTo>
                  <a:pt x="18" y="84"/>
                  <a:pt x="21" y="85"/>
                  <a:pt x="24" y="84"/>
                </a:cubicBezTo>
                <a:cubicBezTo>
                  <a:pt x="29" y="84"/>
                  <a:pt x="33" y="83"/>
                  <a:pt x="35" y="81"/>
                </a:cubicBezTo>
                <a:cubicBezTo>
                  <a:pt x="38" y="79"/>
                  <a:pt x="39" y="77"/>
                  <a:pt x="38" y="73"/>
                </a:cubicBezTo>
                <a:cubicBezTo>
                  <a:pt x="38" y="71"/>
                  <a:pt x="38" y="70"/>
                  <a:pt x="37" y="69"/>
                </a:cubicBezTo>
                <a:cubicBezTo>
                  <a:pt x="35" y="67"/>
                  <a:pt x="34" y="66"/>
                  <a:pt x="32" y="65"/>
                </a:cubicBezTo>
                <a:cubicBezTo>
                  <a:pt x="30" y="64"/>
                  <a:pt x="28" y="64"/>
                  <a:pt x="26" y="63"/>
                </a:cubicBezTo>
                <a:cubicBezTo>
                  <a:pt x="24" y="62"/>
                  <a:pt x="22" y="62"/>
                  <a:pt x="19" y="61"/>
                </a:cubicBezTo>
                <a:cubicBezTo>
                  <a:pt x="17" y="60"/>
                  <a:pt x="15" y="59"/>
                  <a:pt x="12" y="58"/>
                </a:cubicBezTo>
                <a:cubicBezTo>
                  <a:pt x="10" y="57"/>
                  <a:pt x="8" y="56"/>
                  <a:pt x="6" y="54"/>
                </a:cubicBezTo>
                <a:cubicBezTo>
                  <a:pt x="5" y="53"/>
                  <a:pt x="3" y="50"/>
                  <a:pt x="2" y="48"/>
                </a:cubicBezTo>
                <a:cubicBezTo>
                  <a:pt x="1" y="46"/>
                  <a:pt x="0" y="43"/>
                  <a:pt x="0" y="39"/>
                </a:cubicBezTo>
                <a:cubicBezTo>
                  <a:pt x="0" y="36"/>
                  <a:pt x="0" y="33"/>
                  <a:pt x="1" y="30"/>
                </a:cubicBezTo>
                <a:cubicBezTo>
                  <a:pt x="2" y="28"/>
                  <a:pt x="3" y="25"/>
                  <a:pt x="5" y="23"/>
                </a:cubicBezTo>
                <a:cubicBezTo>
                  <a:pt x="7" y="21"/>
                  <a:pt x="9" y="20"/>
                  <a:pt x="12" y="18"/>
                </a:cubicBezTo>
                <a:cubicBezTo>
                  <a:pt x="15" y="17"/>
                  <a:pt x="18" y="16"/>
                  <a:pt x="22" y="15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1"/>
                  <a:pt x="24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33" y="1"/>
                  <a:pt x="34" y="1"/>
                  <a:pt x="34" y="1"/>
                </a:cubicBezTo>
                <a:cubicBezTo>
                  <a:pt x="34" y="2"/>
                  <a:pt x="34" y="2"/>
                  <a:pt x="34" y="3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6" y="15"/>
                  <a:pt x="37" y="15"/>
                </a:cubicBezTo>
                <a:cubicBezTo>
                  <a:pt x="39" y="15"/>
                  <a:pt x="40" y="16"/>
                  <a:pt x="41" y="16"/>
                </a:cubicBezTo>
                <a:cubicBezTo>
                  <a:pt x="42" y="16"/>
                  <a:pt x="43" y="17"/>
                  <a:pt x="44" y="17"/>
                </a:cubicBezTo>
                <a:cubicBezTo>
                  <a:pt x="45" y="17"/>
                  <a:pt x="46" y="18"/>
                  <a:pt x="46" y="18"/>
                </a:cubicBezTo>
                <a:cubicBezTo>
                  <a:pt x="47" y="18"/>
                  <a:pt x="47" y="19"/>
                  <a:pt x="47" y="19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21"/>
                  <a:pt x="48" y="22"/>
                  <a:pt x="48" y="22"/>
                </a:cubicBezTo>
                <a:cubicBezTo>
                  <a:pt x="48" y="23"/>
                  <a:pt x="48" y="24"/>
                  <a:pt x="48" y="25"/>
                </a:cubicBezTo>
                <a:cubicBezTo>
                  <a:pt x="48" y="26"/>
                  <a:pt x="48" y="27"/>
                  <a:pt x="48" y="28"/>
                </a:cubicBezTo>
                <a:cubicBezTo>
                  <a:pt x="48" y="29"/>
                  <a:pt x="48" y="30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5" y="31"/>
                  <a:pt x="44" y="31"/>
                </a:cubicBezTo>
                <a:cubicBezTo>
                  <a:pt x="43" y="30"/>
                  <a:pt x="42" y="30"/>
                  <a:pt x="40" y="29"/>
                </a:cubicBezTo>
                <a:cubicBezTo>
                  <a:pt x="39" y="29"/>
                  <a:pt x="37" y="28"/>
                  <a:pt x="35" y="28"/>
                </a:cubicBezTo>
                <a:cubicBezTo>
                  <a:pt x="33" y="27"/>
                  <a:pt x="31" y="27"/>
                  <a:pt x="28" y="27"/>
                </a:cubicBezTo>
                <a:cubicBezTo>
                  <a:pt x="26" y="27"/>
                  <a:pt x="24" y="28"/>
                  <a:pt x="23" y="28"/>
                </a:cubicBezTo>
                <a:cubicBezTo>
                  <a:pt x="21" y="29"/>
                  <a:pt x="20" y="29"/>
                  <a:pt x="19" y="30"/>
                </a:cubicBezTo>
                <a:cubicBezTo>
                  <a:pt x="18" y="31"/>
                  <a:pt x="17" y="32"/>
                  <a:pt x="17" y="33"/>
                </a:cubicBezTo>
                <a:cubicBezTo>
                  <a:pt x="16" y="34"/>
                  <a:pt x="16" y="35"/>
                  <a:pt x="16" y="36"/>
                </a:cubicBezTo>
                <a:cubicBezTo>
                  <a:pt x="17" y="38"/>
                  <a:pt x="17" y="40"/>
                  <a:pt x="18" y="41"/>
                </a:cubicBezTo>
                <a:cubicBezTo>
                  <a:pt x="19" y="43"/>
                  <a:pt x="21" y="44"/>
                  <a:pt x="23" y="45"/>
                </a:cubicBezTo>
                <a:cubicBezTo>
                  <a:pt x="25" y="46"/>
                  <a:pt x="27" y="46"/>
                  <a:pt x="29" y="47"/>
                </a:cubicBezTo>
                <a:cubicBezTo>
                  <a:pt x="31" y="48"/>
                  <a:pt x="33" y="48"/>
                  <a:pt x="36" y="49"/>
                </a:cubicBezTo>
                <a:cubicBezTo>
                  <a:pt x="38" y="50"/>
                  <a:pt x="40" y="51"/>
                  <a:pt x="43" y="52"/>
                </a:cubicBezTo>
                <a:cubicBezTo>
                  <a:pt x="45" y="53"/>
                  <a:pt x="47" y="54"/>
                  <a:pt x="49" y="56"/>
                </a:cubicBezTo>
                <a:cubicBezTo>
                  <a:pt x="51" y="57"/>
                  <a:pt x="52" y="59"/>
                  <a:pt x="53" y="62"/>
                </a:cubicBezTo>
                <a:cubicBezTo>
                  <a:pt x="55" y="64"/>
                  <a:pt x="55" y="67"/>
                  <a:pt x="56" y="70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GB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45E9-2C26-47D7-9789-91984F806435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54E58-F15B-477A-83CF-223608F12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54E58-F15B-477A-83CF-223608F128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54E58-F15B-477A-83CF-223608F128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54E58-F15B-477A-83CF-223608F128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54E58-F15B-477A-83CF-223608F128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5531-39C0-4615-B610-5109C6004A9E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ACE5-80E8-4861-B15E-151273CF8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5531-39C0-4615-B610-5109C6004A9E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ACE5-80E8-4861-B15E-151273CF8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4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" r="478" b="17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3" name="Rectangle 62"/>
          <p:cNvSpPr/>
          <p:nvPr userDrawn="1"/>
        </p:nvSpPr>
        <p:spPr>
          <a:xfrm rot="10800000">
            <a:off x="358403" y="771551"/>
            <a:ext cx="8604000" cy="126858"/>
          </a:xfrm>
          <a:prstGeom prst="rect">
            <a:avLst/>
          </a:prstGeom>
          <a:solidFill>
            <a:srgbClr val="C7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 userDrawn="1"/>
        </p:nvSpPr>
        <p:spPr>
          <a:xfrm rot="10800000">
            <a:off x="0" y="0"/>
            <a:ext cx="9167986" cy="972000"/>
          </a:xfrm>
          <a:prstGeom prst="rect">
            <a:avLst/>
          </a:prstGeom>
          <a:gradFill>
            <a:gsLst>
              <a:gs pos="0">
                <a:srgbClr val="0F1A27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b="1" dirty="0"/>
          </a:p>
        </p:txBody>
      </p:sp>
      <p:grpSp>
        <p:nvGrpSpPr>
          <p:cNvPr id="65" name="Group 64"/>
          <p:cNvGrpSpPr>
            <a:grpSpLocks noChangeAspect="1"/>
          </p:cNvGrpSpPr>
          <p:nvPr userDrawn="1"/>
        </p:nvGrpSpPr>
        <p:grpSpPr bwMode="auto">
          <a:xfrm>
            <a:off x="7551138" y="275656"/>
            <a:ext cx="1419225" cy="420688"/>
            <a:chOff x="4762" y="2852"/>
            <a:chExt cx="894" cy="265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2" y="2852"/>
              <a:ext cx="89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762" y="2852"/>
              <a:ext cx="54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798" y="2893"/>
              <a:ext cx="128" cy="184"/>
            </a:xfrm>
            <a:custGeom>
              <a:avLst/>
              <a:gdLst>
                <a:gd name="T0" fmla="*/ 0 w 128"/>
                <a:gd name="T1" fmla="*/ 0 h 184"/>
                <a:gd name="T2" fmla="*/ 128 w 128"/>
                <a:gd name="T3" fmla="*/ 0 h 184"/>
                <a:gd name="T4" fmla="*/ 128 w 128"/>
                <a:gd name="T5" fmla="*/ 23 h 184"/>
                <a:gd name="T6" fmla="*/ 25 w 128"/>
                <a:gd name="T7" fmla="*/ 23 h 184"/>
                <a:gd name="T8" fmla="*/ 25 w 128"/>
                <a:gd name="T9" fmla="*/ 78 h 184"/>
                <a:gd name="T10" fmla="*/ 115 w 128"/>
                <a:gd name="T11" fmla="*/ 78 h 184"/>
                <a:gd name="T12" fmla="*/ 115 w 128"/>
                <a:gd name="T13" fmla="*/ 100 h 184"/>
                <a:gd name="T14" fmla="*/ 25 w 128"/>
                <a:gd name="T15" fmla="*/ 100 h 184"/>
                <a:gd name="T16" fmla="*/ 25 w 128"/>
                <a:gd name="T17" fmla="*/ 184 h 184"/>
                <a:gd name="T18" fmla="*/ 0 w 128"/>
                <a:gd name="T19" fmla="*/ 184 h 184"/>
                <a:gd name="T20" fmla="*/ 0 w 128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84">
                  <a:moveTo>
                    <a:pt x="0" y="0"/>
                  </a:moveTo>
                  <a:lnTo>
                    <a:pt x="128" y="0"/>
                  </a:lnTo>
                  <a:lnTo>
                    <a:pt x="128" y="23"/>
                  </a:lnTo>
                  <a:lnTo>
                    <a:pt x="25" y="23"/>
                  </a:lnTo>
                  <a:lnTo>
                    <a:pt x="25" y="78"/>
                  </a:lnTo>
                  <a:lnTo>
                    <a:pt x="115" y="78"/>
                  </a:lnTo>
                  <a:lnTo>
                    <a:pt x="115" y="100"/>
                  </a:lnTo>
                  <a:lnTo>
                    <a:pt x="25" y="100"/>
                  </a:lnTo>
                  <a:lnTo>
                    <a:pt x="25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945" y="2889"/>
              <a:ext cx="143" cy="194"/>
            </a:xfrm>
            <a:custGeom>
              <a:avLst/>
              <a:gdLst>
                <a:gd name="T0" fmla="*/ 42 w 255"/>
                <a:gd name="T1" fmla="*/ 230 h 345"/>
                <a:gd name="T2" fmla="*/ 55 w 255"/>
                <a:gd name="T3" fmla="*/ 275 h 345"/>
                <a:gd name="T4" fmla="*/ 130 w 255"/>
                <a:gd name="T5" fmla="*/ 308 h 345"/>
                <a:gd name="T6" fmla="*/ 174 w 255"/>
                <a:gd name="T7" fmla="*/ 300 h 345"/>
                <a:gd name="T8" fmla="*/ 212 w 255"/>
                <a:gd name="T9" fmla="*/ 251 h 345"/>
                <a:gd name="T10" fmla="*/ 196 w 255"/>
                <a:gd name="T11" fmla="*/ 213 h 345"/>
                <a:gd name="T12" fmla="*/ 144 w 255"/>
                <a:gd name="T13" fmla="*/ 193 h 345"/>
                <a:gd name="T14" fmla="*/ 102 w 255"/>
                <a:gd name="T15" fmla="*/ 183 h 345"/>
                <a:gd name="T16" fmla="*/ 42 w 255"/>
                <a:gd name="T17" fmla="*/ 162 h 345"/>
                <a:gd name="T18" fmla="*/ 12 w 255"/>
                <a:gd name="T19" fmla="*/ 100 h 345"/>
                <a:gd name="T20" fmla="*/ 41 w 255"/>
                <a:gd name="T21" fmla="*/ 28 h 345"/>
                <a:gd name="T22" fmla="*/ 126 w 255"/>
                <a:gd name="T23" fmla="*/ 0 h 345"/>
                <a:gd name="T24" fmla="*/ 211 w 255"/>
                <a:gd name="T25" fmla="*/ 24 h 345"/>
                <a:gd name="T26" fmla="*/ 246 w 255"/>
                <a:gd name="T27" fmla="*/ 104 h 345"/>
                <a:gd name="T28" fmla="*/ 204 w 255"/>
                <a:gd name="T29" fmla="*/ 104 h 345"/>
                <a:gd name="T30" fmla="*/ 190 w 255"/>
                <a:gd name="T31" fmla="*/ 64 h 345"/>
                <a:gd name="T32" fmla="*/ 124 w 255"/>
                <a:gd name="T33" fmla="*/ 38 h 345"/>
                <a:gd name="T34" fmla="*/ 70 w 255"/>
                <a:gd name="T35" fmla="*/ 54 h 345"/>
                <a:gd name="T36" fmla="*/ 54 w 255"/>
                <a:gd name="T37" fmla="*/ 93 h 345"/>
                <a:gd name="T38" fmla="*/ 73 w 255"/>
                <a:gd name="T39" fmla="*/ 128 h 345"/>
                <a:gd name="T40" fmla="*/ 131 w 255"/>
                <a:gd name="T41" fmla="*/ 146 h 345"/>
                <a:gd name="T42" fmla="*/ 175 w 255"/>
                <a:gd name="T43" fmla="*/ 156 h 345"/>
                <a:gd name="T44" fmla="*/ 225 w 255"/>
                <a:gd name="T45" fmla="*/ 177 h 345"/>
                <a:gd name="T46" fmla="*/ 255 w 255"/>
                <a:gd name="T47" fmla="*/ 244 h 345"/>
                <a:gd name="T48" fmla="*/ 217 w 255"/>
                <a:gd name="T49" fmla="*/ 322 h 345"/>
                <a:gd name="T50" fmla="*/ 127 w 255"/>
                <a:gd name="T51" fmla="*/ 345 h 345"/>
                <a:gd name="T52" fmla="*/ 34 w 255"/>
                <a:gd name="T53" fmla="*/ 314 h 345"/>
                <a:gd name="T54" fmla="*/ 1 w 255"/>
                <a:gd name="T55" fmla="*/ 230 h 345"/>
                <a:gd name="T56" fmla="*/ 42 w 255"/>
                <a:gd name="T57" fmla="*/ 2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5" h="345">
                  <a:moveTo>
                    <a:pt x="42" y="230"/>
                  </a:moveTo>
                  <a:cubicBezTo>
                    <a:pt x="43" y="248"/>
                    <a:pt x="48" y="263"/>
                    <a:pt x="55" y="275"/>
                  </a:cubicBezTo>
                  <a:cubicBezTo>
                    <a:pt x="69" y="297"/>
                    <a:pt x="94" y="308"/>
                    <a:pt x="130" y="308"/>
                  </a:cubicBezTo>
                  <a:cubicBezTo>
                    <a:pt x="146" y="308"/>
                    <a:pt x="161" y="305"/>
                    <a:pt x="174" y="300"/>
                  </a:cubicBezTo>
                  <a:cubicBezTo>
                    <a:pt x="199" y="291"/>
                    <a:pt x="212" y="275"/>
                    <a:pt x="212" y="251"/>
                  </a:cubicBezTo>
                  <a:cubicBezTo>
                    <a:pt x="212" y="233"/>
                    <a:pt x="207" y="220"/>
                    <a:pt x="196" y="213"/>
                  </a:cubicBezTo>
                  <a:cubicBezTo>
                    <a:pt x="185" y="205"/>
                    <a:pt x="168" y="199"/>
                    <a:pt x="144" y="193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73" y="177"/>
                    <a:pt x="54" y="170"/>
                    <a:pt x="42" y="162"/>
                  </a:cubicBezTo>
                  <a:cubicBezTo>
                    <a:pt x="22" y="148"/>
                    <a:pt x="12" y="128"/>
                    <a:pt x="12" y="100"/>
                  </a:cubicBezTo>
                  <a:cubicBezTo>
                    <a:pt x="12" y="71"/>
                    <a:pt x="22" y="47"/>
                    <a:pt x="41" y="28"/>
                  </a:cubicBezTo>
                  <a:cubicBezTo>
                    <a:pt x="61" y="9"/>
                    <a:pt x="89" y="0"/>
                    <a:pt x="126" y="0"/>
                  </a:cubicBezTo>
                  <a:cubicBezTo>
                    <a:pt x="159" y="0"/>
                    <a:pt x="187" y="8"/>
                    <a:pt x="211" y="24"/>
                  </a:cubicBezTo>
                  <a:cubicBezTo>
                    <a:pt x="234" y="41"/>
                    <a:pt x="246" y="68"/>
                    <a:pt x="246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2" y="86"/>
                    <a:pt x="197" y="73"/>
                    <a:pt x="190" y="64"/>
                  </a:cubicBezTo>
                  <a:cubicBezTo>
                    <a:pt x="177" y="47"/>
                    <a:pt x="155" y="38"/>
                    <a:pt x="124" y="38"/>
                  </a:cubicBezTo>
                  <a:cubicBezTo>
                    <a:pt x="99" y="38"/>
                    <a:pt x="81" y="43"/>
                    <a:pt x="70" y="54"/>
                  </a:cubicBezTo>
                  <a:cubicBezTo>
                    <a:pt x="59" y="65"/>
                    <a:pt x="54" y="78"/>
                    <a:pt x="54" y="93"/>
                  </a:cubicBezTo>
                  <a:cubicBezTo>
                    <a:pt x="54" y="109"/>
                    <a:pt x="60" y="121"/>
                    <a:pt x="73" y="128"/>
                  </a:cubicBezTo>
                  <a:cubicBezTo>
                    <a:pt x="82" y="133"/>
                    <a:pt x="101" y="139"/>
                    <a:pt x="131" y="14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97" y="161"/>
                    <a:pt x="213" y="168"/>
                    <a:pt x="225" y="177"/>
                  </a:cubicBezTo>
                  <a:cubicBezTo>
                    <a:pt x="245" y="192"/>
                    <a:pt x="255" y="215"/>
                    <a:pt x="255" y="244"/>
                  </a:cubicBezTo>
                  <a:cubicBezTo>
                    <a:pt x="255" y="280"/>
                    <a:pt x="242" y="306"/>
                    <a:pt x="217" y="322"/>
                  </a:cubicBezTo>
                  <a:cubicBezTo>
                    <a:pt x="191" y="337"/>
                    <a:pt x="161" y="345"/>
                    <a:pt x="127" y="345"/>
                  </a:cubicBezTo>
                  <a:cubicBezTo>
                    <a:pt x="87" y="345"/>
                    <a:pt x="56" y="335"/>
                    <a:pt x="34" y="314"/>
                  </a:cubicBezTo>
                  <a:cubicBezTo>
                    <a:pt x="11" y="293"/>
                    <a:pt x="0" y="265"/>
                    <a:pt x="1" y="230"/>
                  </a:cubicBezTo>
                  <a:lnTo>
                    <a:pt x="42" y="23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5123" y="2893"/>
              <a:ext cx="143" cy="184"/>
            </a:xfrm>
            <a:custGeom>
              <a:avLst/>
              <a:gdLst>
                <a:gd name="T0" fmla="*/ 0 w 254"/>
                <a:gd name="T1" fmla="*/ 0 h 327"/>
                <a:gd name="T2" fmla="*/ 142 w 254"/>
                <a:gd name="T3" fmla="*/ 0 h 327"/>
                <a:gd name="T4" fmla="*/ 224 w 254"/>
                <a:gd name="T5" fmla="*/ 34 h 327"/>
                <a:gd name="T6" fmla="*/ 238 w 254"/>
                <a:gd name="T7" fmla="*/ 81 h 327"/>
                <a:gd name="T8" fmla="*/ 221 w 254"/>
                <a:gd name="T9" fmla="*/ 132 h 327"/>
                <a:gd name="T10" fmla="*/ 194 w 254"/>
                <a:gd name="T11" fmla="*/ 151 h 327"/>
                <a:gd name="T12" fmla="*/ 232 w 254"/>
                <a:gd name="T13" fmla="*/ 173 h 327"/>
                <a:gd name="T14" fmla="*/ 254 w 254"/>
                <a:gd name="T15" fmla="*/ 232 h 327"/>
                <a:gd name="T16" fmla="*/ 234 w 254"/>
                <a:gd name="T17" fmla="*/ 289 h 327"/>
                <a:gd name="T18" fmla="*/ 139 w 254"/>
                <a:gd name="T19" fmla="*/ 327 h 327"/>
                <a:gd name="T20" fmla="*/ 0 w 254"/>
                <a:gd name="T21" fmla="*/ 327 h 327"/>
                <a:gd name="T22" fmla="*/ 0 w 254"/>
                <a:gd name="T23" fmla="*/ 0 h 327"/>
                <a:gd name="T24" fmla="*/ 125 w 254"/>
                <a:gd name="T25" fmla="*/ 138 h 327"/>
                <a:gd name="T26" fmla="*/ 169 w 254"/>
                <a:gd name="T27" fmla="*/ 131 h 327"/>
                <a:gd name="T28" fmla="*/ 194 w 254"/>
                <a:gd name="T29" fmla="*/ 86 h 327"/>
                <a:gd name="T30" fmla="*/ 168 w 254"/>
                <a:gd name="T31" fmla="*/ 43 h 327"/>
                <a:gd name="T32" fmla="*/ 123 w 254"/>
                <a:gd name="T33" fmla="*/ 37 h 327"/>
                <a:gd name="T34" fmla="*/ 43 w 254"/>
                <a:gd name="T35" fmla="*/ 37 h 327"/>
                <a:gd name="T36" fmla="*/ 43 w 254"/>
                <a:gd name="T37" fmla="*/ 138 h 327"/>
                <a:gd name="T38" fmla="*/ 125 w 254"/>
                <a:gd name="T39" fmla="*/ 138 h 327"/>
                <a:gd name="T40" fmla="*/ 140 w 254"/>
                <a:gd name="T41" fmla="*/ 290 h 327"/>
                <a:gd name="T42" fmla="*/ 199 w 254"/>
                <a:gd name="T43" fmla="*/ 266 h 327"/>
                <a:gd name="T44" fmla="*/ 210 w 254"/>
                <a:gd name="T45" fmla="*/ 230 h 327"/>
                <a:gd name="T46" fmla="*/ 178 w 254"/>
                <a:gd name="T47" fmla="*/ 181 h 327"/>
                <a:gd name="T48" fmla="*/ 132 w 254"/>
                <a:gd name="T49" fmla="*/ 174 h 327"/>
                <a:gd name="T50" fmla="*/ 43 w 254"/>
                <a:gd name="T51" fmla="*/ 174 h 327"/>
                <a:gd name="T52" fmla="*/ 43 w 254"/>
                <a:gd name="T53" fmla="*/ 290 h 327"/>
                <a:gd name="T54" fmla="*/ 140 w 254"/>
                <a:gd name="T55" fmla="*/ 29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327">
                  <a:moveTo>
                    <a:pt x="0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80" y="0"/>
                    <a:pt x="208" y="11"/>
                    <a:pt x="224" y="34"/>
                  </a:cubicBezTo>
                  <a:cubicBezTo>
                    <a:pt x="233" y="48"/>
                    <a:pt x="238" y="63"/>
                    <a:pt x="238" y="81"/>
                  </a:cubicBezTo>
                  <a:cubicBezTo>
                    <a:pt x="238" y="102"/>
                    <a:pt x="232" y="119"/>
                    <a:pt x="221" y="132"/>
                  </a:cubicBezTo>
                  <a:cubicBezTo>
                    <a:pt x="215" y="139"/>
                    <a:pt x="206" y="145"/>
                    <a:pt x="194" y="151"/>
                  </a:cubicBezTo>
                  <a:cubicBezTo>
                    <a:pt x="211" y="157"/>
                    <a:pt x="224" y="165"/>
                    <a:pt x="232" y="173"/>
                  </a:cubicBezTo>
                  <a:cubicBezTo>
                    <a:pt x="247" y="187"/>
                    <a:pt x="254" y="207"/>
                    <a:pt x="254" y="232"/>
                  </a:cubicBezTo>
                  <a:cubicBezTo>
                    <a:pt x="254" y="253"/>
                    <a:pt x="247" y="272"/>
                    <a:pt x="234" y="289"/>
                  </a:cubicBezTo>
                  <a:cubicBezTo>
                    <a:pt x="214" y="315"/>
                    <a:pt x="183" y="327"/>
                    <a:pt x="139" y="327"/>
                  </a:cubicBezTo>
                  <a:cubicBezTo>
                    <a:pt x="0" y="327"/>
                    <a:pt x="0" y="327"/>
                    <a:pt x="0" y="327"/>
                  </a:cubicBezTo>
                  <a:lnTo>
                    <a:pt x="0" y="0"/>
                  </a:lnTo>
                  <a:close/>
                  <a:moveTo>
                    <a:pt x="125" y="138"/>
                  </a:moveTo>
                  <a:cubicBezTo>
                    <a:pt x="144" y="138"/>
                    <a:pt x="159" y="136"/>
                    <a:pt x="169" y="131"/>
                  </a:cubicBezTo>
                  <a:cubicBezTo>
                    <a:pt x="186" y="122"/>
                    <a:pt x="194" y="108"/>
                    <a:pt x="194" y="86"/>
                  </a:cubicBezTo>
                  <a:cubicBezTo>
                    <a:pt x="194" y="65"/>
                    <a:pt x="185" y="51"/>
                    <a:pt x="168" y="43"/>
                  </a:cubicBezTo>
                  <a:cubicBezTo>
                    <a:pt x="158" y="39"/>
                    <a:pt x="143" y="37"/>
                    <a:pt x="12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138"/>
                    <a:pt x="43" y="138"/>
                    <a:pt x="43" y="138"/>
                  </a:cubicBezTo>
                  <a:lnTo>
                    <a:pt x="125" y="138"/>
                  </a:lnTo>
                  <a:close/>
                  <a:moveTo>
                    <a:pt x="140" y="290"/>
                  </a:moveTo>
                  <a:cubicBezTo>
                    <a:pt x="167" y="290"/>
                    <a:pt x="187" y="282"/>
                    <a:pt x="199" y="266"/>
                  </a:cubicBezTo>
                  <a:cubicBezTo>
                    <a:pt x="206" y="256"/>
                    <a:pt x="210" y="244"/>
                    <a:pt x="210" y="230"/>
                  </a:cubicBezTo>
                  <a:cubicBezTo>
                    <a:pt x="210" y="206"/>
                    <a:pt x="199" y="190"/>
                    <a:pt x="178" y="181"/>
                  </a:cubicBezTo>
                  <a:cubicBezTo>
                    <a:pt x="166" y="177"/>
                    <a:pt x="151" y="174"/>
                    <a:pt x="13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290"/>
                    <a:pt x="43" y="290"/>
                    <a:pt x="43" y="290"/>
                  </a:cubicBezTo>
                  <a:lnTo>
                    <a:pt x="140" y="29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5356" y="2894"/>
              <a:ext cx="29" cy="41"/>
            </a:xfrm>
            <a:custGeom>
              <a:avLst/>
              <a:gdLst>
                <a:gd name="T0" fmla="*/ 0 w 29"/>
                <a:gd name="T1" fmla="*/ 0 h 41"/>
                <a:gd name="T2" fmla="*/ 29 w 29"/>
                <a:gd name="T3" fmla="*/ 0 h 41"/>
                <a:gd name="T4" fmla="*/ 29 w 29"/>
                <a:gd name="T5" fmla="*/ 5 h 41"/>
                <a:gd name="T6" fmla="*/ 6 w 29"/>
                <a:gd name="T7" fmla="*/ 5 h 41"/>
                <a:gd name="T8" fmla="*/ 6 w 29"/>
                <a:gd name="T9" fmla="*/ 18 h 41"/>
                <a:gd name="T10" fmla="*/ 26 w 29"/>
                <a:gd name="T11" fmla="*/ 18 h 41"/>
                <a:gd name="T12" fmla="*/ 26 w 29"/>
                <a:gd name="T13" fmla="*/ 23 h 41"/>
                <a:gd name="T14" fmla="*/ 6 w 29"/>
                <a:gd name="T15" fmla="*/ 23 h 41"/>
                <a:gd name="T16" fmla="*/ 6 w 29"/>
                <a:gd name="T17" fmla="*/ 41 h 41"/>
                <a:gd name="T18" fmla="*/ 0 w 29"/>
                <a:gd name="T19" fmla="*/ 41 h 41"/>
                <a:gd name="T20" fmla="*/ 0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0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6" y="5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6" y="23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5393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5408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6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6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5447" y="2894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5489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7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7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530" y="2893"/>
              <a:ext cx="36" cy="43"/>
            </a:xfrm>
            <a:custGeom>
              <a:avLst/>
              <a:gdLst>
                <a:gd name="T0" fmla="*/ 55 w 64"/>
                <a:gd name="T1" fmla="*/ 7 h 77"/>
                <a:gd name="T2" fmla="*/ 64 w 64"/>
                <a:gd name="T3" fmla="*/ 24 h 77"/>
                <a:gd name="T4" fmla="*/ 54 w 64"/>
                <a:gd name="T5" fmla="*/ 24 h 77"/>
                <a:gd name="T6" fmla="*/ 47 w 64"/>
                <a:gd name="T7" fmla="*/ 13 h 77"/>
                <a:gd name="T8" fmla="*/ 34 w 64"/>
                <a:gd name="T9" fmla="*/ 9 h 77"/>
                <a:gd name="T10" fmla="*/ 17 w 64"/>
                <a:gd name="T11" fmla="*/ 16 h 77"/>
                <a:gd name="T12" fmla="*/ 10 w 64"/>
                <a:gd name="T13" fmla="*/ 40 h 77"/>
                <a:gd name="T14" fmla="*/ 16 w 64"/>
                <a:gd name="T15" fmla="*/ 60 h 77"/>
                <a:gd name="T16" fmla="*/ 34 w 64"/>
                <a:gd name="T17" fmla="*/ 68 h 77"/>
                <a:gd name="T18" fmla="*/ 50 w 64"/>
                <a:gd name="T19" fmla="*/ 60 h 77"/>
                <a:gd name="T20" fmla="*/ 55 w 64"/>
                <a:gd name="T21" fmla="*/ 48 h 77"/>
                <a:gd name="T22" fmla="*/ 64 w 64"/>
                <a:gd name="T23" fmla="*/ 48 h 77"/>
                <a:gd name="T24" fmla="*/ 56 w 64"/>
                <a:gd name="T25" fmla="*/ 68 h 77"/>
                <a:gd name="T26" fmla="*/ 32 w 64"/>
                <a:gd name="T27" fmla="*/ 77 h 77"/>
                <a:gd name="T28" fmla="*/ 11 w 64"/>
                <a:gd name="T29" fmla="*/ 69 h 77"/>
                <a:gd name="T30" fmla="*/ 0 w 64"/>
                <a:gd name="T31" fmla="*/ 38 h 77"/>
                <a:gd name="T32" fmla="*/ 8 w 64"/>
                <a:gd name="T33" fmla="*/ 11 h 77"/>
                <a:gd name="T34" fmla="*/ 34 w 64"/>
                <a:gd name="T35" fmla="*/ 0 h 77"/>
                <a:gd name="T36" fmla="*/ 55 w 64"/>
                <a:gd name="T37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7">
                  <a:moveTo>
                    <a:pt x="55" y="7"/>
                  </a:moveTo>
                  <a:cubicBezTo>
                    <a:pt x="60" y="12"/>
                    <a:pt x="63" y="18"/>
                    <a:pt x="6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19"/>
                    <a:pt x="51" y="15"/>
                    <a:pt x="47" y="13"/>
                  </a:cubicBezTo>
                  <a:cubicBezTo>
                    <a:pt x="44" y="10"/>
                    <a:pt x="40" y="9"/>
                    <a:pt x="34" y="9"/>
                  </a:cubicBezTo>
                  <a:cubicBezTo>
                    <a:pt x="27" y="9"/>
                    <a:pt x="21" y="11"/>
                    <a:pt x="17" y="16"/>
                  </a:cubicBezTo>
                  <a:cubicBezTo>
                    <a:pt x="12" y="21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6" y="68"/>
                    <a:pt x="34" y="68"/>
                  </a:cubicBezTo>
                  <a:cubicBezTo>
                    <a:pt x="41" y="68"/>
                    <a:pt x="46" y="66"/>
                    <a:pt x="50" y="60"/>
                  </a:cubicBezTo>
                  <a:cubicBezTo>
                    <a:pt x="52" y="57"/>
                    <a:pt x="54" y="53"/>
                    <a:pt x="5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3" y="56"/>
                    <a:pt x="61" y="63"/>
                    <a:pt x="56" y="68"/>
                  </a:cubicBezTo>
                  <a:cubicBezTo>
                    <a:pt x="50" y="74"/>
                    <a:pt x="42" y="77"/>
                    <a:pt x="32" y="77"/>
                  </a:cubicBezTo>
                  <a:cubicBezTo>
                    <a:pt x="24" y="77"/>
                    <a:pt x="17" y="75"/>
                    <a:pt x="11" y="69"/>
                  </a:cubicBezTo>
                  <a:cubicBezTo>
                    <a:pt x="4" y="63"/>
                    <a:pt x="0" y="52"/>
                    <a:pt x="0" y="38"/>
                  </a:cubicBezTo>
                  <a:cubicBezTo>
                    <a:pt x="0" y="27"/>
                    <a:pt x="3" y="18"/>
                    <a:pt x="8" y="11"/>
                  </a:cubicBezTo>
                  <a:cubicBezTo>
                    <a:pt x="15" y="4"/>
                    <a:pt x="23" y="0"/>
                    <a:pt x="34" y="0"/>
                  </a:cubicBezTo>
                  <a:cubicBezTo>
                    <a:pt x="43" y="0"/>
                    <a:pt x="50" y="2"/>
                    <a:pt x="5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5576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6"/>
            <p:cNvSpPr>
              <a:spLocks noEditPoints="1"/>
            </p:cNvSpPr>
            <p:nvPr/>
          </p:nvSpPr>
          <p:spPr bwMode="auto">
            <a:xfrm>
              <a:off x="5587" y="2894"/>
              <a:ext cx="37" cy="41"/>
            </a:xfrm>
            <a:custGeom>
              <a:avLst/>
              <a:gdLst>
                <a:gd name="T0" fmla="*/ 16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7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6 w 37"/>
                <a:gd name="T17" fmla="*/ 0 h 41"/>
                <a:gd name="T18" fmla="*/ 25 w 37"/>
                <a:gd name="T19" fmla="*/ 24 h 41"/>
                <a:gd name="T20" fmla="*/ 19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6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7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6" y="0"/>
                  </a:lnTo>
                  <a:close/>
                  <a:moveTo>
                    <a:pt x="25" y="24"/>
                  </a:moveTo>
                  <a:lnTo>
                    <a:pt x="19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5630" y="2894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5 w 26"/>
                <a:gd name="T3" fmla="*/ 0 h 41"/>
                <a:gd name="T4" fmla="*/ 5 w 26"/>
                <a:gd name="T5" fmla="*/ 37 h 41"/>
                <a:gd name="T6" fmla="*/ 26 w 26"/>
                <a:gd name="T7" fmla="*/ 37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5" y="0"/>
                  </a:lnTo>
                  <a:lnTo>
                    <a:pt x="5" y="37"/>
                  </a:lnTo>
                  <a:lnTo>
                    <a:pt x="26" y="37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5354" y="2963"/>
              <a:ext cx="32" cy="44"/>
            </a:xfrm>
            <a:custGeom>
              <a:avLst/>
              <a:gdLst>
                <a:gd name="T0" fmla="*/ 10 w 57"/>
                <a:gd name="T1" fmla="*/ 52 h 77"/>
                <a:gd name="T2" fmla="*/ 13 w 57"/>
                <a:gd name="T3" fmla="*/ 62 h 77"/>
                <a:gd name="T4" fmla="*/ 29 w 57"/>
                <a:gd name="T5" fmla="*/ 69 h 77"/>
                <a:gd name="T6" fmla="*/ 39 w 57"/>
                <a:gd name="T7" fmla="*/ 67 h 77"/>
                <a:gd name="T8" fmla="*/ 48 w 57"/>
                <a:gd name="T9" fmla="*/ 56 h 77"/>
                <a:gd name="T10" fmla="*/ 44 w 57"/>
                <a:gd name="T11" fmla="*/ 48 h 77"/>
                <a:gd name="T12" fmla="*/ 33 w 57"/>
                <a:gd name="T13" fmla="*/ 43 h 77"/>
                <a:gd name="T14" fmla="*/ 23 w 57"/>
                <a:gd name="T15" fmla="*/ 41 h 77"/>
                <a:gd name="T16" fmla="*/ 10 w 57"/>
                <a:gd name="T17" fmla="*/ 36 h 77"/>
                <a:gd name="T18" fmla="*/ 3 w 57"/>
                <a:gd name="T19" fmla="*/ 23 h 77"/>
                <a:gd name="T20" fmla="*/ 10 w 57"/>
                <a:gd name="T21" fmla="*/ 6 h 77"/>
                <a:gd name="T22" fmla="*/ 28 w 57"/>
                <a:gd name="T23" fmla="*/ 0 h 77"/>
                <a:gd name="T24" fmla="*/ 47 w 57"/>
                <a:gd name="T25" fmla="*/ 6 h 77"/>
                <a:gd name="T26" fmla="*/ 55 w 57"/>
                <a:gd name="T27" fmla="*/ 23 h 77"/>
                <a:gd name="T28" fmla="*/ 46 w 57"/>
                <a:gd name="T29" fmla="*/ 23 h 77"/>
                <a:gd name="T30" fmla="*/ 43 w 57"/>
                <a:gd name="T31" fmla="*/ 14 h 77"/>
                <a:gd name="T32" fmla="*/ 28 w 57"/>
                <a:gd name="T33" fmla="*/ 9 h 77"/>
                <a:gd name="T34" fmla="*/ 16 w 57"/>
                <a:gd name="T35" fmla="*/ 12 h 77"/>
                <a:gd name="T36" fmla="*/ 12 w 57"/>
                <a:gd name="T37" fmla="*/ 21 h 77"/>
                <a:gd name="T38" fmla="*/ 17 w 57"/>
                <a:gd name="T39" fmla="*/ 29 h 77"/>
                <a:gd name="T40" fmla="*/ 30 w 57"/>
                <a:gd name="T41" fmla="*/ 33 h 77"/>
                <a:gd name="T42" fmla="*/ 40 w 57"/>
                <a:gd name="T43" fmla="*/ 35 h 77"/>
                <a:gd name="T44" fmla="*/ 51 w 57"/>
                <a:gd name="T45" fmla="*/ 40 h 77"/>
                <a:gd name="T46" fmla="*/ 57 w 57"/>
                <a:gd name="T47" fmla="*/ 55 h 77"/>
                <a:gd name="T48" fmla="*/ 49 w 57"/>
                <a:gd name="T49" fmla="*/ 72 h 77"/>
                <a:gd name="T50" fmla="*/ 29 w 57"/>
                <a:gd name="T51" fmla="*/ 77 h 77"/>
                <a:gd name="T52" fmla="*/ 8 w 57"/>
                <a:gd name="T53" fmla="*/ 70 h 77"/>
                <a:gd name="T54" fmla="*/ 0 w 57"/>
                <a:gd name="T55" fmla="*/ 52 h 77"/>
                <a:gd name="T56" fmla="*/ 10 w 57"/>
                <a:gd name="T5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7">
                  <a:moveTo>
                    <a:pt x="10" y="52"/>
                  </a:moveTo>
                  <a:cubicBezTo>
                    <a:pt x="10" y="56"/>
                    <a:pt x="11" y="59"/>
                    <a:pt x="13" y="62"/>
                  </a:cubicBezTo>
                  <a:cubicBezTo>
                    <a:pt x="16" y="67"/>
                    <a:pt x="21" y="69"/>
                    <a:pt x="29" y="69"/>
                  </a:cubicBezTo>
                  <a:cubicBezTo>
                    <a:pt x="33" y="69"/>
                    <a:pt x="36" y="68"/>
                    <a:pt x="39" y="67"/>
                  </a:cubicBezTo>
                  <a:cubicBezTo>
                    <a:pt x="45" y="65"/>
                    <a:pt x="48" y="62"/>
                    <a:pt x="48" y="56"/>
                  </a:cubicBezTo>
                  <a:cubicBezTo>
                    <a:pt x="48" y="52"/>
                    <a:pt x="47" y="49"/>
                    <a:pt x="44" y="48"/>
                  </a:cubicBezTo>
                  <a:cubicBezTo>
                    <a:pt x="42" y="46"/>
                    <a:pt x="38" y="45"/>
                    <a:pt x="3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7" y="40"/>
                    <a:pt x="12" y="38"/>
                    <a:pt x="10" y="36"/>
                  </a:cubicBezTo>
                  <a:cubicBezTo>
                    <a:pt x="5" y="33"/>
                    <a:pt x="3" y="29"/>
                    <a:pt x="3" y="23"/>
                  </a:cubicBezTo>
                  <a:cubicBezTo>
                    <a:pt x="3" y="16"/>
                    <a:pt x="5" y="11"/>
                    <a:pt x="10" y="6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36" y="0"/>
                    <a:pt x="42" y="2"/>
                    <a:pt x="47" y="6"/>
                  </a:cubicBezTo>
                  <a:cubicBezTo>
                    <a:pt x="53" y="9"/>
                    <a:pt x="55" y="15"/>
                    <a:pt x="5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0"/>
                    <a:pt x="44" y="16"/>
                    <a:pt x="43" y="14"/>
                  </a:cubicBezTo>
                  <a:cubicBezTo>
                    <a:pt x="40" y="11"/>
                    <a:pt x="35" y="9"/>
                    <a:pt x="28" y="9"/>
                  </a:cubicBezTo>
                  <a:cubicBezTo>
                    <a:pt x="22" y="9"/>
                    <a:pt x="18" y="10"/>
                    <a:pt x="16" y="12"/>
                  </a:cubicBezTo>
                  <a:cubicBezTo>
                    <a:pt x="14" y="15"/>
                    <a:pt x="12" y="18"/>
                    <a:pt x="12" y="21"/>
                  </a:cubicBezTo>
                  <a:cubicBezTo>
                    <a:pt x="12" y="25"/>
                    <a:pt x="14" y="27"/>
                    <a:pt x="17" y="29"/>
                  </a:cubicBezTo>
                  <a:cubicBezTo>
                    <a:pt x="19" y="30"/>
                    <a:pt x="23" y="31"/>
                    <a:pt x="30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6"/>
                    <a:pt x="48" y="38"/>
                    <a:pt x="51" y="40"/>
                  </a:cubicBezTo>
                  <a:cubicBezTo>
                    <a:pt x="55" y="43"/>
                    <a:pt x="57" y="48"/>
                    <a:pt x="57" y="55"/>
                  </a:cubicBezTo>
                  <a:cubicBezTo>
                    <a:pt x="57" y="63"/>
                    <a:pt x="55" y="69"/>
                    <a:pt x="49" y="72"/>
                  </a:cubicBezTo>
                  <a:cubicBezTo>
                    <a:pt x="43" y="76"/>
                    <a:pt x="36" y="77"/>
                    <a:pt x="29" y="77"/>
                  </a:cubicBezTo>
                  <a:cubicBezTo>
                    <a:pt x="20" y="77"/>
                    <a:pt x="13" y="75"/>
                    <a:pt x="8" y="70"/>
                  </a:cubicBezTo>
                  <a:cubicBezTo>
                    <a:pt x="3" y="66"/>
                    <a:pt x="0" y="60"/>
                    <a:pt x="0" y="52"/>
                  </a:cubicBez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5392" y="2965"/>
              <a:ext cx="33" cy="41"/>
            </a:xfrm>
            <a:custGeom>
              <a:avLst/>
              <a:gdLst>
                <a:gd name="T0" fmla="*/ 33 w 33"/>
                <a:gd name="T1" fmla="*/ 0 h 41"/>
                <a:gd name="T2" fmla="*/ 33 w 33"/>
                <a:gd name="T3" fmla="*/ 5 h 41"/>
                <a:gd name="T4" fmla="*/ 19 w 33"/>
                <a:gd name="T5" fmla="*/ 5 h 41"/>
                <a:gd name="T6" fmla="*/ 19 w 33"/>
                <a:gd name="T7" fmla="*/ 41 h 41"/>
                <a:gd name="T8" fmla="*/ 13 w 33"/>
                <a:gd name="T9" fmla="*/ 41 h 41"/>
                <a:gd name="T10" fmla="*/ 13 w 33"/>
                <a:gd name="T11" fmla="*/ 5 h 41"/>
                <a:gd name="T12" fmla="*/ 0 w 33"/>
                <a:gd name="T13" fmla="*/ 5 h 41"/>
                <a:gd name="T14" fmla="*/ 0 w 33"/>
                <a:gd name="T15" fmla="*/ 0 h 41"/>
                <a:gd name="T16" fmla="*/ 33 w 3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lnTo>
                    <a:pt x="33" y="5"/>
                  </a:lnTo>
                  <a:lnTo>
                    <a:pt x="19" y="5"/>
                  </a:lnTo>
                  <a:lnTo>
                    <a:pt x="19" y="41"/>
                  </a:lnTo>
                  <a:lnTo>
                    <a:pt x="13" y="41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0"/>
            <p:cNvSpPr>
              <a:spLocks noEditPoints="1"/>
            </p:cNvSpPr>
            <p:nvPr/>
          </p:nvSpPr>
          <p:spPr bwMode="auto">
            <a:xfrm>
              <a:off x="5423" y="296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0 w 37"/>
                <a:gd name="T7" fmla="*/ 41 h 41"/>
                <a:gd name="T8" fmla="*/ 27 w 37"/>
                <a:gd name="T9" fmla="*/ 28 h 41"/>
                <a:gd name="T10" fmla="*/ 10 w 37"/>
                <a:gd name="T11" fmla="*/ 28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0" y="41"/>
                  </a:lnTo>
                  <a:lnTo>
                    <a:pt x="27" y="28"/>
                  </a:lnTo>
                  <a:lnTo>
                    <a:pt x="10" y="2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1"/>
            <p:cNvSpPr>
              <a:spLocks noEditPoints="1"/>
            </p:cNvSpPr>
            <p:nvPr/>
          </p:nvSpPr>
          <p:spPr bwMode="auto">
            <a:xfrm>
              <a:off x="5465" y="296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50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3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4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59 h 73"/>
                <a:gd name="T44" fmla="*/ 47 w 57"/>
                <a:gd name="T45" fmla="*/ 51 h 73"/>
                <a:gd name="T46" fmla="*/ 40 w 57"/>
                <a:gd name="T47" fmla="*/ 40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6"/>
                    <a:pt x="50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6" y="61"/>
                    <a:pt x="53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4" y="24"/>
                    <a:pt x="44" y="19"/>
                  </a:cubicBezTo>
                  <a:cubicBezTo>
                    <a:pt x="44" y="14"/>
                    <a:pt x="42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59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0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22"/>
            <p:cNvSpPr>
              <a:spLocks noChangeArrowheads="1"/>
            </p:cNvSpPr>
            <p:nvPr/>
          </p:nvSpPr>
          <p:spPr bwMode="auto">
            <a:xfrm>
              <a:off x="5506" y="2965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5521" y="2965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6 w 26"/>
                <a:gd name="T3" fmla="*/ 0 h 41"/>
                <a:gd name="T4" fmla="*/ 6 w 26"/>
                <a:gd name="T5" fmla="*/ 36 h 41"/>
                <a:gd name="T6" fmla="*/ 26 w 26"/>
                <a:gd name="T7" fmla="*/ 36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6" y="0"/>
                  </a:lnTo>
                  <a:lnTo>
                    <a:pt x="6" y="36"/>
                  </a:lnTo>
                  <a:lnTo>
                    <a:pt x="26" y="36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24"/>
            <p:cNvSpPr>
              <a:spLocks noChangeArrowheads="1"/>
            </p:cNvSpPr>
            <p:nvPr/>
          </p:nvSpPr>
          <p:spPr bwMode="auto">
            <a:xfrm>
              <a:off x="5555" y="2965"/>
              <a:ext cx="6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5567" y="2965"/>
              <a:ext cx="34" cy="41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5 h 41"/>
                <a:gd name="T4" fmla="*/ 20 w 34"/>
                <a:gd name="T5" fmla="*/ 5 h 41"/>
                <a:gd name="T6" fmla="*/ 20 w 34"/>
                <a:gd name="T7" fmla="*/ 41 h 41"/>
                <a:gd name="T8" fmla="*/ 14 w 34"/>
                <a:gd name="T9" fmla="*/ 41 h 41"/>
                <a:gd name="T10" fmla="*/ 14 w 34"/>
                <a:gd name="T11" fmla="*/ 5 h 41"/>
                <a:gd name="T12" fmla="*/ 0 w 34"/>
                <a:gd name="T13" fmla="*/ 5 h 41"/>
                <a:gd name="T14" fmla="*/ 0 w 34"/>
                <a:gd name="T15" fmla="*/ 0 h 41"/>
                <a:gd name="T16" fmla="*/ 34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5"/>
                  </a:lnTo>
                  <a:lnTo>
                    <a:pt x="20" y="5"/>
                  </a:lnTo>
                  <a:lnTo>
                    <a:pt x="20" y="41"/>
                  </a:lnTo>
                  <a:lnTo>
                    <a:pt x="14" y="41"/>
                  </a:lnTo>
                  <a:lnTo>
                    <a:pt x="1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5603" y="2965"/>
              <a:ext cx="37" cy="41"/>
            </a:xfrm>
            <a:custGeom>
              <a:avLst/>
              <a:gdLst>
                <a:gd name="T0" fmla="*/ 0 w 37"/>
                <a:gd name="T1" fmla="*/ 0 h 41"/>
                <a:gd name="T2" fmla="*/ 7 w 37"/>
                <a:gd name="T3" fmla="*/ 0 h 41"/>
                <a:gd name="T4" fmla="*/ 19 w 37"/>
                <a:gd name="T5" fmla="*/ 19 h 41"/>
                <a:gd name="T6" fmla="*/ 30 w 37"/>
                <a:gd name="T7" fmla="*/ 0 h 41"/>
                <a:gd name="T8" fmla="*/ 37 w 37"/>
                <a:gd name="T9" fmla="*/ 0 h 41"/>
                <a:gd name="T10" fmla="*/ 21 w 37"/>
                <a:gd name="T11" fmla="*/ 24 h 41"/>
                <a:gd name="T12" fmla="*/ 21 w 37"/>
                <a:gd name="T13" fmla="*/ 41 h 41"/>
                <a:gd name="T14" fmla="*/ 16 w 37"/>
                <a:gd name="T15" fmla="*/ 41 h 41"/>
                <a:gd name="T16" fmla="*/ 16 w 37"/>
                <a:gd name="T17" fmla="*/ 24 h 41"/>
                <a:gd name="T18" fmla="*/ 0 w 37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7" y="0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21" y="24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7"/>
            <p:cNvSpPr>
              <a:spLocks noEditPoints="1"/>
            </p:cNvSpPr>
            <p:nvPr/>
          </p:nvSpPr>
          <p:spPr bwMode="auto">
            <a:xfrm>
              <a:off x="5356" y="303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49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2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3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60 h 73"/>
                <a:gd name="T44" fmla="*/ 47 w 57"/>
                <a:gd name="T45" fmla="*/ 51 h 73"/>
                <a:gd name="T46" fmla="*/ 40 w 57"/>
                <a:gd name="T47" fmla="*/ 41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7"/>
                    <a:pt x="49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5" y="61"/>
                    <a:pt x="52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3" y="24"/>
                    <a:pt x="43" y="19"/>
                  </a:cubicBezTo>
                  <a:cubicBezTo>
                    <a:pt x="43" y="14"/>
                    <a:pt x="41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60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1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8"/>
            <p:cNvSpPr>
              <a:spLocks noEditPoints="1"/>
            </p:cNvSpPr>
            <p:nvPr/>
          </p:nvSpPr>
          <p:spPr bwMode="auto">
            <a:xfrm>
              <a:off x="5393" y="3034"/>
              <a:ext cx="40" cy="43"/>
            </a:xfrm>
            <a:custGeom>
              <a:avLst/>
              <a:gdLst>
                <a:gd name="T0" fmla="*/ 64 w 71"/>
                <a:gd name="T1" fmla="*/ 12 h 77"/>
                <a:gd name="T2" fmla="*/ 71 w 71"/>
                <a:gd name="T3" fmla="*/ 37 h 77"/>
                <a:gd name="T4" fmla="*/ 63 w 71"/>
                <a:gd name="T5" fmla="*/ 65 h 77"/>
                <a:gd name="T6" fmla="*/ 35 w 71"/>
                <a:gd name="T7" fmla="*/ 77 h 77"/>
                <a:gd name="T8" fmla="*/ 9 w 71"/>
                <a:gd name="T9" fmla="*/ 66 h 77"/>
                <a:gd name="T10" fmla="*/ 0 w 71"/>
                <a:gd name="T11" fmla="*/ 39 h 77"/>
                <a:gd name="T12" fmla="*/ 7 w 71"/>
                <a:gd name="T13" fmla="*/ 13 h 77"/>
                <a:gd name="T14" fmla="*/ 35 w 71"/>
                <a:gd name="T15" fmla="*/ 0 h 77"/>
                <a:gd name="T16" fmla="*/ 64 w 71"/>
                <a:gd name="T17" fmla="*/ 12 h 77"/>
                <a:gd name="T18" fmla="*/ 55 w 71"/>
                <a:gd name="T19" fmla="*/ 59 h 77"/>
                <a:gd name="T20" fmla="*/ 61 w 71"/>
                <a:gd name="T21" fmla="*/ 38 h 77"/>
                <a:gd name="T22" fmla="*/ 54 w 71"/>
                <a:gd name="T23" fmla="*/ 17 h 77"/>
                <a:gd name="T24" fmla="*/ 36 w 71"/>
                <a:gd name="T25" fmla="*/ 9 h 77"/>
                <a:gd name="T26" fmla="*/ 17 w 71"/>
                <a:gd name="T27" fmla="*/ 17 h 77"/>
                <a:gd name="T28" fmla="*/ 10 w 71"/>
                <a:gd name="T29" fmla="*/ 40 h 77"/>
                <a:gd name="T30" fmla="*/ 16 w 71"/>
                <a:gd name="T31" fmla="*/ 60 h 77"/>
                <a:gd name="T32" fmla="*/ 36 w 71"/>
                <a:gd name="T33" fmla="*/ 69 h 77"/>
                <a:gd name="T34" fmla="*/ 55 w 71"/>
                <a:gd name="T35" fmla="*/ 5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77">
                  <a:moveTo>
                    <a:pt x="64" y="12"/>
                  </a:moveTo>
                  <a:cubicBezTo>
                    <a:pt x="69" y="19"/>
                    <a:pt x="71" y="27"/>
                    <a:pt x="71" y="37"/>
                  </a:cubicBezTo>
                  <a:cubicBezTo>
                    <a:pt x="71" y="48"/>
                    <a:pt x="69" y="57"/>
                    <a:pt x="63" y="65"/>
                  </a:cubicBezTo>
                  <a:cubicBezTo>
                    <a:pt x="57" y="73"/>
                    <a:pt x="47" y="77"/>
                    <a:pt x="35" y="77"/>
                  </a:cubicBezTo>
                  <a:cubicBezTo>
                    <a:pt x="24" y="77"/>
                    <a:pt x="15" y="74"/>
                    <a:pt x="9" y="66"/>
                  </a:cubicBezTo>
                  <a:cubicBezTo>
                    <a:pt x="3" y="59"/>
                    <a:pt x="0" y="50"/>
                    <a:pt x="0" y="39"/>
                  </a:cubicBezTo>
                  <a:cubicBezTo>
                    <a:pt x="0" y="29"/>
                    <a:pt x="2" y="21"/>
                    <a:pt x="7" y="13"/>
                  </a:cubicBezTo>
                  <a:cubicBezTo>
                    <a:pt x="14" y="4"/>
                    <a:pt x="23" y="0"/>
                    <a:pt x="35" y="0"/>
                  </a:cubicBezTo>
                  <a:cubicBezTo>
                    <a:pt x="48" y="0"/>
                    <a:pt x="58" y="4"/>
                    <a:pt x="64" y="12"/>
                  </a:cubicBezTo>
                  <a:close/>
                  <a:moveTo>
                    <a:pt x="55" y="59"/>
                  </a:moveTo>
                  <a:cubicBezTo>
                    <a:pt x="59" y="53"/>
                    <a:pt x="61" y="46"/>
                    <a:pt x="61" y="38"/>
                  </a:cubicBezTo>
                  <a:cubicBezTo>
                    <a:pt x="61" y="29"/>
                    <a:pt x="59" y="22"/>
                    <a:pt x="54" y="17"/>
                  </a:cubicBezTo>
                  <a:cubicBezTo>
                    <a:pt x="50" y="11"/>
                    <a:pt x="44" y="9"/>
                    <a:pt x="36" y="9"/>
                  </a:cubicBezTo>
                  <a:cubicBezTo>
                    <a:pt x="28" y="9"/>
                    <a:pt x="22" y="11"/>
                    <a:pt x="17" y="17"/>
                  </a:cubicBezTo>
                  <a:cubicBezTo>
                    <a:pt x="13" y="22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7" y="69"/>
                    <a:pt x="36" y="69"/>
                  </a:cubicBezTo>
                  <a:cubicBezTo>
                    <a:pt x="45" y="69"/>
                    <a:pt x="51" y="65"/>
                    <a:pt x="5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9"/>
            <p:cNvSpPr>
              <a:spLocks noEditPoints="1"/>
            </p:cNvSpPr>
            <p:nvPr/>
          </p:nvSpPr>
          <p:spPr bwMode="auto">
            <a:xfrm>
              <a:off x="5437" y="303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5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4 w 37"/>
                <a:gd name="T19" fmla="*/ 24 h 41"/>
                <a:gd name="T20" fmla="*/ 18 w 37"/>
                <a:gd name="T21" fmla="*/ 6 h 41"/>
                <a:gd name="T22" fmla="*/ 11 w 37"/>
                <a:gd name="T23" fmla="*/ 24 h 41"/>
                <a:gd name="T24" fmla="*/ 24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4" y="24"/>
                  </a:moveTo>
                  <a:lnTo>
                    <a:pt x="18" y="6"/>
                  </a:lnTo>
                  <a:lnTo>
                    <a:pt x="11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0"/>
            <p:cNvSpPr>
              <a:spLocks noEditPoints="1"/>
            </p:cNvSpPr>
            <p:nvPr/>
          </p:nvSpPr>
          <p:spPr bwMode="auto">
            <a:xfrm>
              <a:off x="5480" y="3035"/>
              <a:ext cx="34" cy="41"/>
            </a:xfrm>
            <a:custGeom>
              <a:avLst/>
              <a:gdLst>
                <a:gd name="T0" fmla="*/ 0 w 60"/>
                <a:gd name="T1" fmla="*/ 0 h 73"/>
                <a:gd name="T2" fmla="*/ 33 w 60"/>
                <a:gd name="T3" fmla="*/ 0 h 73"/>
                <a:gd name="T4" fmla="*/ 47 w 60"/>
                <a:gd name="T5" fmla="*/ 2 h 73"/>
                <a:gd name="T6" fmla="*/ 57 w 60"/>
                <a:gd name="T7" fmla="*/ 20 h 73"/>
                <a:gd name="T8" fmla="*/ 55 w 60"/>
                <a:gd name="T9" fmla="*/ 30 h 73"/>
                <a:gd name="T10" fmla="*/ 47 w 60"/>
                <a:gd name="T11" fmla="*/ 37 h 73"/>
                <a:gd name="T12" fmla="*/ 53 w 60"/>
                <a:gd name="T13" fmla="*/ 42 h 73"/>
                <a:gd name="T14" fmla="*/ 56 w 60"/>
                <a:gd name="T15" fmla="*/ 51 h 73"/>
                <a:gd name="T16" fmla="*/ 56 w 60"/>
                <a:gd name="T17" fmla="*/ 61 h 73"/>
                <a:gd name="T18" fmla="*/ 57 w 60"/>
                <a:gd name="T19" fmla="*/ 67 h 73"/>
                <a:gd name="T20" fmla="*/ 60 w 60"/>
                <a:gd name="T21" fmla="*/ 72 h 73"/>
                <a:gd name="T22" fmla="*/ 60 w 60"/>
                <a:gd name="T23" fmla="*/ 73 h 73"/>
                <a:gd name="T24" fmla="*/ 48 w 60"/>
                <a:gd name="T25" fmla="*/ 73 h 73"/>
                <a:gd name="T26" fmla="*/ 47 w 60"/>
                <a:gd name="T27" fmla="*/ 71 h 73"/>
                <a:gd name="T28" fmla="*/ 47 w 60"/>
                <a:gd name="T29" fmla="*/ 65 h 73"/>
                <a:gd name="T30" fmla="*/ 46 w 60"/>
                <a:gd name="T31" fmla="*/ 53 h 73"/>
                <a:gd name="T32" fmla="*/ 41 w 60"/>
                <a:gd name="T33" fmla="*/ 43 h 73"/>
                <a:gd name="T34" fmla="*/ 32 w 60"/>
                <a:gd name="T35" fmla="*/ 42 h 73"/>
                <a:gd name="T36" fmla="*/ 10 w 60"/>
                <a:gd name="T37" fmla="*/ 42 h 73"/>
                <a:gd name="T38" fmla="*/ 10 w 60"/>
                <a:gd name="T39" fmla="*/ 73 h 73"/>
                <a:gd name="T40" fmla="*/ 0 w 60"/>
                <a:gd name="T41" fmla="*/ 73 h 73"/>
                <a:gd name="T42" fmla="*/ 0 w 60"/>
                <a:gd name="T43" fmla="*/ 0 h 73"/>
                <a:gd name="T44" fmla="*/ 32 w 60"/>
                <a:gd name="T45" fmla="*/ 34 h 73"/>
                <a:gd name="T46" fmla="*/ 43 w 60"/>
                <a:gd name="T47" fmla="*/ 31 h 73"/>
                <a:gd name="T48" fmla="*/ 47 w 60"/>
                <a:gd name="T49" fmla="*/ 21 h 73"/>
                <a:gd name="T50" fmla="*/ 42 w 60"/>
                <a:gd name="T51" fmla="*/ 10 h 73"/>
                <a:gd name="T52" fmla="*/ 34 w 60"/>
                <a:gd name="T53" fmla="*/ 8 h 73"/>
                <a:gd name="T54" fmla="*/ 10 w 60"/>
                <a:gd name="T55" fmla="*/ 8 h 73"/>
                <a:gd name="T56" fmla="*/ 10 w 60"/>
                <a:gd name="T57" fmla="*/ 34 h 73"/>
                <a:gd name="T58" fmla="*/ 32 w 60"/>
                <a:gd name="T5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73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1"/>
                    <a:pt x="47" y="2"/>
                  </a:cubicBezTo>
                  <a:cubicBezTo>
                    <a:pt x="54" y="5"/>
                    <a:pt x="57" y="11"/>
                    <a:pt x="57" y="20"/>
                  </a:cubicBezTo>
                  <a:cubicBezTo>
                    <a:pt x="57" y="24"/>
                    <a:pt x="56" y="28"/>
                    <a:pt x="55" y="30"/>
                  </a:cubicBezTo>
                  <a:cubicBezTo>
                    <a:pt x="53" y="33"/>
                    <a:pt x="50" y="36"/>
                    <a:pt x="47" y="37"/>
                  </a:cubicBezTo>
                  <a:cubicBezTo>
                    <a:pt x="50" y="38"/>
                    <a:pt x="52" y="40"/>
                    <a:pt x="53" y="42"/>
                  </a:cubicBezTo>
                  <a:cubicBezTo>
                    <a:pt x="55" y="44"/>
                    <a:pt x="56" y="47"/>
                    <a:pt x="56" y="5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4"/>
                    <a:pt x="56" y="66"/>
                    <a:pt x="57" y="67"/>
                  </a:cubicBezTo>
                  <a:cubicBezTo>
                    <a:pt x="57" y="69"/>
                    <a:pt x="58" y="71"/>
                    <a:pt x="60" y="72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2"/>
                    <a:pt x="47" y="71"/>
                  </a:cubicBezTo>
                  <a:cubicBezTo>
                    <a:pt x="47" y="70"/>
                    <a:pt x="47" y="68"/>
                    <a:pt x="47" y="6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8"/>
                    <a:pt x="44" y="45"/>
                    <a:pt x="41" y="43"/>
                  </a:cubicBezTo>
                  <a:cubicBezTo>
                    <a:pt x="39" y="42"/>
                    <a:pt x="36" y="42"/>
                    <a:pt x="32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32" y="34"/>
                  </a:moveTo>
                  <a:cubicBezTo>
                    <a:pt x="37" y="34"/>
                    <a:pt x="41" y="33"/>
                    <a:pt x="43" y="31"/>
                  </a:cubicBezTo>
                  <a:cubicBezTo>
                    <a:pt x="46" y="29"/>
                    <a:pt x="47" y="26"/>
                    <a:pt x="47" y="21"/>
                  </a:cubicBezTo>
                  <a:cubicBezTo>
                    <a:pt x="47" y="15"/>
                    <a:pt x="45" y="12"/>
                    <a:pt x="42" y="10"/>
                  </a:cubicBezTo>
                  <a:cubicBezTo>
                    <a:pt x="40" y="9"/>
                    <a:pt x="37" y="8"/>
                    <a:pt x="3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4"/>
                    <a:pt x="10" y="34"/>
                    <a:pt x="10" y="34"/>
                  </a:cubicBez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"/>
            <p:cNvSpPr>
              <a:spLocks noEditPoints="1"/>
            </p:cNvSpPr>
            <p:nvPr/>
          </p:nvSpPr>
          <p:spPr bwMode="auto">
            <a:xfrm>
              <a:off x="5522" y="3035"/>
              <a:ext cx="33" cy="41"/>
            </a:xfrm>
            <a:custGeom>
              <a:avLst/>
              <a:gdLst>
                <a:gd name="T0" fmla="*/ 0 w 59"/>
                <a:gd name="T1" fmla="*/ 0 h 73"/>
                <a:gd name="T2" fmla="*/ 29 w 59"/>
                <a:gd name="T3" fmla="*/ 0 h 73"/>
                <a:gd name="T4" fmla="*/ 52 w 59"/>
                <a:gd name="T5" fmla="*/ 11 h 73"/>
                <a:gd name="T6" fmla="*/ 59 w 59"/>
                <a:gd name="T7" fmla="*/ 35 h 73"/>
                <a:gd name="T8" fmla="*/ 55 w 59"/>
                <a:gd name="T9" fmla="*/ 57 h 73"/>
                <a:gd name="T10" fmla="*/ 29 w 59"/>
                <a:gd name="T11" fmla="*/ 73 h 73"/>
                <a:gd name="T12" fmla="*/ 0 w 59"/>
                <a:gd name="T13" fmla="*/ 73 h 73"/>
                <a:gd name="T14" fmla="*/ 0 w 59"/>
                <a:gd name="T15" fmla="*/ 0 h 73"/>
                <a:gd name="T16" fmla="*/ 27 w 59"/>
                <a:gd name="T17" fmla="*/ 65 h 73"/>
                <a:gd name="T18" fmla="*/ 35 w 59"/>
                <a:gd name="T19" fmla="*/ 64 h 73"/>
                <a:gd name="T20" fmla="*/ 44 w 59"/>
                <a:gd name="T21" fmla="*/ 56 h 73"/>
                <a:gd name="T22" fmla="*/ 48 w 59"/>
                <a:gd name="T23" fmla="*/ 45 h 73"/>
                <a:gd name="T24" fmla="*/ 49 w 59"/>
                <a:gd name="T25" fmla="*/ 37 h 73"/>
                <a:gd name="T26" fmla="*/ 44 w 59"/>
                <a:gd name="T27" fmla="*/ 16 h 73"/>
                <a:gd name="T28" fmla="*/ 27 w 59"/>
                <a:gd name="T29" fmla="*/ 8 h 73"/>
                <a:gd name="T30" fmla="*/ 10 w 59"/>
                <a:gd name="T31" fmla="*/ 8 h 73"/>
                <a:gd name="T32" fmla="*/ 10 w 59"/>
                <a:gd name="T33" fmla="*/ 65 h 73"/>
                <a:gd name="T34" fmla="*/ 27 w 59"/>
                <a:gd name="T3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7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9" y="0"/>
                    <a:pt x="46" y="3"/>
                    <a:pt x="52" y="11"/>
                  </a:cubicBezTo>
                  <a:cubicBezTo>
                    <a:pt x="57" y="17"/>
                    <a:pt x="59" y="25"/>
                    <a:pt x="59" y="35"/>
                  </a:cubicBezTo>
                  <a:cubicBezTo>
                    <a:pt x="59" y="43"/>
                    <a:pt x="58" y="50"/>
                    <a:pt x="55" y="57"/>
                  </a:cubicBezTo>
                  <a:cubicBezTo>
                    <a:pt x="50" y="68"/>
                    <a:pt x="41" y="73"/>
                    <a:pt x="29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7" y="65"/>
                  </a:moveTo>
                  <a:cubicBezTo>
                    <a:pt x="30" y="65"/>
                    <a:pt x="33" y="64"/>
                    <a:pt x="35" y="64"/>
                  </a:cubicBezTo>
                  <a:cubicBezTo>
                    <a:pt x="39" y="62"/>
                    <a:pt x="42" y="60"/>
                    <a:pt x="44" y="56"/>
                  </a:cubicBezTo>
                  <a:cubicBezTo>
                    <a:pt x="46" y="53"/>
                    <a:pt x="48" y="49"/>
                    <a:pt x="48" y="45"/>
                  </a:cubicBezTo>
                  <a:cubicBezTo>
                    <a:pt x="49" y="42"/>
                    <a:pt x="49" y="40"/>
                    <a:pt x="49" y="37"/>
                  </a:cubicBezTo>
                  <a:cubicBezTo>
                    <a:pt x="49" y="28"/>
                    <a:pt x="47" y="21"/>
                    <a:pt x="44" y="16"/>
                  </a:cubicBezTo>
                  <a:cubicBezTo>
                    <a:pt x="40" y="11"/>
                    <a:pt x="35" y="8"/>
                    <a:pt x="2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2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769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" r="478" b="17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 rot="10800000">
            <a:off x="0" y="823017"/>
            <a:ext cx="9144000" cy="4320479"/>
          </a:xfrm>
          <a:prstGeom prst="rect">
            <a:avLst/>
          </a:prstGeom>
          <a:gradFill>
            <a:gsLst>
              <a:gs pos="0">
                <a:srgbClr val="0E2138">
                  <a:alpha val="83922"/>
                </a:srgbClr>
              </a:gs>
              <a:gs pos="100000">
                <a:schemeClr val="tx2">
                  <a:lumMod val="50000"/>
                  <a:alpha val="7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 userDrawn="1"/>
        </p:nvSpPr>
        <p:spPr>
          <a:xfrm rot="10800000">
            <a:off x="-1" y="1697112"/>
            <a:ext cx="7955157" cy="15841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2" y="1697112"/>
            <a:ext cx="6303520" cy="1584177"/>
          </a:xfrm>
        </p:spPr>
        <p:txBody>
          <a:bodyPr lIns="0" tIns="46800" anchor="t" anchorCtr="0">
            <a:noAutofit/>
          </a:bodyPr>
          <a:lstStyle>
            <a:lvl1pPr algn="l">
              <a:defRPr lang="en-GB" sz="4800" b="1" kern="1200" dirty="0">
                <a:solidFill>
                  <a:srgbClr val="0E213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9" name="Rectangle 38"/>
          <p:cNvSpPr/>
          <p:nvPr userDrawn="1"/>
        </p:nvSpPr>
        <p:spPr>
          <a:xfrm rot="10800000">
            <a:off x="0" y="0"/>
            <a:ext cx="9167986" cy="972000"/>
          </a:xfrm>
          <a:prstGeom prst="rect">
            <a:avLst/>
          </a:prstGeom>
          <a:gradFill>
            <a:gsLst>
              <a:gs pos="0">
                <a:srgbClr val="0F1A27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b="1" dirty="0"/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 bwMode="auto">
          <a:xfrm>
            <a:off x="7551138" y="275656"/>
            <a:ext cx="1419225" cy="420688"/>
            <a:chOff x="4762" y="2852"/>
            <a:chExt cx="894" cy="265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2" y="2852"/>
              <a:ext cx="89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762" y="2852"/>
              <a:ext cx="54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98" y="2893"/>
              <a:ext cx="128" cy="184"/>
            </a:xfrm>
            <a:custGeom>
              <a:avLst/>
              <a:gdLst>
                <a:gd name="T0" fmla="*/ 0 w 128"/>
                <a:gd name="T1" fmla="*/ 0 h 184"/>
                <a:gd name="T2" fmla="*/ 128 w 128"/>
                <a:gd name="T3" fmla="*/ 0 h 184"/>
                <a:gd name="T4" fmla="*/ 128 w 128"/>
                <a:gd name="T5" fmla="*/ 23 h 184"/>
                <a:gd name="T6" fmla="*/ 25 w 128"/>
                <a:gd name="T7" fmla="*/ 23 h 184"/>
                <a:gd name="T8" fmla="*/ 25 w 128"/>
                <a:gd name="T9" fmla="*/ 78 h 184"/>
                <a:gd name="T10" fmla="*/ 115 w 128"/>
                <a:gd name="T11" fmla="*/ 78 h 184"/>
                <a:gd name="T12" fmla="*/ 115 w 128"/>
                <a:gd name="T13" fmla="*/ 100 h 184"/>
                <a:gd name="T14" fmla="*/ 25 w 128"/>
                <a:gd name="T15" fmla="*/ 100 h 184"/>
                <a:gd name="T16" fmla="*/ 25 w 128"/>
                <a:gd name="T17" fmla="*/ 184 h 184"/>
                <a:gd name="T18" fmla="*/ 0 w 128"/>
                <a:gd name="T19" fmla="*/ 184 h 184"/>
                <a:gd name="T20" fmla="*/ 0 w 128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84">
                  <a:moveTo>
                    <a:pt x="0" y="0"/>
                  </a:moveTo>
                  <a:lnTo>
                    <a:pt x="128" y="0"/>
                  </a:lnTo>
                  <a:lnTo>
                    <a:pt x="128" y="23"/>
                  </a:lnTo>
                  <a:lnTo>
                    <a:pt x="25" y="23"/>
                  </a:lnTo>
                  <a:lnTo>
                    <a:pt x="25" y="78"/>
                  </a:lnTo>
                  <a:lnTo>
                    <a:pt x="115" y="78"/>
                  </a:lnTo>
                  <a:lnTo>
                    <a:pt x="115" y="100"/>
                  </a:lnTo>
                  <a:lnTo>
                    <a:pt x="25" y="100"/>
                  </a:lnTo>
                  <a:lnTo>
                    <a:pt x="25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945" y="2889"/>
              <a:ext cx="143" cy="194"/>
            </a:xfrm>
            <a:custGeom>
              <a:avLst/>
              <a:gdLst>
                <a:gd name="T0" fmla="*/ 42 w 255"/>
                <a:gd name="T1" fmla="*/ 230 h 345"/>
                <a:gd name="T2" fmla="*/ 55 w 255"/>
                <a:gd name="T3" fmla="*/ 275 h 345"/>
                <a:gd name="T4" fmla="*/ 130 w 255"/>
                <a:gd name="T5" fmla="*/ 308 h 345"/>
                <a:gd name="T6" fmla="*/ 174 w 255"/>
                <a:gd name="T7" fmla="*/ 300 h 345"/>
                <a:gd name="T8" fmla="*/ 212 w 255"/>
                <a:gd name="T9" fmla="*/ 251 h 345"/>
                <a:gd name="T10" fmla="*/ 196 w 255"/>
                <a:gd name="T11" fmla="*/ 213 h 345"/>
                <a:gd name="T12" fmla="*/ 144 w 255"/>
                <a:gd name="T13" fmla="*/ 193 h 345"/>
                <a:gd name="T14" fmla="*/ 102 w 255"/>
                <a:gd name="T15" fmla="*/ 183 h 345"/>
                <a:gd name="T16" fmla="*/ 42 w 255"/>
                <a:gd name="T17" fmla="*/ 162 h 345"/>
                <a:gd name="T18" fmla="*/ 12 w 255"/>
                <a:gd name="T19" fmla="*/ 100 h 345"/>
                <a:gd name="T20" fmla="*/ 41 w 255"/>
                <a:gd name="T21" fmla="*/ 28 h 345"/>
                <a:gd name="T22" fmla="*/ 126 w 255"/>
                <a:gd name="T23" fmla="*/ 0 h 345"/>
                <a:gd name="T24" fmla="*/ 211 w 255"/>
                <a:gd name="T25" fmla="*/ 24 h 345"/>
                <a:gd name="T26" fmla="*/ 246 w 255"/>
                <a:gd name="T27" fmla="*/ 104 h 345"/>
                <a:gd name="T28" fmla="*/ 204 w 255"/>
                <a:gd name="T29" fmla="*/ 104 h 345"/>
                <a:gd name="T30" fmla="*/ 190 w 255"/>
                <a:gd name="T31" fmla="*/ 64 h 345"/>
                <a:gd name="T32" fmla="*/ 124 w 255"/>
                <a:gd name="T33" fmla="*/ 38 h 345"/>
                <a:gd name="T34" fmla="*/ 70 w 255"/>
                <a:gd name="T35" fmla="*/ 54 h 345"/>
                <a:gd name="T36" fmla="*/ 54 w 255"/>
                <a:gd name="T37" fmla="*/ 93 h 345"/>
                <a:gd name="T38" fmla="*/ 73 w 255"/>
                <a:gd name="T39" fmla="*/ 128 h 345"/>
                <a:gd name="T40" fmla="*/ 131 w 255"/>
                <a:gd name="T41" fmla="*/ 146 h 345"/>
                <a:gd name="T42" fmla="*/ 175 w 255"/>
                <a:gd name="T43" fmla="*/ 156 h 345"/>
                <a:gd name="T44" fmla="*/ 225 w 255"/>
                <a:gd name="T45" fmla="*/ 177 h 345"/>
                <a:gd name="T46" fmla="*/ 255 w 255"/>
                <a:gd name="T47" fmla="*/ 244 h 345"/>
                <a:gd name="T48" fmla="*/ 217 w 255"/>
                <a:gd name="T49" fmla="*/ 322 h 345"/>
                <a:gd name="T50" fmla="*/ 127 w 255"/>
                <a:gd name="T51" fmla="*/ 345 h 345"/>
                <a:gd name="T52" fmla="*/ 34 w 255"/>
                <a:gd name="T53" fmla="*/ 314 h 345"/>
                <a:gd name="T54" fmla="*/ 1 w 255"/>
                <a:gd name="T55" fmla="*/ 230 h 345"/>
                <a:gd name="T56" fmla="*/ 42 w 255"/>
                <a:gd name="T57" fmla="*/ 2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5" h="345">
                  <a:moveTo>
                    <a:pt x="42" y="230"/>
                  </a:moveTo>
                  <a:cubicBezTo>
                    <a:pt x="43" y="248"/>
                    <a:pt x="48" y="263"/>
                    <a:pt x="55" y="275"/>
                  </a:cubicBezTo>
                  <a:cubicBezTo>
                    <a:pt x="69" y="297"/>
                    <a:pt x="94" y="308"/>
                    <a:pt x="130" y="308"/>
                  </a:cubicBezTo>
                  <a:cubicBezTo>
                    <a:pt x="146" y="308"/>
                    <a:pt x="161" y="305"/>
                    <a:pt x="174" y="300"/>
                  </a:cubicBezTo>
                  <a:cubicBezTo>
                    <a:pt x="199" y="291"/>
                    <a:pt x="212" y="275"/>
                    <a:pt x="212" y="251"/>
                  </a:cubicBezTo>
                  <a:cubicBezTo>
                    <a:pt x="212" y="233"/>
                    <a:pt x="207" y="220"/>
                    <a:pt x="196" y="213"/>
                  </a:cubicBezTo>
                  <a:cubicBezTo>
                    <a:pt x="185" y="205"/>
                    <a:pt x="168" y="199"/>
                    <a:pt x="144" y="193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73" y="177"/>
                    <a:pt x="54" y="170"/>
                    <a:pt x="42" y="162"/>
                  </a:cubicBezTo>
                  <a:cubicBezTo>
                    <a:pt x="22" y="148"/>
                    <a:pt x="12" y="128"/>
                    <a:pt x="12" y="100"/>
                  </a:cubicBezTo>
                  <a:cubicBezTo>
                    <a:pt x="12" y="71"/>
                    <a:pt x="22" y="47"/>
                    <a:pt x="41" y="28"/>
                  </a:cubicBezTo>
                  <a:cubicBezTo>
                    <a:pt x="61" y="9"/>
                    <a:pt x="89" y="0"/>
                    <a:pt x="126" y="0"/>
                  </a:cubicBezTo>
                  <a:cubicBezTo>
                    <a:pt x="159" y="0"/>
                    <a:pt x="187" y="8"/>
                    <a:pt x="211" y="24"/>
                  </a:cubicBezTo>
                  <a:cubicBezTo>
                    <a:pt x="234" y="41"/>
                    <a:pt x="246" y="68"/>
                    <a:pt x="246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2" y="86"/>
                    <a:pt x="197" y="73"/>
                    <a:pt x="190" y="64"/>
                  </a:cubicBezTo>
                  <a:cubicBezTo>
                    <a:pt x="177" y="47"/>
                    <a:pt x="155" y="38"/>
                    <a:pt x="124" y="38"/>
                  </a:cubicBezTo>
                  <a:cubicBezTo>
                    <a:pt x="99" y="38"/>
                    <a:pt x="81" y="43"/>
                    <a:pt x="70" y="54"/>
                  </a:cubicBezTo>
                  <a:cubicBezTo>
                    <a:pt x="59" y="65"/>
                    <a:pt x="54" y="78"/>
                    <a:pt x="54" y="93"/>
                  </a:cubicBezTo>
                  <a:cubicBezTo>
                    <a:pt x="54" y="109"/>
                    <a:pt x="60" y="121"/>
                    <a:pt x="73" y="128"/>
                  </a:cubicBezTo>
                  <a:cubicBezTo>
                    <a:pt x="82" y="133"/>
                    <a:pt x="101" y="139"/>
                    <a:pt x="131" y="14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97" y="161"/>
                    <a:pt x="213" y="168"/>
                    <a:pt x="225" y="177"/>
                  </a:cubicBezTo>
                  <a:cubicBezTo>
                    <a:pt x="245" y="192"/>
                    <a:pt x="255" y="215"/>
                    <a:pt x="255" y="244"/>
                  </a:cubicBezTo>
                  <a:cubicBezTo>
                    <a:pt x="255" y="280"/>
                    <a:pt x="242" y="306"/>
                    <a:pt x="217" y="322"/>
                  </a:cubicBezTo>
                  <a:cubicBezTo>
                    <a:pt x="191" y="337"/>
                    <a:pt x="161" y="345"/>
                    <a:pt x="127" y="345"/>
                  </a:cubicBezTo>
                  <a:cubicBezTo>
                    <a:pt x="87" y="345"/>
                    <a:pt x="56" y="335"/>
                    <a:pt x="34" y="314"/>
                  </a:cubicBezTo>
                  <a:cubicBezTo>
                    <a:pt x="11" y="293"/>
                    <a:pt x="0" y="265"/>
                    <a:pt x="1" y="230"/>
                  </a:cubicBezTo>
                  <a:lnTo>
                    <a:pt x="42" y="23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"/>
            <p:cNvSpPr>
              <a:spLocks noEditPoints="1"/>
            </p:cNvSpPr>
            <p:nvPr/>
          </p:nvSpPr>
          <p:spPr bwMode="auto">
            <a:xfrm>
              <a:off x="5123" y="2893"/>
              <a:ext cx="143" cy="184"/>
            </a:xfrm>
            <a:custGeom>
              <a:avLst/>
              <a:gdLst>
                <a:gd name="T0" fmla="*/ 0 w 254"/>
                <a:gd name="T1" fmla="*/ 0 h 327"/>
                <a:gd name="T2" fmla="*/ 142 w 254"/>
                <a:gd name="T3" fmla="*/ 0 h 327"/>
                <a:gd name="T4" fmla="*/ 224 w 254"/>
                <a:gd name="T5" fmla="*/ 34 h 327"/>
                <a:gd name="T6" fmla="*/ 238 w 254"/>
                <a:gd name="T7" fmla="*/ 81 h 327"/>
                <a:gd name="T8" fmla="*/ 221 w 254"/>
                <a:gd name="T9" fmla="*/ 132 h 327"/>
                <a:gd name="T10" fmla="*/ 194 w 254"/>
                <a:gd name="T11" fmla="*/ 151 h 327"/>
                <a:gd name="T12" fmla="*/ 232 w 254"/>
                <a:gd name="T13" fmla="*/ 173 h 327"/>
                <a:gd name="T14" fmla="*/ 254 w 254"/>
                <a:gd name="T15" fmla="*/ 232 h 327"/>
                <a:gd name="T16" fmla="*/ 234 w 254"/>
                <a:gd name="T17" fmla="*/ 289 h 327"/>
                <a:gd name="T18" fmla="*/ 139 w 254"/>
                <a:gd name="T19" fmla="*/ 327 h 327"/>
                <a:gd name="T20" fmla="*/ 0 w 254"/>
                <a:gd name="T21" fmla="*/ 327 h 327"/>
                <a:gd name="T22" fmla="*/ 0 w 254"/>
                <a:gd name="T23" fmla="*/ 0 h 327"/>
                <a:gd name="T24" fmla="*/ 125 w 254"/>
                <a:gd name="T25" fmla="*/ 138 h 327"/>
                <a:gd name="T26" fmla="*/ 169 w 254"/>
                <a:gd name="T27" fmla="*/ 131 h 327"/>
                <a:gd name="T28" fmla="*/ 194 w 254"/>
                <a:gd name="T29" fmla="*/ 86 h 327"/>
                <a:gd name="T30" fmla="*/ 168 w 254"/>
                <a:gd name="T31" fmla="*/ 43 h 327"/>
                <a:gd name="T32" fmla="*/ 123 w 254"/>
                <a:gd name="T33" fmla="*/ 37 h 327"/>
                <a:gd name="T34" fmla="*/ 43 w 254"/>
                <a:gd name="T35" fmla="*/ 37 h 327"/>
                <a:gd name="T36" fmla="*/ 43 w 254"/>
                <a:gd name="T37" fmla="*/ 138 h 327"/>
                <a:gd name="T38" fmla="*/ 125 w 254"/>
                <a:gd name="T39" fmla="*/ 138 h 327"/>
                <a:gd name="T40" fmla="*/ 140 w 254"/>
                <a:gd name="T41" fmla="*/ 290 h 327"/>
                <a:gd name="T42" fmla="*/ 199 w 254"/>
                <a:gd name="T43" fmla="*/ 266 h 327"/>
                <a:gd name="T44" fmla="*/ 210 w 254"/>
                <a:gd name="T45" fmla="*/ 230 h 327"/>
                <a:gd name="T46" fmla="*/ 178 w 254"/>
                <a:gd name="T47" fmla="*/ 181 h 327"/>
                <a:gd name="T48" fmla="*/ 132 w 254"/>
                <a:gd name="T49" fmla="*/ 174 h 327"/>
                <a:gd name="T50" fmla="*/ 43 w 254"/>
                <a:gd name="T51" fmla="*/ 174 h 327"/>
                <a:gd name="T52" fmla="*/ 43 w 254"/>
                <a:gd name="T53" fmla="*/ 290 h 327"/>
                <a:gd name="T54" fmla="*/ 140 w 254"/>
                <a:gd name="T55" fmla="*/ 29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327">
                  <a:moveTo>
                    <a:pt x="0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80" y="0"/>
                    <a:pt x="208" y="11"/>
                    <a:pt x="224" y="34"/>
                  </a:cubicBezTo>
                  <a:cubicBezTo>
                    <a:pt x="233" y="48"/>
                    <a:pt x="238" y="63"/>
                    <a:pt x="238" y="81"/>
                  </a:cubicBezTo>
                  <a:cubicBezTo>
                    <a:pt x="238" y="102"/>
                    <a:pt x="232" y="119"/>
                    <a:pt x="221" y="132"/>
                  </a:cubicBezTo>
                  <a:cubicBezTo>
                    <a:pt x="215" y="139"/>
                    <a:pt x="206" y="145"/>
                    <a:pt x="194" y="151"/>
                  </a:cubicBezTo>
                  <a:cubicBezTo>
                    <a:pt x="211" y="157"/>
                    <a:pt x="224" y="165"/>
                    <a:pt x="232" y="173"/>
                  </a:cubicBezTo>
                  <a:cubicBezTo>
                    <a:pt x="247" y="187"/>
                    <a:pt x="254" y="207"/>
                    <a:pt x="254" y="232"/>
                  </a:cubicBezTo>
                  <a:cubicBezTo>
                    <a:pt x="254" y="253"/>
                    <a:pt x="247" y="272"/>
                    <a:pt x="234" y="289"/>
                  </a:cubicBezTo>
                  <a:cubicBezTo>
                    <a:pt x="214" y="315"/>
                    <a:pt x="183" y="327"/>
                    <a:pt x="139" y="327"/>
                  </a:cubicBezTo>
                  <a:cubicBezTo>
                    <a:pt x="0" y="327"/>
                    <a:pt x="0" y="327"/>
                    <a:pt x="0" y="327"/>
                  </a:cubicBezTo>
                  <a:lnTo>
                    <a:pt x="0" y="0"/>
                  </a:lnTo>
                  <a:close/>
                  <a:moveTo>
                    <a:pt x="125" y="138"/>
                  </a:moveTo>
                  <a:cubicBezTo>
                    <a:pt x="144" y="138"/>
                    <a:pt x="159" y="136"/>
                    <a:pt x="169" y="131"/>
                  </a:cubicBezTo>
                  <a:cubicBezTo>
                    <a:pt x="186" y="122"/>
                    <a:pt x="194" y="108"/>
                    <a:pt x="194" y="86"/>
                  </a:cubicBezTo>
                  <a:cubicBezTo>
                    <a:pt x="194" y="65"/>
                    <a:pt x="185" y="51"/>
                    <a:pt x="168" y="43"/>
                  </a:cubicBezTo>
                  <a:cubicBezTo>
                    <a:pt x="158" y="39"/>
                    <a:pt x="143" y="37"/>
                    <a:pt x="12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138"/>
                    <a:pt x="43" y="138"/>
                    <a:pt x="43" y="138"/>
                  </a:cubicBezTo>
                  <a:lnTo>
                    <a:pt x="125" y="138"/>
                  </a:lnTo>
                  <a:close/>
                  <a:moveTo>
                    <a:pt x="140" y="290"/>
                  </a:moveTo>
                  <a:cubicBezTo>
                    <a:pt x="167" y="290"/>
                    <a:pt x="187" y="282"/>
                    <a:pt x="199" y="266"/>
                  </a:cubicBezTo>
                  <a:cubicBezTo>
                    <a:pt x="206" y="256"/>
                    <a:pt x="210" y="244"/>
                    <a:pt x="210" y="230"/>
                  </a:cubicBezTo>
                  <a:cubicBezTo>
                    <a:pt x="210" y="206"/>
                    <a:pt x="199" y="190"/>
                    <a:pt x="178" y="181"/>
                  </a:cubicBezTo>
                  <a:cubicBezTo>
                    <a:pt x="166" y="177"/>
                    <a:pt x="151" y="174"/>
                    <a:pt x="13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290"/>
                    <a:pt x="43" y="290"/>
                    <a:pt x="43" y="290"/>
                  </a:cubicBezTo>
                  <a:lnTo>
                    <a:pt x="140" y="29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5356" y="2894"/>
              <a:ext cx="29" cy="41"/>
            </a:xfrm>
            <a:custGeom>
              <a:avLst/>
              <a:gdLst>
                <a:gd name="T0" fmla="*/ 0 w 29"/>
                <a:gd name="T1" fmla="*/ 0 h 41"/>
                <a:gd name="T2" fmla="*/ 29 w 29"/>
                <a:gd name="T3" fmla="*/ 0 h 41"/>
                <a:gd name="T4" fmla="*/ 29 w 29"/>
                <a:gd name="T5" fmla="*/ 5 h 41"/>
                <a:gd name="T6" fmla="*/ 6 w 29"/>
                <a:gd name="T7" fmla="*/ 5 h 41"/>
                <a:gd name="T8" fmla="*/ 6 w 29"/>
                <a:gd name="T9" fmla="*/ 18 h 41"/>
                <a:gd name="T10" fmla="*/ 26 w 29"/>
                <a:gd name="T11" fmla="*/ 18 h 41"/>
                <a:gd name="T12" fmla="*/ 26 w 29"/>
                <a:gd name="T13" fmla="*/ 23 h 41"/>
                <a:gd name="T14" fmla="*/ 6 w 29"/>
                <a:gd name="T15" fmla="*/ 23 h 41"/>
                <a:gd name="T16" fmla="*/ 6 w 29"/>
                <a:gd name="T17" fmla="*/ 41 h 41"/>
                <a:gd name="T18" fmla="*/ 0 w 29"/>
                <a:gd name="T19" fmla="*/ 41 h 41"/>
                <a:gd name="T20" fmla="*/ 0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0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6" y="5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6" y="23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5393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5408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6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6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5447" y="2894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5489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7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7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5530" y="2893"/>
              <a:ext cx="36" cy="43"/>
            </a:xfrm>
            <a:custGeom>
              <a:avLst/>
              <a:gdLst>
                <a:gd name="T0" fmla="*/ 55 w 64"/>
                <a:gd name="T1" fmla="*/ 7 h 77"/>
                <a:gd name="T2" fmla="*/ 64 w 64"/>
                <a:gd name="T3" fmla="*/ 24 h 77"/>
                <a:gd name="T4" fmla="*/ 54 w 64"/>
                <a:gd name="T5" fmla="*/ 24 h 77"/>
                <a:gd name="T6" fmla="*/ 47 w 64"/>
                <a:gd name="T7" fmla="*/ 13 h 77"/>
                <a:gd name="T8" fmla="*/ 34 w 64"/>
                <a:gd name="T9" fmla="*/ 9 h 77"/>
                <a:gd name="T10" fmla="*/ 17 w 64"/>
                <a:gd name="T11" fmla="*/ 16 h 77"/>
                <a:gd name="T12" fmla="*/ 10 w 64"/>
                <a:gd name="T13" fmla="*/ 40 h 77"/>
                <a:gd name="T14" fmla="*/ 16 w 64"/>
                <a:gd name="T15" fmla="*/ 60 h 77"/>
                <a:gd name="T16" fmla="*/ 34 w 64"/>
                <a:gd name="T17" fmla="*/ 68 h 77"/>
                <a:gd name="T18" fmla="*/ 50 w 64"/>
                <a:gd name="T19" fmla="*/ 60 h 77"/>
                <a:gd name="T20" fmla="*/ 55 w 64"/>
                <a:gd name="T21" fmla="*/ 48 h 77"/>
                <a:gd name="T22" fmla="*/ 64 w 64"/>
                <a:gd name="T23" fmla="*/ 48 h 77"/>
                <a:gd name="T24" fmla="*/ 56 w 64"/>
                <a:gd name="T25" fmla="*/ 68 h 77"/>
                <a:gd name="T26" fmla="*/ 32 w 64"/>
                <a:gd name="T27" fmla="*/ 77 h 77"/>
                <a:gd name="T28" fmla="*/ 11 w 64"/>
                <a:gd name="T29" fmla="*/ 69 h 77"/>
                <a:gd name="T30" fmla="*/ 0 w 64"/>
                <a:gd name="T31" fmla="*/ 38 h 77"/>
                <a:gd name="T32" fmla="*/ 8 w 64"/>
                <a:gd name="T33" fmla="*/ 11 h 77"/>
                <a:gd name="T34" fmla="*/ 34 w 64"/>
                <a:gd name="T35" fmla="*/ 0 h 77"/>
                <a:gd name="T36" fmla="*/ 55 w 64"/>
                <a:gd name="T37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7">
                  <a:moveTo>
                    <a:pt x="55" y="7"/>
                  </a:moveTo>
                  <a:cubicBezTo>
                    <a:pt x="60" y="12"/>
                    <a:pt x="63" y="18"/>
                    <a:pt x="6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19"/>
                    <a:pt x="51" y="15"/>
                    <a:pt x="47" y="13"/>
                  </a:cubicBezTo>
                  <a:cubicBezTo>
                    <a:pt x="44" y="10"/>
                    <a:pt x="40" y="9"/>
                    <a:pt x="34" y="9"/>
                  </a:cubicBezTo>
                  <a:cubicBezTo>
                    <a:pt x="27" y="9"/>
                    <a:pt x="21" y="11"/>
                    <a:pt x="17" y="16"/>
                  </a:cubicBezTo>
                  <a:cubicBezTo>
                    <a:pt x="12" y="21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6" y="68"/>
                    <a:pt x="34" y="68"/>
                  </a:cubicBezTo>
                  <a:cubicBezTo>
                    <a:pt x="41" y="68"/>
                    <a:pt x="46" y="66"/>
                    <a:pt x="50" y="60"/>
                  </a:cubicBezTo>
                  <a:cubicBezTo>
                    <a:pt x="52" y="57"/>
                    <a:pt x="54" y="53"/>
                    <a:pt x="5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3" y="56"/>
                    <a:pt x="61" y="63"/>
                    <a:pt x="56" y="68"/>
                  </a:cubicBezTo>
                  <a:cubicBezTo>
                    <a:pt x="50" y="74"/>
                    <a:pt x="42" y="77"/>
                    <a:pt x="32" y="77"/>
                  </a:cubicBezTo>
                  <a:cubicBezTo>
                    <a:pt x="24" y="77"/>
                    <a:pt x="17" y="75"/>
                    <a:pt x="11" y="69"/>
                  </a:cubicBezTo>
                  <a:cubicBezTo>
                    <a:pt x="4" y="63"/>
                    <a:pt x="0" y="52"/>
                    <a:pt x="0" y="38"/>
                  </a:cubicBezTo>
                  <a:cubicBezTo>
                    <a:pt x="0" y="27"/>
                    <a:pt x="3" y="18"/>
                    <a:pt x="8" y="11"/>
                  </a:cubicBezTo>
                  <a:cubicBezTo>
                    <a:pt x="15" y="4"/>
                    <a:pt x="23" y="0"/>
                    <a:pt x="34" y="0"/>
                  </a:cubicBezTo>
                  <a:cubicBezTo>
                    <a:pt x="43" y="0"/>
                    <a:pt x="50" y="2"/>
                    <a:pt x="5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5576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5587" y="2894"/>
              <a:ext cx="37" cy="41"/>
            </a:xfrm>
            <a:custGeom>
              <a:avLst/>
              <a:gdLst>
                <a:gd name="T0" fmla="*/ 16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7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6 w 37"/>
                <a:gd name="T17" fmla="*/ 0 h 41"/>
                <a:gd name="T18" fmla="*/ 25 w 37"/>
                <a:gd name="T19" fmla="*/ 24 h 41"/>
                <a:gd name="T20" fmla="*/ 19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6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7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6" y="0"/>
                  </a:lnTo>
                  <a:close/>
                  <a:moveTo>
                    <a:pt x="25" y="24"/>
                  </a:moveTo>
                  <a:lnTo>
                    <a:pt x="19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5630" y="2894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5 w 26"/>
                <a:gd name="T3" fmla="*/ 0 h 41"/>
                <a:gd name="T4" fmla="*/ 5 w 26"/>
                <a:gd name="T5" fmla="*/ 37 h 41"/>
                <a:gd name="T6" fmla="*/ 26 w 26"/>
                <a:gd name="T7" fmla="*/ 37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5" y="0"/>
                  </a:lnTo>
                  <a:lnTo>
                    <a:pt x="5" y="37"/>
                  </a:lnTo>
                  <a:lnTo>
                    <a:pt x="26" y="37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5354" y="2963"/>
              <a:ext cx="32" cy="44"/>
            </a:xfrm>
            <a:custGeom>
              <a:avLst/>
              <a:gdLst>
                <a:gd name="T0" fmla="*/ 10 w 57"/>
                <a:gd name="T1" fmla="*/ 52 h 77"/>
                <a:gd name="T2" fmla="*/ 13 w 57"/>
                <a:gd name="T3" fmla="*/ 62 h 77"/>
                <a:gd name="T4" fmla="*/ 29 w 57"/>
                <a:gd name="T5" fmla="*/ 69 h 77"/>
                <a:gd name="T6" fmla="*/ 39 w 57"/>
                <a:gd name="T7" fmla="*/ 67 h 77"/>
                <a:gd name="T8" fmla="*/ 48 w 57"/>
                <a:gd name="T9" fmla="*/ 56 h 77"/>
                <a:gd name="T10" fmla="*/ 44 w 57"/>
                <a:gd name="T11" fmla="*/ 48 h 77"/>
                <a:gd name="T12" fmla="*/ 33 w 57"/>
                <a:gd name="T13" fmla="*/ 43 h 77"/>
                <a:gd name="T14" fmla="*/ 23 w 57"/>
                <a:gd name="T15" fmla="*/ 41 h 77"/>
                <a:gd name="T16" fmla="*/ 10 w 57"/>
                <a:gd name="T17" fmla="*/ 36 h 77"/>
                <a:gd name="T18" fmla="*/ 3 w 57"/>
                <a:gd name="T19" fmla="*/ 23 h 77"/>
                <a:gd name="T20" fmla="*/ 10 w 57"/>
                <a:gd name="T21" fmla="*/ 6 h 77"/>
                <a:gd name="T22" fmla="*/ 28 w 57"/>
                <a:gd name="T23" fmla="*/ 0 h 77"/>
                <a:gd name="T24" fmla="*/ 47 w 57"/>
                <a:gd name="T25" fmla="*/ 6 h 77"/>
                <a:gd name="T26" fmla="*/ 55 w 57"/>
                <a:gd name="T27" fmla="*/ 23 h 77"/>
                <a:gd name="T28" fmla="*/ 46 w 57"/>
                <a:gd name="T29" fmla="*/ 23 h 77"/>
                <a:gd name="T30" fmla="*/ 43 w 57"/>
                <a:gd name="T31" fmla="*/ 14 h 77"/>
                <a:gd name="T32" fmla="*/ 28 w 57"/>
                <a:gd name="T33" fmla="*/ 9 h 77"/>
                <a:gd name="T34" fmla="*/ 16 w 57"/>
                <a:gd name="T35" fmla="*/ 12 h 77"/>
                <a:gd name="T36" fmla="*/ 12 w 57"/>
                <a:gd name="T37" fmla="*/ 21 h 77"/>
                <a:gd name="T38" fmla="*/ 17 w 57"/>
                <a:gd name="T39" fmla="*/ 29 h 77"/>
                <a:gd name="T40" fmla="*/ 30 w 57"/>
                <a:gd name="T41" fmla="*/ 33 h 77"/>
                <a:gd name="T42" fmla="*/ 40 w 57"/>
                <a:gd name="T43" fmla="*/ 35 h 77"/>
                <a:gd name="T44" fmla="*/ 51 w 57"/>
                <a:gd name="T45" fmla="*/ 40 h 77"/>
                <a:gd name="T46" fmla="*/ 57 w 57"/>
                <a:gd name="T47" fmla="*/ 55 h 77"/>
                <a:gd name="T48" fmla="*/ 49 w 57"/>
                <a:gd name="T49" fmla="*/ 72 h 77"/>
                <a:gd name="T50" fmla="*/ 29 w 57"/>
                <a:gd name="T51" fmla="*/ 77 h 77"/>
                <a:gd name="T52" fmla="*/ 8 w 57"/>
                <a:gd name="T53" fmla="*/ 70 h 77"/>
                <a:gd name="T54" fmla="*/ 0 w 57"/>
                <a:gd name="T55" fmla="*/ 52 h 77"/>
                <a:gd name="T56" fmla="*/ 10 w 57"/>
                <a:gd name="T5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7">
                  <a:moveTo>
                    <a:pt x="10" y="52"/>
                  </a:moveTo>
                  <a:cubicBezTo>
                    <a:pt x="10" y="56"/>
                    <a:pt x="11" y="59"/>
                    <a:pt x="13" y="62"/>
                  </a:cubicBezTo>
                  <a:cubicBezTo>
                    <a:pt x="16" y="67"/>
                    <a:pt x="21" y="69"/>
                    <a:pt x="29" y="69"/>
                  </a:cubicBezTo>
                  <a:cubicBezTo>
                    <a:pt x="33" y="69"/>
                    <a:pt x="36" y="68"/>
                    <a:pt x="39" y="67"/>
                  </a:cubicBezTo>
                  <a:cubicBezTo>
                    <a:pt x="45" y="65"/>
                    <a:pt x="48" y="62"/>
                    <a:pt x="48" y="56"/>
                  </a:cubicBezTo>
                  <a:cubicBezTo>
                    <a:pt x="48" y="52"/>
                    <a:pt x="47" y="49"/>
                    <a:pt x="44" y="48"/>
                  </a:cubicBezTo>
                  <a:cubicBezTo>
                    <a:pt x="42" y="46"/>
                    <a:pt x="38" y="45"/>
                    <a:pt x="3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7" y="40"/>
                    <a:pt x="12" y="38"/>
                    <a:pt x="10" y="36"/>
                  </a:cubicBezTo>
                  <a:cubicBezTo>
                    <a:pt x="5" y="33"/>
                    <a:pt x="3" y="29"/>
                    <a:pt x="3" y="23"/>
                  </a:cubicBezTo>
                  <a:cubicBezTo>
                    <a:pt x="3" y="16"/>
                    <a:pt x="5" y="11"/>
                    <a:pt x="10" y="6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36" y="0"/>
                    <a:pt x="42" y="2"/>
                    <a:pt x="47" y="6"/>
                  </a:cubicBezTo>
                  <a:cubicBezTo>
                    <a:pt x="53" y="9"/>
                    <a:pt x="55" y="15"/>
                    <a:pt x="5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0"/>
                    <a:pt x="44" y="16"/>
                    <a:pt x="43" y="14"/>
                  </a:cubicBezTo>
                  <a:cubicBezTo>
                    <a:pt x="40" y="11"/>
                    <a:pt x="35" y="9"/>
                    <a:pt x="28" y="9"/>
                  </a:cubicBezTo>
                  <a:cubicBezTo>
                    <a:pt x="22" y="9"/>
                    <a:pt x="18" y="10"/>
                    <a:pt x="16" y="12"/>
                  </a:cubicBezTo>
                  <a:cubicBezTo>
                    <a:pt x="14" y="15"/>
                    <a:pt x="12" y="18"/>
                    <a:pt x="12" y="21"/>
                  </a:cubicBezTo>
                  <a:cubicBezTo>
                    <a:pt x="12" y="25"/>
                    <a:pt x="14" y="27"/>
                    <a:pt x="17" y="29"/>
                  </a:cubicBezTo>
                  <a:cubicBezTo>
                    <a:pt x="19" y="30"/>
                    <a:pt x="23" y="31"/>
                    <a:pt x="30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6"/>
                    <a:pt x="48" y="38"/>
                    <a:pt x="51" y="40"/>
                  </a:cubicBezTo>
                  <a:cubicBezTo>
                    <a:pt x="55" y="43"/>
                    <a:pt x="57" y="48"/>
                    <a:pt x="57" y="55"/>
                  </a:cubicBezTo>
                  <a:cubicBezTo>
                    <a:pt x="57" y="63"/>
                    <a:pt x="55" y="69"/>
                    <a:pt x="49" y="72"/>
                  </a:cubicBezTo>
                  <a:cubicBezTo>
                    <a:pt x="43" y="76"/>
                    <a:pt x="36" y="77"/>
                    <a:pt x="29" y="77"/>
                  </a:cubicBezTo>
                  <a:cubicBezTo>
                    <a:pt x="20" y="77"/>
                    <a:pt x="13" y="75"/>
                    <a:pt x="8" y="70"/>
                  </a:cubicBezTo>
                  <a:cubicBezTo>
                    <a:pt x="3" y="66"/>
                    <a:pt x="0" y="60"/>
                    <a:pt x="0" y="52"/>
                  </a:cubicBez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392" y="2965"/>
              <a:ext cx="33" cy="41"/>
            </a:xfrm>
            <a:custGeom>
              <a:avLst/>
              <a:gdLst>
                <a:gd name="T0" fmla="*/ 33 w 33"/>
                <a:gd name="T1" fmla="*/ 0 h 41"/>
                <a:gd name="T2" fmla="*/ 33 w 33"/>
                <a:gd name="T3" fmla="*/ 5 h 41"/>
                <a:gd name="T4" fmla="*/ 19 w 33"/>
                <a:gd name="T5" fmla="*/ 5 h 41"/>
                <a:gd name="T6" fmla="*/ 19 w 33"/>
                <a:gd name="T7" fmla="*/ 41 h 41"/>
                <a:gd name="T8" fmla="*/ 13 w 33"/>
                <a:gd name="T9" fmla="*/ 41 h 41"/>
                <a:gd name="T10" fmla="*/ 13 w 33"/>
                <a:gd name="T11" fmla="*/ 5 h 41"/>
                <a:gd name="T12" fmla="*/ 0 w 33"/>
                <a:gd name="T13" fmla="*/ 5 h 41"/>
                <a:gd name="T14" fmla="*/ 0 w 33"/>
                <a:gd name="T15" fmla="*/ 0 h 41"/>
                <a:gd name="T16" fmla="*/ 33 w 3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lnTo>
                    <a:pt x="33" y="5"/>
                  </a:lnTo>
                  <a:lnTo>
                    <a:pt x="19" y="5"/>
                  </a:lnTo>
                  <a:lnTo>
                    <a:pt x="19" y="41"/>
                  </a:lnTo>
                  <a:lnTo>
                    <a:pt x="13" y="41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5423" y="296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0 w 37"/>
                <a:gd name="T7" fmla="*/ 41 h 41"/>
                <a:gd name="T8" fmla="*/ 27 w 37"/>
                <a:gd name="T9" fmla="*/ 28 h 41"/>
                <a:gd name="T10" fmla="*/ 10 w 37"/>
                <a:gd name="T11" fmla="*/ 28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0" y="41"/>
                  </a:lnTo>
                  <a:lnTo>
                    <a:pt x="27" y="28"/>
                  </a:lnTo>
                  <a:lnTo>
                    <a:pt x="10" y="2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1"/>
            <p:cNvSpPr>
              <a:spLocks noEditPoints="1"/>
            </p:cNvSpPr>
            <p:nvPr/>
          </p:nvSpPr>
          <p:spPr bwMode="auto">
            <a:xfrm>
              <a:off x="5465" y="296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50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3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4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59 h 73"/>
                <a:gd name="T44" fmla="*/ 47 w 57"/>
                <a:gd name="T45" fmla="*/ 51 h 73"/>
                <a:gd name="T46" fmla="*/ 40 w 57"/>
                <a:gd name="T47" fmla="*/ 40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6"/>
                    <a:pt x="50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6" y="61"/>
                    <a:pt x="53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4" y="24"/>
                    <a:pt x="44" y="19"/>
                  </a:cubicBezTo>
                  <a:cubicBezTo>
                    <a:pt x="44" y="14"/>
                    <a:pt x="42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59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0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auto">
            <a:xfrm>
              <a:off x="5506" y="2965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5521" y="2965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6 w 26"/>
                <a:gd name="T3" fmla="*/ 0 h 41"/>
                <a:gd name="T4" fmla="*/ 6 w 26"/>
                <a:gd name="T5" fmla="*/ 36 h 41"/>
                <a:gd name="T6" fmla="*/ 26 w 26"/>
                <a:gd name="T7" fmla="*/ 36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6" y="0"/>
                  </a:lnTo>
                  <a:lnTo>
                    <a:pt x="6" y="36"/>
                  </a:lnTo>
                  <a:lnTo>
                    <a:pt x="26" y="36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24"/>
            <p:cNvSpPr>
              <a:spLocks noChangeArrowheads="1"/>
            </p:cNvSpPr>
            <p:nvPr/>
          </p:nvSpPr>
          <p:spPr bwMode="auto">
            <a:xfrm>
              <a:off x="5555" y="2965"/>
              <a:ext cx="6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5567" y="2965"/>
              <a:ext cx="34" cy="41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5 h 41"/>
                <a:gd name="T4" fmla="*/ 20 w 34"/>
                <a:gd name="T5" fmla="*/ 5 h 41"/>
                <a:gd name="T6" fmla="*/ 20 w 34"/>
                <a:gd name="T7" fmla="*/ 41 h 41"/>
                <a:gd name="T8" fmla="*/ 14 w 34"/>
                <a:gd name="T9" fmla="*/ 41 h 41"/>
                <a:gd name="T10" fmla="*/ 14 w 34"/>
                <a:gd name="T11" fmla="*/ 5 h 41"/>
                <a:gd name="T12" fmla="*/ 0 w 34"/>
                <a:gd name="T13" fmla="*/ 5 h 41"/>
                <a:gd name="T14" fmla="*/ 0 w 34"/>
                <a:gd name="T15" fmla="*/ 0 h 41"/>
                <a:gd name="T16" fmla="*/ 34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5"/>
                  </a:lnTo>
                  <a:lnTo>
                    <a:pt x="20" y="5"/>
                  </a:lnTo>
                  <a:lnTo>
                    <a:pt x="20" y="41"/>
                  </a:lnTo>
                  <a:lnTo>
                    <a:pt x="14" y="41"/>
                  </a:lnTo>
                  <a:lnTo>
                    <a:pt x="1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>
              <a:off x="5603" y="2965"/>
              <a:ext cx="37" cy="41"/>
            </a:xfrm>
            <a:custGeom>
              <a:avLst/>
              <a:gdLst>
                <a:gd name="T0" fmla="*/ 0 w 37"/>
                <a:gd name="T1" fmla="*/ 0 h 41"/>
                <a:gd name="T2" fmla="*/ 7 w 37"/>
                <a:gd name="T3" fmla="*/ 0 h 41"/>
                <a:gd name="T4" fmla="*/ 19 w 37"/>
                <a:gd name="T5" fmla="*/ 19 h 41"/>
                <a:gd name="T6" fmla="*/ 30 w 37"/>
                <a:gd name="T7" fmla="*/ 0 h 41"/>
                <a:gd name="T8" fmla="*/ 37 w 37"/>
                <a:gd name="T9" fmla="*/ 0 h 41"/>
                <a:gd name="T10" fmla="*/ 21 w 37"/>
                <a:gd name="T11" fmla="*/ 24 h 41"/>
                <a:gd name="T12" fmla="*/ 21 w 37"/>
                <a:gd name="T13" fmla="*/ 41 h 41"/>
                <a:gd name="T14" fmla="*/ 16 w 37"/>
                <a:gd name="T15" fmla="*/ 41 h 41"/>
                <a:gd name="T16" fmla="*/ 16 w 37"/>
                <a:gd name="T17" fmla="*/ 24 h 41"/>
                <a:gd name="T18" fmla="*/ 0 w 37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7" y="0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21" y="24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5356" y="303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49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2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3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60 h 73"/>
                <a:gd name="T44" fmla="*/ 47 w 57"/>
                <a:gd name="T45" fmla="*/ 51 h 73"/>
                <a:gd name="T46" fmla="*/ 40 w 57"/>
                <a:gd name="T47" fmla="*/ 41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7"/>
                    <a:pt x="49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5" y="61"/>
                    <a:pt x="52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3" y="24"/>
                    <a:pt x="43" y="19"/>
                  </a:cubicBezTo>
                  <a:cubicBezTo>
                    <a:pt x="43" y="14"/>
                    <a:pt x="41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60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1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5393" y="3034"/>
              <a:ext cx="40" cy="43"/>
            </a:xfrm>
            <a:custGeom>
              <a:avLst/>
              <a:gdLst>
                <a:gd name="T0" fmla="*/ 64 w 71"/>
                <a:gd name="T1" fmla="*/ 12 h 77"/>
                <a:gd name="T2" fmla="*/ 71 w 71"/>
                <a:gd name="T3" fmla="*/ 37 h 77"/>
                <a:gd name="T4" fmla="*/ 63 w 71"/>
                <a:gd name="T5" fmla="*/ 65 h 77"/>
                <a:gd name="T6" fmla="*/ 35 w 71"/>
                <a:gd name="T7" fmla="*/ 77 h 77"/>
                <a:gd name="T8" fmla="*/ 9 w 71"/>
                <a:gd name="T9" fmla="*/ 66 h 77"/>
                <a:gd name="T10" fmla="*/ 0 w 71"/>
                <a:gd name="T11" fmla="*/ 39 h 77"/>
                <a:gd name="T12" fmla="*/ 7 w 71"/>
                <a:gd name="T13" fmla="*/ 13 h 77"/>
                <a:gd name="T14" fmla="*/ 35 w 71"/>
                <a:gd name="T15" fmla="*/ 0 h 77"/>
                <a:gd name="T16" fmla="*/ 64 w 71"/>
                <a:gd name="T17" fmla="*/ 12 h 77"/>
                <a:gd name="T18" fmla="*/ 55 w 71"/>
                <a:gd name="T19" fmla="*/ 59 h 77"/>
                <a:gd name="T20" fmla="*/ 61 w 71"/>
                <a:gd name="T21" fmla="*/ 38 h 77"/>
                <a:gd name="T22" fmla="*/ 54 w 71"/>
                <a:gd name="T23" fmla="*/ 17 h 77"/>
                <a:gd name="T24" fmla="*/ 36 w 71"/>
                <a:gd name="T25" fmla="*/ 9 h 77"/>
                <a:gd name="T26" fmla="*/ 17 w 71"/>
                <a:gd name="T27" fmla="*/ 17 h 77"/>
                <a:gd name="T28" fmla="*/ 10 w 71"/>
                <a:gd name="T29" fmla="*/ 40 h 77"/>
                <a:gd name="T30" fmla="*/ 16 w 71"/>
                <a:gd name="T31" fmla="*/ 60 h 77"/>
                <a:gd name="T32" fmla="*/ 36 w 71"/>
                <a:gd name="T33" fmla="*/ 69 h 77"/>
                <a:gd name="T34" fmla="*/ 55 w 71"/>
                <a:gd name="T35" fmla="*/ 5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77">
                  <a:moveTo>
                    <a:pt x="64" y="12"/>
                  </a:moveTo>
                  <a:cubicBezTo>
                    <a:pt x="69" y="19"/>
                    <a:pt x="71" y="27"/>
                    <a:pt x="71" y="37"/>
                  </a:cubicBezTo>
                  <a:cubicBezTo>
                    <a:pt x="71" y="48"/>
                    <a:pt x="69" y="57"/>
                    <a:pt x="63" y="65"/>
                  </a:cubicBezTo>
                  <a:cubicBezTo>
                    <a:pt x="57" y="73"/>
                    <a:pt x="47" y="77"/>
                    <a:pt x="35" y="77"/>
                  </a:cubicBezTo>
                  <a:cubicBezTo>
                    <a:pt x="24" y="77"/>
                    <a:pt x="15" y="74"/>
                    <a:pt x="9" y="66"/>
                  </a:cubicBezTo>
                  <a:cubicBezTo>
                    <a:pt x="3" y="59"/>
                    <a:pt x="0" y="50"/>
                    <a:pt x="0" y="39"/>
                  </a:cubicBezTo>
                  <a:cubicBezTo>
                    <a:pt x="0" y="29"/>
                    <a:pt x="2" y="21"/>
                    <a:pt x="7" y="13"/>
                  </a:cubicBezTo>
                  <a:cubicBezTo>
                    <a:pt x="14" y="4"/>
                    <a:pt x="23" y="0"/>
                    <a:pt x="35" y="0"/>
                  </a:cubicBezTo>
                  <a:cubicBezTo>
                    <a:pt x="48" y="0"/>
                    <a:pt x="58" y="4"/>
                    <a:pt x="64" y="12"/>
                  </a:cubicBezTo>
                  <a:close/>
                  <a:moveTo>
                    <a:pt x="55" y="59"/>
                  </a:moveTo>
                  <a:cubicBezTo>
                    <a:pt x="59" y="53"/>
                    <a:pt x="61" y="46"/>
                    <a:pt x="61" y="38"/>
                  </a:cubicBezTo>
                  <a:cubicBezTo>
                    <a:pt x="61" y="29"/>
                    <a:pt x="59" y="22"/>
                    <a:pt x="54" y="17"/>
                  </a:cubicBezTo>
                  <a:cubicBezTo>
                    <a:pt x="50" y="11"/>
                    <a:pt x="44" y="9"/>
                    <a:pt x="36" y="9"/>
                  </a:cubicBezTo>
                  <a:cubicBezTo>
                    <a:pt x="28" y="9"/>
                    <a:pt x="22" y="11"/>
                    <a:pt x="17" y="17"/>
                  </a:cubicBezTo>
                  <a:cubicBezTo>
                    <a:pt x="13" y="22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7" y="69"/>
                    <a:pt x="36" y="69"/>
                  </a:cubicBezTo>
                  <a:cubicBezTo>
                    <a:pt x="45" y="69"/>
                    <a:pt x="51" y="65"/>
                    <a:pt x="5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auto">
            <a:xfrm>
              <a:off x="5437" y="303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5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4 w 37"/>
                <a:gd name="T19" fmla="*/ 24 h 41"/>
                <a:gd name="T20" fmla="*/ 18 w 37"/>
                <a:gd name="T21" fmla="*/ 6 h 41"/>
                <a:gd name="T22" fmla="*/ 11 w 37"/>
                <a:gd name="T23" fmla="*/ 24 h 41"/>
                <a:gd name="T24" fmla="*/ 24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4" y="24"/>
                  </a:moveTo>
                  <a:lnTo>
                    <a:pt x="18" y="6"/>
                  </a:lnTo>
                  <a:lnTo>
                    <a:pt x="11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5480" y="3035"/>
              <a:ext cx="34" cy="41"/>
            </a:xfrm>
            <a:custGeom>
              <a:avLst/>
              <a:gdLst>
                <a:gd name="T0" fmla="*/ 0 w 60"/>
                <a:gd name="T1" fmla="*/ 0 h 73"/>
                <a:gd name="T2" fmla="*/ 33 w 60"/>
                <a:gd name="T3" fmla="*/ 0 h 73"/>
                <a:gd name="T4" fmla="*/ 47 w 60"/>
                <a:gd name="T5" fmla="*/ 2 h 73"/>
                <a:gd name="T6" fmla="*/ 57 w 60"/>
                <a:gd name="T7" fmla="*/ 20 h 73"/>
                <a:gd name="T8" fmla="*/ 55 w 60"/>
                <a:gd name="T9" fmla="*/ 30 h 73"/>
                <a:gd name="T10" fmla="*/ 47 w 60"/>
                <a:gd name="T11" fmla="*/ 37 h 73"/>
                <a:gd name="T12" fmla="*/ 53 w 60"/>
                <a:gd name="T13" fmla="*/ 42 h 73"/>
                <a:gd name="T14" fmla="*/ 56 w 60"/>
                <a:gd name="T15" fmla="*/ 51 h 73"/>
                <a:gd name="T16" fmla="*/ 56 w 60"/>
                <a:gd name="T17" fmla="*/ 61 h 73"/>
                <a:gd name="T18" fmla="*/ 57 w 60"/>
                <a:gd name="T19" fmla="*/ 67 h 73"/>
                <a:gd name="T20" fmla="*/ 60 w 60"/>
                <a:gd name="T21" fmla="*/ 72 h 73"/>
                <a:gd name="T22" fmla="*/ 60 w 60"/>
                <a:gd name="T23" fmla="*/ 73 h 73"/>
                <a:gd name="T24" fmla="*/ 48 w 60"/>
                <a:gd name="T25" fmla="*/ 73 h 73"/>
                <a:gd name="T26" fmla="*/ 47 w 60"/>
                <a:gd name="T27" fmla="*/ 71 h 73"/>
                <a:gd name="T28" fmla="*/ 47 w 60"/>
                <a:gd name="T29" fmla="*/ 65 h 73"/>
                <a:gd name="T30" fmla="*/ 46 w 60"/>
                <a:gd name="T31" fmla="*/ 53 h 73"/>
                <a:gd name="T32" fmla="*/ 41 w 60"/>
                <a:gd name="T33" fmla="*/ 43 h 73"/>
                <a:gd name="T34" fmla="*/ 32 w 60"/>
                <a:gd name="T35" fmla="*/ 42 h 73"/>
                <a:gd name="T36" fmla="*/ 10 w 60"/>
                <a:gd name="T37" fmla="*/ 42 h 73"/>
                <a:gd name="T38" fmla="*/ 10 w 60"/>
                <a:gd name="T39" fmla="*/ 73 h 73"/>
                <a:gd name="T40" fmla="*/ 0 w 60"/>
                <a:gd name="T41" fmla="*/ 73 h 73"/>
                <a:gd name="T42" fmla="*/ 0 w 60"/>
                <a:gd name="T43" fmla="*/ 0 h 73"/>
                <a:gd name="T44" fmla="*/ 32 w 60"/>
                <a:gd name="T45" fmla="*/ 34 h 73"/>
                <a:gd name="T46" fmla="*/ 43 w 60"/>
                <a:gd name="T47" fmla="*/ 31 h 73"/>
                <a:gd name="T48" fmla="*/ 47 w 60"/>
                <a:gd name="T49" fmla="*/ 21 h 73"/>
                <a:gd name="T50" fmla="*/ 42 w 60"/>
                <a:gd name="T51" fmla="*/ 10 h 73"/>
                <a:gd name="T52" fmla="*/ 34 w 60"/>
                <a:gd name="T53" fmla="*/ 8 h 73"/>
                <a:gd name="T54" fmla="*/ 10 w 60"/>
                <a:gd name="T55" fmla="*/ 8 h 73"/>
                <a:gd name="T56" fmla="*/ 10 w 60"/>
                <a:gd name="T57" fmla="*/ 34 h 73"/>
                <a:gd name="T58" fmla="*/ 32 w 60"/>
                <a:gd name="T5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73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1"/>
                    <a:pt x="47" y="2"/>
                  </a:cubicBezTo>
                  <a:cubicBezTo>
                    <a:pt x="54" y="5"/>
                    <a:pt x="57" y="11"/>
                    <a:pt x="57" y="20"/>
                  </a:cubicBezTo>
                  <a:cubicBezTo>
                    <a:pt x="57" y="24"/>
                    <a:pt x="56" y="28"/>
                    <a:pt x="55" y="30"/>
                  </a:cubicBezTo>
                  <a:cubicBezTo>
                    <a:pt x="53" y="33"/>
                    <a:pt x="50" y="36"/>
                    <a:pt x="47" y="37"/>
                  </a:cubicBezTo>
                  <a:cubicBezTo>
                    <a:pt x="50" y="38"/>
                    <a:pt x="52" y="40"/>
                    <a:pt x="53" y="42"/>
                  </a:cubicBezTo>
                  <a:cubicBezTo>
                    <a:pt x="55" y="44"/>
                    <a:pt x="56" y="47"/>
                    <a:pt x="56" y="5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4"/>
                    <a:pt x="56" y="66"/>
                    <a:pt x="57" y="67"/>
                  </a:cubicBezTo>
                  <a:cubicBezTo>
                    <a:pt x="57" y="69"/>
                    <a:pt x="58" y="71"/>
                    <a:pt x="60" y="72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2"/>
                    <a:pt x="47" y="71"/>
                  </a:cubicBezTo>
                  <a:cubicBezTo>
                    <a:pt x="47" y="70"/>
                    <a:pt x="47" y="68"/>
                    <a:pt x="47" y="6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8"/>
                    <a:pt x="44" y="45"/>
                    <a:pt x="41" y="43"/>
                  </a:cubicBezTo>
                  <a:cubicBezTo>
                    <a:pt x="39" y="42"/>
                    <a:pt x="36" y="42"/>
                    <a:pt x="32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32" y="34"/>
                  </a:moveTo>
                  <a:cubicBezTo>
                    <a:pt x="37" y="34"/>
                    <a:pt x="41" y="33"/>
                    <a:pt x="43" y="31"/>
                  </a:cubicBezTo>
                  <a:cubicBezTo>
                    <a:pt x="46" y="29"/>
                    <a:pt x="47" y="26"/>
                    <a:pt x="47" y="21"/>
                  </a:cubicBezTo>
                  <a:cubicBezTo>
                    <a:pt x="47" y="15"/>
                    <a:pt x="45" y="12"/>
                    <a:pt x="42" y="10"/>
                  </a:cubicBezTo>
                  <a:cubicBezTo>
                    <a:pt x="40" y="9"/>
                    <a:pt x="37" y="8"/>
                    <a:pt x="3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4"/>
                    <a:pt x="10" y="34"/>
                    <a:pt x="10" y="34"/>
                  </a:cubicBez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5522" y="3035"/>
              <a:ext cx="33" cy="41"/>
            </a:xfrm>
            <a:custGeom>
              <a:avLst/>
              <a:gdLst>
                <a:gd name="T0" fmla="*/ 0 w 59"/>
                <a:gd name="T1" fmla="*/ 0 h 73"/>
                <a:gd name="T2" fmla="*/ 29 w 59"/>
                <a:gd name="T3" fmla="*/ 0 h 73"/>
                <a:gd name="T4" fmla="*/ 52 w 59"/>
                <a:gd name="T5" fmla="*/ 11 h 73"/>
                <a:gd name="T6" fmla="*/ 59 w 59"/>
                <a:gd name="T7" fmla="*/ 35 h 73"/>
                <a:gd name="T8" fmla="*/ 55 w 59"/>
                <a:gd name="T9" fmla="*/ 57 h 73"/>
                <a:gd name="T10" fmla="*/ 29 w 59"/>
                <a:gd name="T11" fmla="*/ 73 h 73"/>
                <a:gd name="T12" fmla="*/ 0 w 59"/>
                <a:gd name="T13" fmla="*/ 73 h 73"/>
                <a:gd name="T14" fmla="*/ 0 w 59"/>
                <a:gd name="T15" fmla="*/ 0 h 73"/>
                <a:gd name="T16" fmla="*/ 27 w 59"/>
                <a:gd name="T17" fmla="*/ 65 h 73"/>
                <a:gd name="T18" fmla="*/ 35 w 59"/>
                <a:gd name="T19" fmla="*/ 64 h 73"/>
                <a:gd name="T20" fmla="*/ 44 w 59"/>
                <a:gd name="T21" fmla="*/ 56 h 73"/>
                <a:gd name="T22" fmla="*/ 48 w 59"/>
                <a:gd name="T23" fmla="*/ 45 h 73"/>
                <a:gd name="T24" fmla="*/ 49 w 59"/>
                <a:gd name="T25" fmla="*/ 37 h 73"/>
                <a:gd name="T26" fmla="*/ 44 w 59"/>
                <a:gd name="T27" fmla="*/ 16 h 73"/>
                <a:gd name="T28" fmla="*/ 27 w 59"/>
                <a:gd name="T29" fmla="*/ 8 h 73"/>
                <a:gd name="T30" fmla="*/ 10 w 59"/>
                <a:gd name="T31" fmla="*/ 8 h 73"/>
                <a:gd name="T32" fmla="*/ 10 w 59"/>
                <a:gd name="T33" fmla="*/ 65 h 73"/>
                <a:gd name="T34" fmla="*/ 27 w 59"/>
                <a:gd name="T3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7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9" y="0"/>
                    <a:pt x="46" y="3"/>
                    <a:pt x="52" y="11"/>
                  </a:cubicBezTo>
                  <a:cubicBezTo>
                    <a:pt x="57" y="17"/>
                    <a:pt x="59" y="25"/>
                    <a:pt x="59" y="35"/>
                  </a:cubicBezTo>
                  <a:cubicBezTo>
                    <a:pt x="59" y="43"/>
                    <a:pt x="58" y="50"/>
                    <a:pt x="55" y="57"/>
                  </a:cubicBezTo>
                  <a:cubicBezTo>
                    <a:pt x="50" y="68"/>
                    <a:pt x="41" y="73"/>
                    <a:pt x="29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7" y="65"/>
                  </a:moveTo>
                  <a:cubicBezTo>
                    <a:pt x="30" y="65"/>
                    <a:pt x="33" y="64"/>
                    <a:pt x="35" y="64"/>
                  </a:cubicBezTo>
                  <a:cubicBezTo>
                    <a:pt x="39" y="62"/>
                    <a:pt x="42" y="60"/>
                    <a:pt x="44" y="56"/>
                  </a:cubicBezTo>
                  <a:cubicBezTo>
                    <a:pt x="46" y="53"/>
                    <a:pt x="48" y="49"/>
                    <a:pt x="48" y="45"/>
                  </a:cubicBezTo>
                  <a:cubicBezTo>
                    <a:pt x="49" y="42"/>
                    <a:pt x="49" y="40"/>
                    <a:pt x="49" y="37"/>
                  </a:cubicBezTo>
                  <a:cubicBezTo>
                    <a:pt x="49" y="28"/>
                    <a:pt x="47" y="21"/>
                    <a:pt x="44" y="16"/>
                  </a:cubicBezTo>
                  <a:cubicBezTo>
                    <a:pt x="40" y="11"/>
                    <a:pt x="35" y="8"/>
                    <a:pt x="2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2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39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" r="478" b="17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 rot="10800000">
            <a:off x="0" y="0"/>
            <a:ext cx="9167986" cy="972000"/>
          </a:xfrm>
          <a:prstGeom prst="rect">
            <a:avLst/>
          </a:prstGeom>
          <a:gradFill>
            <a:gsLst>
              <a:gs pos="0">
                <a:srgbClr val="0F1A27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b="1" dirty="0"/>
          </a:p>
        </p:txBody>
      </p:sp>
      <p:sp>
        <p:nvSpPr>
          <p:cNvPr id="40" name="Rectangle 39"/>
          <p:cNvSpPr/>
          <p:nvPr userDrawn="1"/>
        </p:nvSpPr>
        <p:spPr>
          <a:xfrm rot="10800000">
            <a:off x="-23990" y="1697104"/>
            <a:ext cx="6468197" cy="231479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2" y="1786012"/>
            <a:ext cx="6303520" cy="1584177"/>
          </a:xfrm>
        </p:spPr>
        <p:txBody>
          <a:bodyPr lIns="0" tIns="46800" anchor="t" anchorCtr="0">
            <a:noAutofit/>
          </a:bodyPr>
          <a:lstStyle>
            <a:lvl1pPr algn="l">
              <a:defRPr lang="en-GB" sz="4800" b="1" kern="1200" dirty="0">
                <a:solidFill>
                  <a:srgbClr val="0E213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7551138" y="275656"/>
            <a:ext cx="1419225" cy="420688"/>
            <a:chOff x="4762" y="2852"/>
            <a:chExt cx="894" cy="26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2" y="2852"/>
              <a:ext cx="89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62" y="2852"/>
              <a:ext cx="54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98" y="2893"/>
              <a:ext cx="128" cy="184"/>
            </a:xfrm>
            <a:custGeom>
              <a:avLst/>
              <a:gdLst>
                <a:gd name="T0" fmla="*/ 0 w 128"/>
                <a:gd name="T1" fmla="*/ 0 h 184"/>
                <a:gd name="T2" fmla="*/ 128 w 128"/>
                <a:gd name="T3" fmla="*/ 0 h 184"/>
                <a:gd name="T4" fmla="*/ 128 w 128"/>
                <a:gd name="T5" fmla="*/ 23 h 184"/>
                <a:gd name="T6" fmla="*/ 25 w 128"/>
                <a:gd name="T7" fmla="*/ 23 h 184"/>
                <a:gd name="T8" fmla="*/ 25 w 128"/>
                <a:gd name="T9" fmla="*/ 78 h 184"/>
                <a:gd name="T10" fmla="*/ 115 w 128"/>
                <a:gd name="T11" fmla="*/ 78 h 184"/>
                <a:gd name="T12" fmla="*/ 115 w 128"/>
                <a:gd name="T13" fmla="*/ 100 h 184"/>
                <a:gd name="T14" fmla="*/ 25 w 128"/>
                <a:gd name="T15" fmla="*/ 100 h 184"/>
                <a:gd name="T16" fmla="*/ 25 w 128"/>
                <a:gd name="T17" fmla="*/ 184 h 184"/>
                <a:gd name="T18" fmla="*/ 0 w 128"/>
                <a:gd name="T19" fmla="*/ 184 h 184"/>
                <a:gd name="T20" fmla="*/ 0 w 128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84">
                  <a:moveTo>
                    <a:pt x="0" y="0"/>
                  </a:moveTo>
                  <a:lnTo>
                    <a:pt x="128" y="0"/>
                  </a:lnTo>
                  <a:lnTo>
                    <a:pt x="128" y="23"/>
                  </a:lnTo>
                  <a:lnTo>
                    <a:pt x="25" y="23"/>
                  </a:lnTo>
                  <a:lnTo>
                    <a:pt x="25" y="78"/>
                  </a:lnTo>
                  <a:lnTo>
                    <a:pt x="115" y="78"/>
                  </a:lnTo>
                  <a:lnTo>
                    <a:pt x="115" y="100"/>
                  </a:lnTo>
                  <a:lnTo>
                    <a:pt x="25" y="100"/>
                  </a:lnTo>
                  <a:lnTo>
                    <a:pt x="25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45" y="2889"/>
              <a:ext cx="143" cy="194"/>
            </a:xfrm>
            <a:custGeom>
              <a:avLst/>
              <a:gdLst>
                <a:gd name="T0" fmla="*/ 42 w 255"/>
                <a:gd name="T1" fmla="*/ 230 h 345"/>
                <a:gd name="T2" fmla="*/ 55 w 255"/>
                <a:gd name="T3" fmla="*/ 275 h 345"/>
                <a:gd name="T4" fmla="*/ 130 w 255"/>
                <a:gd name="T5" fmla="*/ 308 h 345"/>
                <a:gd name="T6" fmla="*/ 174 w 255"/>
                <a:gd name="T7" fmla="*/ 300 h 345"/>
                <a:gd name="T8" fmla="*/ 212 w 255"/>
                <a:gd name="T9" fmla="*/ 251 h 345"/>
                <a:gd name="T10" fmla="*/ 196 w 255"/>
                <a:gd name="T11" fmla="*/ 213 h 345"/>
                <a:gd name="T12" fmla="*/ 144 w 255"/>
                <a:gd name="T13" fmla="*/ 193 h 345"/>
                <a:gd name="T14" fmla="*/ 102 w 255"/>
                <a:gd name="T15" fmla="*/ 183 h 345"/>
                <a:gd name="T16" fmla="*/ 42 w 255"/>
                <a:gd name="T17" fmla="*/ 162 h 345"/>
                <a:gd name="T18" fmla="*/ 12 w 255"/>
                <a:gd name="T19" fmla="*/ 100 h 345"/>
                <a:gd name="T20" fmla="*/ 41 w 255"/>
                <a:gd name="T21" fmla="*/ 28 h 345"/>
                <a:gd name="T22" fmla="*/ 126 w 255"/>
                <a:gd name="T23" fmla="*/ 0 h 345"/>
                <a:gd name="T24" fmla="*/ 211 w 255"/>
                <a:gd name="T25" fmla="*/ 24 h 345"/>
                <a:gd name="T26" fmla="*/ 246 w 255"/>
                <a:gd name="T27" fmla="*/ 104 h 345"/>
                <a:gd name="T28" fmla="*/ 204 w 255"/>
                <a:gd name="T29" fmla="*/ 104 h 345"/>
                <a:gd name="T30" fmla="*/ 190 w 255"/>
                <a:gd name="T31" fmla="*/ 64 h 345"/>
                <a:gd name="T32" fmla="*/ 124 w 255"/>
                <a:gd name="T33" fmla="*/ 38 h 345"/>
                <a:gd name="T34" fmla="*/ 70 w 255"/>
                <a:gd name="T35" fmla="*/ 54 h 345"/>
                <a:gd name="T36" fmla="*/ 54 w 255"/>
                <a:gd name="T37" fmla="*/ 93 h 345"/>
                <a:gd name="T38" fmla="*/ 73 w 255"/>
                <a:gd name="T39" fmla="*/ 128 h 345"/>
                <a:gd name="T40" fmla="*/ 131 w 255"/>
                <a:gd name="T41" fmla="*/ 146 h 345"/>
                <a:gd name="T42" fmla="*/ 175 w 255"/>
                <a:gd name="T43" fmla="*/ 156 h 345"/>
                <a:gd name="T44" fmla="*/ 225 w 255"/>
                <a:gd name="T45" fmla="*/ 177 h 345"/>
                <a:gd name="T46" fmla="*/ 255 w 255"/>
                <a:gd name="T47" fmla="*/ 244 h 345"/>
                <a:gd name="T48" fmla="*/ 217 w 255"/>
                <a:gd name="T49" fmla="*/ 322 h 345"/>
                <a:gd name="T50" fmla="*/ 127 w 255"/>
                <a:gd name="T51" fmla="*/ 345 h 345"/>
                <a:gd name="T52" fmla="*/ 34 w 255"/>
                <a:gd name="T53" fmla="*/ 314 h 345"/>
                <a:gd name="T54" fmla="*/ 1 w 255"/>
                <a:gd name="T55" fmla="*/ 230 h 345"/>
                <a:gd name="T56" fmla="*/ 42 w 255"/>
                <a:gd name="T57" fmla="*/ 2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5" h="345">
                  <a:moveTo>
                    <a:pt x="42" y="230"/>
                  </a:moveTo>
                  <a:cubicBezTo>
                    <a:pt x="43" y="248"/>
                    <a:pt x="48" y="263"/>
                    <a:pt x="55" y="275"/>
                  </a:cubicBezTo>
                  <a:cubicBezTo>
                    <a:pt x="69" y="297"/>
                    <a:pt x="94" y="308"/>
                    <a:pt x="130" y="308"/>
                  </a:cubicBezTo>
                  <a:cubicBezTo>
                    <a:pt x="146" y="308"/>
                    <a:pt x="161" y="305"/>
                    <a:pt x="174" y="300"/>
                  </a:cubicBezTo>
                  <a:cubicBezTo>
                    <a:pt x="199" y="291"/>
                    <a:pt x="212" y="275"/>
                    <a:pt x="212" y="251"/>
                  </a:cubicBezTo>
                  <a:cubicBezTo>
                    <a:pt x="212" y="233"/>
                    <a:pt x="207" y="220"/>
                    <a:pt x="196" y="213"/>
                  </a:cubicBezTo>
                  <a:cubicBezTo>
                    <a:pt x="185" y="205"/>
                    <a:pt x="168" y="199"/>
                    <a:pt x="144" y="193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73" y="177"/>
                    <a:pt x="54" y="170"/>
                    <a:pt x="42" y="162"/>
                  </a:cubicBezTo>
                  <a:cubicBezTo>
                    <a:pt x="22" y="148"/>
                    <a:pt x="12" y="128"/>
                    <a:pt x="12" y="100"/>
                  </a:cubicBezTo>
                  <a:cubicBezTo>
                    <a:pt x="12" y="71"/>
                    <a:pt x="22" y="47"/>
                    <a:pt x="41" y="28"/>
                  </a:cubicBezTo>
                  <a:cubicBezTo>
                    <a:pt x="61" y="9"/>
                    <a:pt x="89" y="0"/>
                    <a:pt x="126" y="0"/>
                  </a:cubicBezTo>
                  <a:cubicBezTo>
                    <a:pt x="159" y="0"/>
                    <a:pt x="187" y="8"/>
                    <a:pt x="211" y="24"/>
                  </a:cubicBezTo>
                  <a:cubicBezTo>
                    <a:pt x="234" y="41"/>
                    <a:pt x="246" y="68"/>
                    <a:pt x="246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2" y="86"/>
                    <a:pt x="197" y="73"/>
                    <a:pt x="190" y="64"/>
                  </a:cubicBezTo>
                  <a:cubicBezTo>
                    <a:pt x="177" y="47"/>
                    <a:pt x="155" y="38"/>
                    <a:pt x="124" y="38"/>
                  </a:cubicBezTo>
                  <a:cubicBezTo>
                    <a:pt x="99" y="38"/>
                    <a:pt x="81" y="43"/>
                    <a:pt x="70" y="54"/>
                  </a:cubicBezTo>
                  <a:cubicBezTo>
                    <a:pt x="59" y="65"/>
                    <a:pt x="54" y="78"/>
                    <a:pt x="54" y="93"/>
                  </a:cubicBezTo>
                  <a:cubicBezTo>
                    <a:pt x="54" y="109"/>
                    <a:pt x="60" y="121"/>
                    <a:pt x="73" y="128"/>
                  </a:cubicBezTo>
                  <a:cubicBezTo>
                    <a:pt x="82" y="133"/>
                    <a:pt x="101" y="139"/>
                    <a:pt x="131" y="14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97" y="161"/>
                    <a:pt x="213" y="168"/>
                    <a:pt x="225" y="177"/>
                  </a:cubicBezTo>
                  <a:cubicBezTo>
                    <a:pt x="245" y="192"/>
                    <a:pt x="255" y="215"/>
                    <a:pt x="255" y="244"/>
                  </a:cubicBezTo>
                  <a:cubicBezTo>
                    <a:pt x="255" y="280"/>
                    <a:pt x="242" y="306"/>
                    <a:pt x="217" y="322"/>
                  </a:cubicBezTo>
                  <a:cubicBezTo>
                    <a:pt x="191" y="337"/>
                    <a:pt x="161" y="345"/>
                    <a:pt x="127" y="345"/>
                  </a:cubicBezTo>
                  <a:cubicBezTo>
                    <a:pt x="87" y="345"/>
                    <a:pt x="56" y="335"/>
                    <a:pt x="34" y="314"/>
                  </a:cubicBezTo>
                  <a:cubicBezTo>
                    <a:pt x="11" y="293"/>
                    <a:pt x="0" y="265"/>
                    <a:pt x="1" y="230"/>
                  </a:cubicBezTo>
                  <a:lnTo>
                    <a:pt x="42" y="23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123" y="2893"/>
              <a:ext cx="143" cy="184"/>
            </a:xfrm>
            <a:custGeom>
              <a:avLst/>
              <a:gdLst>
                <a:gd name="T0" fmla="*/ 0 w 254"/>
                <a:gd name="T1" fmla="*/ 0 h 327"/>
                <a:gd name="T2" fmla="*/ 142 w 254"/>
                <a:gd name="T3" fmla="*/ 0 h 327"/>
                <a:gd name="T4" fmla="*/ 224 w 254"/>
                <a:gd name="T5" fmla="*/ 34 h 327"/>
                <a:gd name="T6" fmla="*/ 238 w 254"/>
                <a:gd name="T7" fmla="*/ 81 h 327"/>
                <a:gd name="T8" fmla="*/ 221 w 254"/>
                <a:gd name="T9" fmla="*/ 132 h 327"/>
                <a:gd name="T10" fmla="*/ 194 w 254"/>
                <a:gd name="T11" fmla="*/ 151 h 327"/>
                <a:gd name="T12" fmla="*/ 232 w 254"/>
                <a:gd name="T13" fmla="*/ 173 h 327"/>
                <a:gd name="T14" fmla="*/ 254 w 254"/>
                <a:gd name="T15" fmla="*/ 232 h 327"/>
                <a:gd name="T16" fmla="*/ 234 w 254"/>
                <a:gd name="T17" fmla="*/ 289 h 327"/>
                <a:gd name="T18" fmla="*/ 139 w 254"/>
                <a:gd name="T19" fmla="*/ 327 h 327"/>
                <a:gd name="T20" fmla="*/ 0 w 254"/>
                <a:gd name="T21" fmla="*/ 327 h 327"/>
                <a:gd name="T22" fmla="*/ 0 w 254"/>
                <a:gd name="T23" fmla="*/ 0 h 327"/>
                <a:gd name="T24" fmla="*/ 125 w 254"/>
                <a:gd name="T25" fmla="*/ 138 h 327"/>
                <a:gd name="T26" fmla="*/ 169 w 254"/>
                <a:gd name="T27" fmla="*/ 131 h 327"/>
                <a:gd name="T28" fmla="*/ 194 w 254"/>
                <a:gd name="T29" fmla="*/ 86 h 327"/>
                <a:gd name="T30" fmla="*/ 168 w 254"/>
                <a:gd name="T31" fmla="*/ 43 h 327"/>
                <a:gd name="T32" fmla="*/ 123 w 254"/>
                <a:gd name="T33" fmla="*/ 37 h 327"/>
                <a:gd name="T34" fmla="*/ 43 w 254"/>
                <a:gd name="T35" fmla="*/ 37 h 327"/>
                <a:gd name="T36" fmla="*/ 43 w 254"/>
                <a:gd name="T37" fmla="*/ 138 h 327"/>
                <a:gd name="T38" fmla="*/ 125 w 254"/>
                <a:gd name="T39" fmla="*/ 138 h 327"/>
                <a:gd name="T40" fmla="*/ 140 w 254"/>
                <a:gd name="T41" fmla="*/ 290 h 327"/>
                <a:gd name="T42" fmla="*/ 199 w 254"/>
                <a:gd name="T43" fmla="*/ 266 h 327"/>
                <a:gd name="T44" fmla="*/ 210 w 254"/>
                <a:gd name="T45" fmla="*/ 230 h 327"/>
                <a:gd name="T46" fmla="*/ 178 w 254"/>
                <a:gd name="T47" fmla="*/ 181 h 327"/>
                <a:gd name="T48" fmla="*/ 132 w 254"/>
                <a:gd name="T49" fmla="*/ 174 h 327"/>
                <a:gd name="T50" fmla="*/ 43 w 254"/>
                <a:gd name="T51" fmla="*/ 174 h 327"/>
                <a:gd name="T52" fmla="*/ 43 w 254"/>
                <a:gd name="T53" fmla="*/ 290 h 327"/>
                <a:gd name="T54" fmla="*/ 140 w 254"/>
                <a:gd name="T55" fmla="*/ 29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327">
                  <a:moveTo>
                    <a:pt x="0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80" y="0"/>
                    <a:pt x="208" y="11"/>
                    <a:pt x="224" y="34"/>
                  </a:cubicBezTo>
                  <a:cubicBezTo>
                    <a:pt x="233" y="48"/>
                    <a:pt x="238" y="63"/>
                    <a:pt x="238" y="81"/>
                  </a:cubicBezTo>
                  <a:cubicBezTo>
                    <a:pt x="238" y="102"/>
                    <a:pt x="232" y="119"/>
                    <a:pt x="221" y="132"/>
                  </a:cubicBezTo>
                  <a:cubicBezTo>
                    <a:pt x="215" y="139"/>
                    <a:pt x="206" y="145"/>
                    <a:pt x="194" y="151"/>
                  </a:cubicBezTo>
                  <a:cubicBezTo>
                    <a:pt x="211" y="157"/>
                    <a:pt x="224" y="165"/>
                    <a:pt x="232" y="173"/>
                  </a:cubicBezTo>
                  <a:cubicBezTo>
                    <a:pt x="247" y="187"/>
                    <a:pt x="254" y="207"/>
                    <a:pt x="254" y="232"/>
                  </a:cubicBezTo>
                  <a:cubicBezTo>
                    <a:pt x="254" y="253"/>
                    <a:pt x="247" y="272"/>
                    <a:pt x="234" y="289"/>
                  </a:cubicBezTo>
                  <a:cubicBezTo>
                    <a:pt x="214" y="315"/>
                    <a:pt x="183" y="327"/>
                    <a:pt x="139" y="327"/>
                  </a:cubicBezTo>
                  <a:cubicBezTo>
                    <a:pt x="0" y="327"/>
                    <a:pt x="0" y="327"/>
                    <a:pt x="0" y="327"/>
                  </a:cubicBezTo>
                  <a:lnTo>
                    <a:pt x="0" y="0"/>
                  </a:lnTo>
                  <a:close/>
                  <a:moveTo>
                    <a:pt x="125" y="138"/>
                  </a:moveTo>
                  <a:cubicBezTo>
                    <a:pt x="144" y="138"/>
                    <a:pt x="159" y="136"/>
                    <a:pt x="169" y="131"/>
                  </a:cubicBezTo>
                  <a:cubicBezTo>
                    <a:pt x="186" y="122"/>
                    <a:pt x="194" y="108"/>
                    <a:pt x="194" y="86"/>
                  </a:cubicBezTo>
                  <a:cubicBezTo>
                    <a:pt x="194" y="65"/>
                    <a:pt x="185" y="51"/>
                    <a:pt x="168" y="43"/>
                  </a:cubicBezTo>
                  <a:cubicBezTo>
                    <a:pt x="158" y="39"/>
                    <a:pt x="143" y="37"/>
                    <a:pt x="12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138"/>
                    <a:pt x="43" y="138"/>
                    <a:pt x="43" y="138"/>
                  </a:cubicBezTo>
                  <a:lnTo>
                    <a:pt x="125" y="138"/>
                  </a:lnTo>
                  <a:close/>
                  <a:moveTo>
                    <a:pt x="140" y="290"/>
                  </a:moveTo>
                  <a:cubicBezTo>
                    <a:pt x="167" y="290"/>
                    <a:pt x="187" y="282"/>
                    <a:pt x="199" y="266"/>
                  </a:cubicBezTo>
                  <a:cubicBezTo>
                    <a:pt x="206" y="256"/>
                    <a:pt x="210" y="244"/>
                    <a:pt x="210" y="230"/>
                  </a:cubicBezTo>
                  <a:cubicBezTo>
                    <a:pt x="210" y="206"/>
                    <a:pt x="199" y="190"/>
                    <a:pt x="178" y="181"/>
                  </a:cubicBezTo>
                  <a:cubicBezTo>
                    <a:pt x="166" y="177"/>
                    <a:pt x="151" y="174"/>
                    <a:pt x="13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290"/>
                    <a:pt x="43" y="290"/>
                    <a:pt x="43" y="290"/>
                  </a:cubicBezTo>
                  <a:lnTo>
                    <a:pt x="140" y="290"/>
                  </a:lnTo>
                  <a:close/>
                </a:path>
              </a:pathLst>
            </a:custGeom>
            <a:solidFill>
              <a:srgbClr val="233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356" y="2894"/>
              <a:ext cx="29" cy="41"/>
            </a:xfrm>
            <a:custGeom>
              <a:avLst/>
              <a:gdLst>
                <a:gd name="T0" fmla="*/ 0 w 29"/>
                <a:gd name="T1" fmla="*/ 0 h 41"/>
                <a:gd name="T2" fmla="*/ 29 w 29"/>
                <a:gd name="T3" fmla="*/ 0 h 41"/>
                <a:gd name="T4" fmla="*/ 29 w 29"/>
                <a:gd name="T5" fmla="*/ 5 h 41"/>
                <a:gd name="T6" fmla="*/ 6 w 29"/>
                <a:gd name="T7" fmla="*/ 5 h 41"/>
                <a:gd name="T8" fmla="*/ 6 w 29"/>
                <a:gd name="T9" fmla="*/ 18 h 41"/>
                <a:gd name="T10" fmla="*/ 26 w 29"/>
                <a:gd name="T11" fmla="*/ 18 h 41"/>
                <a:gd name="T12" fmla="*/ 26 w 29"/>
                <a:gd name="T13" fmla="*/ 23 h 41"/>
                <a:gd name="T14" fmla="*/ 6 w 29"/>
                <a:gd name="T15" fmla="*/ 23 h 41"/>
                <a:gd name="T16" fmla="*/ 6 w 29"/>
                <a:gd name="T17" fmla="*/ 41 h 41"/>
                <a:gd name="T18" fmla="*/ 0 w 29"/>
                <a:gd name="T19" fmla="*/ 41 h 41"/>
                <a:gd name="T20" fmla="*/ 0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0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6" y="5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6" y="23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393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408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6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6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5447" y="2894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489" y="2894"/>
              <a:ext cx="33" cy="41"/>
            </a:xfrm>
            <a:custGeom>
              <a:avLst/>
              <a:gdLst>
                <a:gd name="T0" fmla="*/ 0 w 33"/>
                <a:gd name="T1" fmla="*/ 0 h 41"/>
                <a:gd name="T2" fmla="*/ 7 w 33"/>
                <a:gd name="T3" fmla="*/ 0 h 41"/>
                <a:gd name="T4" fmla="*/ 27 w 33"/>
                <a:gd name="T5" fmla="*/ 33 h 41"/>
                <a:gd name="T6" fmla="*/ 27 w 33"/>
                <a:gd name="T7" fmla="*/ 0 h 41"/>
                <a:gd name="T8" fmla="*/ 33 w 33"/>
                <a:gd name="T9" fmla="*/ 0 h 41"/>
                <a:gd name="T10" fmla="*/ 33 w 33"/>
                <a:gd name="T11" fmla="*/ 41 h 41"/>
                <a:gd name="T12" fmla="*/ 27 w 33"/>
                <a:gd name="T13" fmla="*/ 41 h 41"/>
                <a:gd name="T14" fmla="*/ 6 w 33"/>
                <a:gd name="T15" fmla="*/ 8 h 41"/>
                <a:gd name="T16" fmla="*/ 6 w 33"/>
                <a:gd name="T17" fmla="*/ 41 h 41"/>
                <a:gd name="T18" fmla="*/ 0 w 33"/>
                <a:gd name="T19" fmla="*/ 41 h 41"/>
                <a:gd name="T20" fmla="*/ 0 w 33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7" y="0"/>
                  </a:lnTo>
                  <a:lnTo>
                    <a:pt x="27" y="3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27" y="41"/>
                  </a:lnTo>
                  <a:lnTo>
                    <a:pt x="6" y="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530" y="2893"/>
              <a:ext cx="36" cy="43"/>
            </a:xfrm>
            <a:custGeom>
              <a:avLst/>
              <a:gdLst>
                <a:gd name="T0" fmla="*/ 55 w 64"/>
                <a:gd name="T1" fmla="*/ 7 h 77"/>
                <a:gd name="T2" fmla="*/ 64 w 64"/>
                <a:gd name="T3" fmla="*/ 24 h 77"/>
                <a:gd name="T4" fmla="*/ 54 w 64"/>
                <a:gd name="T5" fmla="*/ 24 h 77"/>
                <a:gd name="T6" fmla="*/ 47 w 64"/>
                <a:gd name="T7" fmla="*/ 13 h 77"/>
                <a:gd name="T8" fmla="*/ 34 w 64"/>
                <a:gd name="T9" fmla="*/ 9 h 77"/>
                <a:gd name="T10" fmla="*/ 17 w 64"/>
                <a:gd name="T11" fmla="*/ 16 h 77"/>
                <a:gd name="T12" fmla="*/ 10 w 64"/>
                <a:gd name="T13" fmla="*/ 40 h 77"/>
                <a:gd name="T14" fmla="*/ 16 w 64"/>
                <a:gd name="T15" fmla="*/ 60 h 77"/>
                <a:gd name="T16" fmla="*/ 34 w 64"/>
                <a:gd name="T17" fmla="*/ 68 h 77"/>
                <a:gd name="T18" fmla="*/ 50 w 64"/>
                <a:gd name="T19" fmla="*/ 60 h 77"/>
                <a:gd name="T20" fmla="*/ 55 w 64"/>
                <a:gd name="T21" fmla="*/ 48 h 77"/>
                <a:gd name="T22" fmla="*/ 64 w 64"/>
                <a:gd name="T23" fmla="*/ 48 h 77"/>
                <a:gd name="T24" fmla="*/ 56 w 64"/>
                <a:gd name="T25" fmla="*/ 68 h 77"/>
                <a:gd name="T26" fmla="*/ 32 w 64"/>
                <a:gd name="T27" fmla="*/ 77 h 77"/>
                <a:gd name="T28" fmla="*/ 11 w 64"/>
                <a:gd name="T29" fmla="*/ 69 h 77"/>
                <a:gd name="T30" fmla="*/ 0 w 64"/>
                <a:gd name="T31" fmla="*/ 38 h 77"/>
                <a:gd name="T32" fmla="*/ 8 w 64"/>
                <a:gd name="T33" fmla="*/ 11 h 77"/>
                <a:gd name="T34" fmla="*/ 34 w 64"/>
                <a:gd name="T35" fmla="*/ 0 h 77"/>
                <a:gd name="T36" fmla="*/ 55 w 64"/>
                <a:gd name="T37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7">
                  <a:moveTo>
                    <a:pt x="55" y="7"/>
                  </a:moveTo>
                  <a:cubicBezTo>
                    <a:pt x="60" y="12"/>
                    <a:pt x="63" y="18"/>
                    <a:pt x="6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19"/>
                    <a:pt x="51" y="15"/>
                    <a:pt x="47" y="13"/>
                  </a:cubicBezTo>
                  <a:cubicBezTo>
                    <a:pt x="44" y="10"/>
                    <a:pt x="40" y="9"/>
                    <a:pt x="34" y="9"/>
                  </a:cubicBezTo>
                  <a:cubicBezTo>
                    <a:pt x="27" y="9"/>
                    <a:pt x="21" y="11"/>
                    <a:pt x="17" y="16"/>
                  </a:cubicBezTo>
                  <a:cubicBezTo>
                    <a:pt x="12" y="21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6" y="68"/>
                    <a:pt x="34" y="68"/>
                  </a:cubicBezTo>
                  <a:cubicBezTo>
                    <a:pt x="41" y="68"/>
                    <a:pt x="46" y="66"/>
                    <a:pt x="50" y="60"/>
                  </a:cubicBezTo>
                  <a:cubicBezTo>
                    <a:pt x="52" y="57"/>
                    <a:pt x="54" y="53"/>
                    <a:pt x="5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3" y="56"/>
                    <a:pt x="61" y="63"/>
                    <a:pt x="56" y="68"/>
                  </a:cubicBezTo>
                  <a:cubicBezTo>
                    <a:pt x="50" y="74"/>
                    <a:pt x="42" y="77"/>
                    <a:pt x="32" y="77"/>
                  </a:cubicBezTo>
                  <a:cubicBezTo>
                    <a:pt x="24" y="77"/>
                    <a:pt x="17" y="75"/>
                    <a:pt x="11" y="69"/>
                  </a:cubicBezTo>
                  <a:cubicBezTo>
                    <a:pt x="4" y="63"/>
                    <a:pt x="0" y="52"/>
                    <a:pt x="0" y="38"/>
                  </a:cubicBezTo>
                  <a:cubicBezTo>
                    <a:pt x="0" y="27"/>
                    <a:pt x="3" y="18"/>
                    <a:pt x="8" y="11"/>
                  </a:cubicBezTo>
                  <a:cubicBezTo>
                    <a:pt x="15" y="4"/>
                    <a:pt x="23" y="0"/>
                    <a:pt x="34" y="0"/>
                  </a:cubicBezTo>
                  <a:cubicBezTo>
                    <a:pt x="43" y="0"/>
                    <a:pt x="50" y="2"/>
                    <a:pt x="5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576" y="2894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587" y="2894"/>
              <a:ext cx="37" cy="41"/>
            </a:xfrm>
            <a:custGeom>
              <a:avLst/>
              <a:gdLst>
                <a:gd name="T0" fmla="*/ 16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7 w 37"/>
                <a:gd name="T9" fmla="*/ 29 h 41"/>
                <a:gd name="T10" fmla="*/ 10 w 37"/>
                <a:gd name="T11" fmla="*/ 29 h 41"/>
                <a:gd name="T12" fmla="*/ 6 w 37"/>
                <a:gd name="T13" fmla="*/ 41 h 41"/>
                <a:gd name="T14" fmla="*/ 0 w 37"/>
                <a:gd name="T15" fmla="*/ 41 h 41"/>
                <a:gd name="T16" fmla="*/ 16 w 37"/>
                <a:gd name="T17" fmla="*/ 0 h 41"/>
                <a:gd name="T18" fmla="*/ 25 w 37"/>
                <a:gd name="T19" fmla="*/ 24 h 41"/>
                <a:gd name="T20" fmla="*/ 19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6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7" y="29"/>
                  </a:lnTo>
                  <a:lnTo>
                    <a:pt x="10" y="29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6" y="0"/>
                  </a:lnTo>
                  <a:close/>
                  <a:moveTo>
                    <a:pt x="25" y="24"/>
                  </a:moveTo>
                  <a:lnTo>
                    <a:pt x="19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630" y="2894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5 w 26"/>
                <a:gd name="T3" fmla="*/ 0 h 41"/>
                <a:gd name="T4" fmla="*/ 5 w 26"/>
                <a:gd name="T5" fmla="*/ 37 h 41"/>
                <a:gd name="T6" fmla="*/ 26 w 26"/>
                <a:gd name="T7" fmla="*/ 37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5" y="0"/>
                  </a:lnTo>
                  <a:lnTo>
                    <a:pt x="5" y="37"/>
                  </a:lnTo>
                  <a:lnTo>
                    <a:pt x="26" y="37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5354" y="2963"/>
              <a:ext cx="32" cy="44"/>
            </a:xfrm>
            <a:custGeom>
              <a:avLst/>
              <a:gdLst>
                <a:gd name="T0" fmla="*/ 10 w 57"/>
                <a:gd name="T1" fmla="*/ 52 h 77"/>
                <a:gd name="T2" fmla="*/ 13 w 57"/>
                <a:gd name="T3" fmla="*/ 62 h 77"/>
                <a:gd name="T4" fmla="*/ 29 w 57"/>
                <a:gd name="T5" fmla="*/ 69 h 77"/>
                <a:gd name="T6" fmla="*/ 39 w 57"/>
                <a:gd name="T7" fmla="*/ 67 h 77"/>
                <a:gd name="T8" fmla="*/ 48 w 57"/>
                <a:gd name="T9" fmla="*/ 56 h 77"/>
                <a:gd name="T10" fmla="*/ 44 w 57"/>
                <a:gd name="T11" fmla="*/ 48 h 77"/>
                <a:gd name="T12" fmla="*/ 33 w 57"/>
                <a:gd name="T13" fmla="*/ 43 h 77"/>
                <a:gd name="T14" fmla="*/ 23 w 57"/>
                <a:gd name="T15" fmla="*/ 41 h 77"/>
                <a:gd name="T16" fmla="*/ 10 w 57"/>
                <a:gd name="T17" fmla="*/ 36 h 77"/>
                <a:gd name="T18" fmla="*/ 3 w 57"/>
                <a:gd name="T19" fmla="*/ 23 h 77"/>
                <a:gd name="T20" fmla="*/ 10 w 57"/>
                <a:gd name="T21" fmla="*/ 6 h 77"/>
                <a:gd name="T22" fmla="*/ 28 w 57"/>
                <a:gd name="T23" fmla="*/ 0 h 77"/>
                <a:gd name="T24" fmla="*/ 47 w 57"/>
                <a:gd name="T25" fmla="*/ 6 h 77"/>
                <a:gd name="T26" fmla="*/ 55 w 57"/>
                <a:gd name="T27" fmla="*/ 23 h 77"/>
                <a:gd name="T28" fmla="*/ 46 w 57"/>
                <a:gd name="T29" fmla="*/ 23 h 77"/>
                <a:gd name="T30" fmla="*/ 43 w 57"/>
                <a:gd name="T31" fmla="*/ 14 h 77"/>
                <a:gd name="T32" fmla="*/ 28 w 57"/>
                <a:gd name="T33" fmla="*/ 9 h 77"/>
                <a:gd name="T34" fmla="*/ 16 w 57"/>
                <a:gd name="T35" fmla="*/ 12 h 77"/>
                <a:gd name="T36" fmla="*/ 12 w 57"/>
                <a:gd name="T37" fmla="*/ 21 h 77"/>
                <a:gd name="T38" fmla="*/ 17 w 57"/>
                <a:gd name="T39" fmla="*/ 29 h 77"/>
                <a:gd name="T40" fmla="*/ 30 w 57"/>
                <a:gd name="T41" fmla="*/ 33 h 77"/>
                <a:gd name="T42" fmla="*/ 40 w 57"/>
                <a:gd name="T43" fmla="*/ 35 h 77"/>
                <a:gd name="T44" fmla="*/ 51 w 57"/>
                <a:gd name="T45" fmla="*/ 40 h 77"/>
                <a:gd name="T46" fmla="*/ 57 w 57"/>
                <a:gd name="T47" fmla="*/ 55 h 77"/>
                <a:gd name="T48" fmla="*/ 49 w 57"/>
                <a:gd name="T49" fmla="*/ 72 h 77"/>
                <a:gd name="T50" fmla="*/ 29 w 57"/>
                <a:gd name="T51" fmla="*/ 77 h 77"/>
                <a:gd name="T52" fmla="*/ 8 w 57"/>
                <a:gd name="T53" fmla="*/ 70 h 77"/>
                <a:gd name="T54" fmla="*/ 0 w 57"/>
                <a:gd name="T55" fmla="*/ 52 h 77"/>
                <a:gd name="T56" fmla="*/ 10 w 57"/>
                <a:gd name="T5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7">
                  <a:moveTo>
                    <a:pt x="10" y="52"/>
                  </a:moveTo>
                  <a:cubicBezTo>
                    <a:pt x="10" y="56"/>
                    <a:pt x="11" y="59"/>
                    <a:pt x="13" y="62"/>
                  </a:cubicBezTo>
                  <a:cubicBezTo>
                    <a:pt x="16" y="67"/>
                    <a:pt x="21" y="69"/>
                    <a:pt x="29" y="69"/>
                  </a:cubicBezTo>
                  <a:cubicBezTo>
                    <a:pt x="33" y="69"/>
                    <a:pt x="36" y="68"/>
                    <a:pt x="39" y="67"/>
                  </a:cubicBezTo>
                  <a:cubicBezTo>
                    <a:pt x="45" y="65"/>
                    <a:pt x="48" y="62"/>
                    <a:pt x="48" y="56"/>
                  </a:cubicBezTo>
                  <a:cubicBezTo>
                    <a:pt x="48" y="52"/>
                    <a:pt x="47" y="49"/>
                    <a:pt x="44" y="48"/>
                  </a:cubicBezTo>
                  <a:cubicBezTo>
                    <a:pt x="42" y="46"/>
                    <a:pt x="38" y="45"/>
                    <a:pt x="3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7" y="40"/>
                    <a:pt x="12" y="38"/>
                    <a:pt x="10" y="36"/>
                  </a:cubicBezTo>
                  <a:cubicBezTo>
                    <a:pt x="5" y="33"/>
                    <a:pt x="3" y="29"/>
                    <a:pt x="3" y="23"/>
                  </a:cubicBezTo>
                  <a:cubicBezTo>
                    <a:pt x="3" y="16"/>
                    <a:pt x="5" y="11"/>
                    <a:pt x="10" y="6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36" y="0"/>
                    <a:pt x="42" y="2"/>
                    <a:pt x="47" y="6"/>
                  </a:cubicBezTo>
                  <a:cubicBezTo>
                    <a:pt x="53" y="9"/>
                    <a:pt x="55" y="15"/>
                    <a:pt x="5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0"/>
                    <a:pt x="44" y="16"/>
                    <a:pt x="43" y="14"/>
                  </a:cubicBezTo>
                  <a:cubicBezTo>
                    <a:pt x="40" y="11"/>
                    <a:pt x="35" y="9"/>
                    <a:pt x="28" y="9"/>
                  </a:cubicBezTo>
                  <a:cubicBezTo>
                    <a:pt x="22" y="9"/>
                    <a:pt x="18" y="10"/>
                    <a:pt x="16" y="12"/>
                  </a:cubicBezTo>
                  <a:cubicBezTo>
                    <a:pt x="14" y="15"/>
                    <a:pt x="12" y="18"/>
                    <a:pt x="12" y="21"/>
                  </a:cubicBezTo>
                  <a:cubicBezTo>
                    <a:pt x="12" y="25"/>
                    <a:pt x="14" y="27"/>
                    <a:pt x="17" y="29"/>
                  </a:cubicBezTo>
                  <a:cubicBezTo>
                    <a:pt x="19" y="30"/>
                    <a:pt x="23" y="31"/>
                    <a:pt x="30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6"/>
                    <a:pt x="48" y="38"/>
                    <a:pt x="51" y="40"/>
                  </a:cubicBezTo>
                  <a:cubicBezTo>
                    <a:pt x="55" y="43"/>
                    <a:pt x="57" y="48"/>
                    <a:pt x="57" y="55"/>
                  </a:cubicBezTo>
                  <a:cubicBezTo>
                    <a:pt x="57" y="63"/>
                    <a:pt x="55" y="69"/>
                    <a:pt x="49" y="72"/>
                  </a:cubicBezTo>
                  <a:cubicBezTo>
                    <a:pt x="43" y="76"/>
                    <a:pt x="36" y="77"/>
                    <a:pt x="29" y="77"/>
                  </a:cubicBezTo>
                  <a:cubicBezTo>
                    <a:pt x="20" y="77"/>
                    <a:pt x="13" y="75"/>
                    <a:pt x="8" y="70"/>
                  </a:cubicBezTo>
                  <a:cubicBezTo>
                    <a:pt x="3" y="66"/>
                    <a:pt x="0" y="60"/>
                    <a:pt x="0" y="52"/>
                  </a:cubicBez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392" y="2965"/>
              <a:ext cx="33" cy="41"/>
            </a:xfrm>
            <a:custGeom>
              <a:avLst/>
              <a:gdLst>
                <a:gd name="T0" fmla="*/ 33 w 33"/>
                <a:gd name="T1" fmla="*/ 0 h 41"/>
                <a:gd name="T2" fmla="*/ 33 w 33"/>
                <a:gd name="T3" fmla="*/ 5 h 41"/>
                <a:gd name="T4" fmla="*/ 19 w 33"/>
                <a:gd name="T5" fmla="*/ 5 h 41"/>
                <a:gd name="T6" fmla="*/ 19 w 33"/>
                <a:gd name="T7" fmla="*/ 41 h 41"/>
                <a:gd name="T8" fmla="*/ 13 w 33"/>
                <a:gd name="T9" fmla="*/ 41 h 41"/>
                <a:gd name="T10" fmla="*/ 13 w 33"/>
                <a:gd name="T11" fmla="*/ 5 h 41"/>
                <a:gd name="T12" fmla="*/ 0 w 33"/>
                <a:gd name="T13" fmla="*/ 5 h 41"/>
                <a:gd name="T14" fmla="*/ 0 w 33"/>
                <a:gd name="T15" fmla="*/ 0 h 41"/>
                <a:gd name="T16" fmla="*/ 33 w 3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lnTo>
                    <a:pt x="33" y="5"/>
                  </a:lnTo>
                  <a:lnTo>
                    <a:pt x="19" y="5"/>
                  </a:lnTo>
                  <a:lnTo>
                    <a:pt x="19" y="41"/>
                  </a:lnTo>
                  <a:lnTo>
                    <a:pt x="13" y="41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5423" y="296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0 w 37"/>
                <a:gd name="T7" fmla="*/ 41 h 41"/>
                <a:gd name="T8" fmla="*/ 27 w 37"/>
                <a:gd name="T9" fmla="*/ 28 h 41"/>
                <a:gd name="T10" fmla="*/ 10 w 37"/>
                <a:gd name="T11" fmla="*/ 28 h 41"/>
                <a:gd name="T12" fmla="*/ 6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5 w 37"/>
                <a:gd name="T19" fmla="*/ 24 h 41"/>
                <a:gd name="T20" fmla="*/ 18 w 37"/>
                <a:gd name="T21" fmla="*/ 6 h 41"/>
                <a:gd name="T22" fmla="*/ 12 w 37"/>
                <a:gd name="T23" fmla="*/ 24 h 41"/>
                <a:gd name="T24" fmla="*/ 25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0" y="41"/>
                  </a:lnTo>
                  <a:lnTo>
                    <a:pt x="27" y="28"/>
                  </a:lnTo>
                  <a:lnTo>
                    <a:pt x="10" y="28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5" y="24"/>
                  </a:moveTo>
                  <a:lnTo>
                    <a:pt x="18" y="6"/>
                  </a:lnTo>
                  <a:lnTo>
                    <a:pt x="12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5465" y="296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50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3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4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59 h 73"/>
                <a:gd name="T44" fmla="*/ 47 w 57"/>
                <a:gd name="T45" fmla="*/ 51 h 73"/>
                <a:gd name="T46" fmla="*/ 40 w 57"/>
                <a:gd name="T47" fmla="*/ 40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6"/>
                    <a:pt x="50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6" y="61"/>
                    <a:pt x="53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4" y="24"/>
                    <a:pt x="44" y="19"/>
                  </a:cubicBezTo>
                  <a:cubicBezTo>
                    <a:pt x="44" y="14"/>
                    <a:pt x="42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59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0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506" y="2965"/>
              <a:ext cx="5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521" y="2965"/>
              <a:ext cx="26" cy="41"/>
            </a:xfrm>
            <a:custGeom>
              <a:avLst/>
              <a:gdLst>
                <a:gd name="T0" fmla="*/ 0 w 26"/>
                <a:gd name="T1" fmla="*/ 0 h 41"/>
                <a:gd name="T2" fmla="*/ 6 w 26"/>
                <a:gd name="T3" fmla="*/ 0 h 41"/>
                <a:gd name="T4" fmla="*/ 6 w 26"/>
                <a:gd name="T5" fmla="*/ 36 h 41"/>
                <a:gd name="T6" fmla="*/ 26 w 26"/>
                <a:gd name="T7" fmla="*/ 36 h 41"/>
                <a:gd name="T8" fmla="*/ 26 w 26"/>
                <a:gd name="T9" fmla="*/ 41 h 41"/>
                <a:gd name="T10" fmla="*/ 0 w 26"/>
                <a:gd name="T11" fmla="*/ 41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6" y="0"/>
                  </a:lnTo>
                  <a:lnTo>
                    <a:pt x="6" y="36"/>
                  </a:lnTo>
                  <a:lnTo>
                    <a:pt x="26" y="36"/>
                  </a:lnTo>
                  <a:lnTo>
                    <a:pt x="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555" y="2965"/>
              <a:ext cx="6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567" y="2965"/>
              <a:ext cx="34" cy="41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5 h 41"/>
                <a:gd name="T4" fmla="*/ 20 w 34"/>
                <a:gd name="T5" fmla="*/ 5 h 41"/>
                <a:gd name="T6" fmla="*/ 20 w 34"/>
                <a:gd name="T7" fmla="*/ 41 h 41"/>
                <a:gd name="T8" fmla="*/ 14 w 34"/>
                <a:gd name="T9" fmla="*/ 41 h 41"/>
                <a:gd name="T10" fmla="*/ 14 w 34"/>
                <a:gd name="T11" fmla="*/ 5 h 41"/>
                <a:gd name="T12" fmla="*/ 0 w 34"/>
                <a:gd name="T13" fmla="*/ 5 h 41"/>
                <a:gd name="T14" fmla="*/ 0 w 34"/>
                <a:gd name="T15" fmla="*/ 0 h 41"/>
                <a:gd name="T16" fmla="*/ 34 w 3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5"/>
                  </a:lnTo>
                  <a:lnTo>
                    <a:pt x="20" y="5"/>
                  </a:lnTo>
                  <a:lnTo>
                    <a:pt x="20" y="41"/>
                  </a:lnTo>
                  <a:lnTo>
                    <a:pt x="14" y="41"/>
                  </a:lnTo>
                  <a:lnTo>
                    <a:pt x="1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603" y="2965"/>
              <a:ext cx="37" cy="41"/>
            </a:xfrm>
            <a:custGeom>
              <a:avLst/>
              <a:gdLst>
                <a:gd name="T0" fmla="*/ 0 w 37"/>
                <a:gd name="T1" fmla="*/ 0 h 41"/>
                <a:gd name="T2" fmla="*/ 7 w 37"/>
                <a:gd name="T3" fmla="*/ 0 h 41"/>
                <a:gd name="T4" fmla="*/ 19 w 37"/>
                <a:gd name="T5" fmla="*/ 19 h 41"/>
                <a:gd name="T6" fmla="*/ 30 w 37"/>
                <a:gd name="T7" fmla="*/ 0 h 41"/>
                <a:gd name="T8" fmla="*/ 37 w 37"/>
                <a:gd name="T9" fmla="*/ 0 h 41"/>
                <a:gd name="T10" fmla="*/ 21 w 37"/>
                <a:gd name="T11" fmla="*/ 24 h 41"/>
                <a:gd name="T12" fmla="*/ 21 w 37"/>
                <a:gd name="T13" fmla="*/ 41 h 41"/>
                <a:gd name="T14" fmla="*/ 16 w 37"/>
                <a:gd name="T15" fmla="*/ 41 h 41"/>
                <a:gd name="T16" fmla="*/ 16 w 37"/>
                <a:gd name="T17" fmla="*/ 24 h 41"/>
                <a:gd name="T18" fmla="*/ 0 w 37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7" y="0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21" y="24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356" y="3035"/>
              <a:ext cx="32" cy="41"/>
            </a:xfrm>
            <a:custGeom>
              <a:avLst/>
              <a:gdLst>
                <a:gd name="T0" fmla="*/ 0 w 57"/>
                <a:gd name="T1" fmla="*/ 0 h 73"/>
                <a:gd name="T2" fmla="*/ 32 w 57"/>
                <a:gd name="T3" fmla="*/ 0 h 73"/>
                <a:gd name="T4" fmla="*/ 50 w 57"/>
                <a:gd name="T5" fmla="*/ 8 h 73"/>
                <a:gd name="T6" fmla="*/ 53 w 57"/>
                <a:gd name="T7" fmla="*/ 18 h 73"/>
                <a:gd name="T8" fmla="*/ 49 w 57"/>
                <a:gd name="T9" fmla="*/ 29 h 73"/>
                <a:gd name="T10" fmla="*/ 44 w 57"/>
                <a:gd name="T11" fmla="*/ 34 h 73"/>
                <a:gd name="T12" fmla="*/ 52 w 57"/>
                <a:gd name="T13" fmla="*/ 39 h 73"/>
                <a:gd name="T14" fmla="*/ 57 w 57"/>
                <a:gd name="T15" fmla="*/ 52 h 73"/>
                <a:gd name="T16" fmla="*/ 52 w 57"/>
                <a:gd name="T17" fmla="*/ 65 h 73"/>
                <a:gd name="T18" fmla="*/ 31 w 57"/>
                <a:gd name="T19" fmla="*/ 73 h 73"/>
                <a:gd name="T20" fmla="*/ 0 w 57"/>
                <a:gd name="T21" fmla="*/ 73 h 73"/>
                <a:gd name="T22" fmla="*/ 0 w 57"/>
                <a:gd name="T23" fmla="*/ 0 h 73"/>
                <a:gd name="T24" fmla="*/ 28 w 57"/>
                <a:gd name="T25" fmla="*/ 31 h 73"/>
                <a:gd name="T26" fmla="*/ 38 w 57"/>
                <a:gd name="T27" fmla="*/ 29 h 73"/>
                <a:gd name="T28" fmla="*/ 43 w 57"/>
                <a:gd name="T29" fmla="*/ 19 h 73"/>
                <a:gd name="T30" fmla="*/ 38 w 57"/>
                <a:gd name="T31" fmla="*/ 10 h 73"/>
                <a:gd name="T32" fmla="*/ 28 w 57"/>
                <a:gd name="T33" fmla="*/ 8 h 73"/>
                <a:gd name="T34" fmla="*/ 10 w 57"/>
                <a:gd name="T35" fmla="*/ 8 h 73"/>
                <a:gd name="T36" fmla="*/ 10 w 57"/>
                <a:gd name="T37" fmla="*/ 31 h 73"/>
                <a:gd name="T38" fmla="*/ 28 w 57"/>
                <a:gd name="T39" fmla="*/ 31 h 73"/>
                <a:gd name="T40" fmla="*/ 31 w 57"/>
                <a:gd name="T41" fmla="*/ 65 h 73"/>
                <a:gd name="T42" fmla="*/ 45 w 57"/>
                <a:gd name="T43" fmla="*/ 60 h 73"/>
                <a:gd name="T44" fmla="*/ 47 w 57"/>
                <a:gd name="T45" fmla="*/ 51 h 73"/>
                <a:gd name="T46" fmla="*/ 40 w 57"/>
                <a:gd name="T47" fmla="*/ 41 h 73"/>
                <a:gd name="T48" fmla="*/ 30 w 57"/>
                <a:gd name="T49" fmla="*/ 39 h 73"/>
                <a:gd name="T50" fmla="*/ 10 w 57"/>
                <a:gd name="T51" fmla="*/ 39 h 73"/>
                <a:gd name="T52" fmla="*/ 10 w 57"/>
                <a:gd name="T53" fmla="*/ 65 h 73"/>
                <a:gd name="T54" fmla="*/ 31 w 57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3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7" y="2"/>
                    <a:pt x="50" y="8"/>
                  </a:cubicBezTo>
                  <a:cubicBezTo>
                    <a:pt x="52" y="11"/>
                    <a:pt x="53" y="14"/>
                    <a:pt x="53" y="18"/>
                  </a:cubicBezTo>
                  <a:cubicBezTo>
                    <a:pt x="53" y="23"/>
                    <a:pt x="52" y="27"/>
                    <a:pt x="49" y="29"/>
                  </a:cubicBezTo>
                  <a:cubicBezTo>
                    <a:pt x="48" y="31"/>
                    <a:pt x="46" y="32"/>
                    <a:pt x="44" y="34"/>
                  </a:cubicBezTo>
                  <a:cubicBezTo>
                    <a:pt x="47" y="35"/>
                    <a:pt x="50" y="37"/>
                    <a:pt x="52" y="39"/>
                  </a:cubicBezTo>
                  <a:cubicBezTo>
                    <a:pt x="55" y="42"/>
                    <a:pt x="57" y="46"/>
                    <a:pt x="57" y="52"/>
                  </a:cubicBezTo>
                  <a:cubicBezTo>
                    <a:pt x="57" y="57"/>
                    <a:pt x="55" y="61"/>
                    <a:pt x="52" y="65"/>
                  </a:cubicBezTo>
                  <a:cubicBezTo>
                    <a:pt x="48" y="70"/>
                    <a:pt x="41" y="73"/>
                    <a:pt x="31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8" y="31"/>
                  </a:moveTo>
                  <a:cubicBezTo>
                    <a:pt x="32" y="31"/>
                    <a:pt x="36" y="30"/>
                    <a:pt x="38" y="29"/>
                  </a:cubicBezTo>
                  <a:cubicBezTo>
                    <a:pt x="42" y="27"/>
                    <a:pt x="43" y="24"/>
                    <a:pt x="43" y="19"/>
                  </a:cubicBezTo>
                  <a:cubicBezTo>
                    <a:pt x="43" y="14"/>
                    <a:pt x="41" y="11"/>
                    <a:pt x="38" y="10"/>
                  </a:cubicBezTo>
                  <a:cubicBezTo>
                    <a:pt x="35" y="9"/>
                    <a:pt x="32" y="8"/>
                    <a:pt x="2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28" y="31"/>
                  </a:lnTo>
                  <a:close/>
                  <a:moveTo>
                    <a:pt x="31" y="65"/>
                  </a:moveTo>
                  <a:cubicBezTo>
                    <a:pt x="38" y="65"/>
                    <a:pt x="42" y="63"/>
                    <a:pt x="45" y="60"/>
                  </a:cubicBezTo>
                  <a:cubicBezTo>
                    <a:pt x="46" y="57"/>
                    <a:pt x="47" y="55"/>
                    <a:pt x="47" y="51"/>
                  </a:cubicBezTo>
                  <a:cubicBezTo>
                    <a:pt x="47" y="46"/>
                    <a:pt x="45" y="42"/>
                    <a:pt x="40" y="41"/>
                  </a:cubicBezTo>
                  <a:cubicBezTo>
                    <a:pt x="37" y="39"/>
                    <a:pt x="34" y="39"/>
                    <a:pt x="3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3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5393" y="3034"/>
              <a:ext cx="40" cy="43"/>
            </a:xfrm>
            <a:custGeom>
              <a:avLst/>
              <a:gdLst>
                <a:gd name="T0" fmla="*/ 64 w 71"/>
                <a:gd name="T1" fmla="*/ 12 h 77"/>
                <a:gd name="T2" fmla="*/ 71 w 71"/>
                <a:gd name="T3" fmla="*/ 37 h 77"/>
                <a:gd name="T4" fmla="*/ 63 w 71"/>
                <a:gd name="T5" fmla="*/ 65 h 77"/>
                <a:gd name="T6" fmla="*/ 35 w 71"/>
                <a:gd name="T7" fmla="*/ 77 h 77"/>
                <a:gd name="T8" fmla="*/ 9 w 71"/>
                <a:gd name="T9" fmla="*/ 66 h 77"/>
                <a:gd name="T10" fmla="*/ 0 w 71"/>
                <a:gd name="T11" fmla="*/ 39 h 77"/>
                <a:gd name="T12" fmla="*/ 7 w 71"/>
                <a:gd name="T13" fmla="*/ 13 h 77"/>
                <a:gd name="T14" fmla="*/ 35 w 71"/>
                <a:gd name="T15" fmla="*/ 0 h 77"/>
                <a:gd name="T16" fmla="*/ 64 w 71"/>
                <a:gd name="T17" fmla="*/ 12 h 77"/>
                <a:gd name="T18" fmla="*/ 55 w 71"/>
                <a:gd name="T19" fmla="*/ 59 h 77"/>
                <a:gd name="T20" fmla="*/ 61 w 71"/>
                <a:gd name="T21" fmla="*/ 38 h 77"/>
                <a:gd name="T22" fmla="*/ 54 w 71"/>
                <a:gd name="T23" fmla="*/ 17 h 77"/>
                <a:gd name="T24" fmla="*/ 36 w 71"/>
                <a:gd name="T25" fmla="*/ 9 h 77"/>
                <a:gd name="T26" fmla="*/ 17 w 71"/>
                <a:gd name="T27" fmla="*/ 17 h 77"/>
                <a:gd name="T28" fmla="*/ 10 w 71"/>
                <a:gd name="T29" fmla="*/ 40 h 77"/>
                <a:gd name="T30" fmla="*/ 16 w 71"/>
                <a:gd name="T31" fmla="*/ 60 h 77"/>
                <a:gd name="T32" fmla="*/ 36 w 71"/>
                <a:gd name="T33" fmla="*/ 69 h 77"/>
                <a:gd name="T34" fmla="*/ 55 w 71"/>
                <a:gd name="T35" fmla="*/ 5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77">
                  <a:moveTo>
                    <a:pt x="64" y="12"/>
                  </a:moveTo>
                  <a:cubicBezTo>
                    <a:pt x="69" y="19"/>
                    <a:pt x="71" y="27"/>
                    <a:pt x="71" y="37"/>
                  </a:cubicBezTo>
                  <a:cubicBezTo>
                    <a:pt x="71" y="48"/>
                    <a:pt x="69" y="57"/>
                    <a:pt x="63" y="65"/>
                  </a:cubicBezTo>
                  <a:cubicBezTo>
                    <a:pt x="57" y="73"/>
                    <a:pt x="47" y="77"/>
                    <a:pt x="35" y="77"/>
                  </a:cubicBezTo>
                  <a:cubicBezTo>
                    <a:pt x="24" y="77"/>
                    <a:pt x="15" y="74"/>
                    <a:pt x="9" y="66"/>
                  </a:cubicBezTo>
                  <a:cubicBezTo>
                    <a:pt x="3" y="59"/>
                    <a:pt x="0" y="50"/>
                    <a:pt x="0" y="39"/>
                  </a:cubicBezTo>
                  <a:cubicBezTo>
                    <a:pt x="0" y="29"/>
                    <a:pt x="2" y="21"/>
                    <a:pt x="7" y="13"/>
                  </a:cubicBezTo>
                  <a:cubicBezTo>
                    <a:pt x="14" y="4"/>
                    <a:pt x="23" y="0"/>
                    <a:pt x="35" y="0"/>
                  </a:cubicBezTo>
                  <a:cubicBezTo>
                    <a:pt x="48" y="0"/>
                    <a:pt x="58" y="4"/>
                    <a:pt x="64" y="12"/>
                  </a:cubicBezTo>
                  <a:close/>
                  <a:moveTo>
                    <a:pt x="55" y="59"/>
                  </a:moveTo>
                  <a:cubicBezTo>
                    <a:pt x="59" y="53"/>
                    <a:pt x="61" y="46"/>
                    <a:pt x="61" y="38"/>
                  </a:cubicBezTo>
                  <a:cubicBezTo>
                    <a:pt x="61" y="29"/>
                    <a:pt x="59" y="22"/>
                    <a:pt x="54" y="17"/>
                  </a:cubicBezTo>
                  <a:cubicBezTo>
                    <a:pt x="50" y="11"/>
                    <a:pt x="44" y="9"/>
                    <a:pt x="36" y="9"/>
                  </a:cubicBezTo>
                  <a:cubicBezTo>
                    <a:pt x="28" y="9"/>
                    <a:pt x="22" y="11"/>
                    <a:pt x="17" y="17"/>
                  </a:cubicBezTo>
                  <a:cubicBezTo>
                    <a:pt x="13" y="22"/>
                    <a:pt x="10" y="29"/>
                    <a:pt x="10" y="40"/>
                  </a:cubicBezTo>
                  <a:cubicBezTo>
                    <a:pt x="10" y="48"/>
                    <a:pt x="12" y="55"/>
                    <a:pt x="16" y="60"/>
                  </a:cubicBezTo>
                  <a:cubicBezTo>
                    <a:pt x="20" y="66"/>
                    <a:pt x="27" y="69"/>
                    <a:pt x="36" y="69"/>
                  </a:cubicBezTo>
                  <a:cubicBezTo>
                    <a:pt x="45" y="69"/>
                    <a:pt x="51" y="65"/>
                    <a:pt x="5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5437" y="3035"/>
              <a:ext cx="37" cy="41"/>
            </a:xfrm>
            <a:custGeom>
              <a:avLst/>
              <a:gdLst>
                <a:gd name="T0" fmla="*/ 15 w 37"/>
                <a:gd name="T1" fmla="*/ 0 h 41"/>
                <a:gd name="T2" fmla="*/ 22 w 37"/>
                <a:gd name="T3" fmla="*/ 0 h 41"/>
                <a:gd name="T4" fmla="*/ 37 w 37"/>
                <a:gd name="T5" fmla="*/ 41 h 41"/>
                <a:gd name="T6" fmla="*/ 31 w 37"/>
                <a:gd name="T7" fmla="*/ 41 h 41"/>
                <a:gd name="T8" fmla="*/ 26 w 37"/>
                <a:gd name="T9" fmla="*/ 29 h 41"/>
                <a:gd name="T10" fmla="*/ 10 w 37"/>
                <a:gd name="T11" fmla="*/ 29 h 41"/>
                <a:gd name="T12" fmla="*/ 5 w 37"/>
                <a:gd name="T13" fmla="*/ 41 h 41"/>
                <a:gd name="T14" fmla="*/ 0 w 37"/>
                <a:gd name="T15" fmla="*/ 41 h 41"/>
                <a:gd name="T16" fmla="*/ 15 w 37"/>
                <a:gd name="T17" fmla="*/ 0 h 41"/>
                <a:gd name="T18" fmla="*/ 24 w 37"/>
                <a:gd name="T19" fmla="*/ 24 h 41"/>
                <a:gd name="T20" fmla="*/ 18 w 37"/>
                <a:gd name="T21" fmla="*/ 6 h 41"/>
                <a:gd name="T22" fmla="*/ 11 w 37"/>
                <a:gd name="T23" fmla="*/ 24 h 41"/>
                <a:gd name="T24" fmla="*/ 24 w 37"/>
                <a:gd name="T2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1">
                  <a:moveTo>
                    <a:pt x="15" y="0"/>
                  </a:moveTo>
                  <a:lnTo>
                    <a:pt x="22" y="0"/>
                  </a:lnTo>
                  <a:lnTo>
                    <a:pt x="37" y="41"/>
                  </a:lnTo>
                  <a:lnTo>
                    <a:pt x="31" y="41"/>
                  </a:lnTo>
                  <a:lnTo>
                    <a:pt x="26" y="29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15" y="0"/>
                  </a:lnTo>
                  <a:close/>
                  <a:moveTo>
                    <a:pt x="24" y="24"/>
                  </a:moveTo>
                  <a:lnTo>
                    <a:pt x="18" y="6"/>
                  </a:lnTo>
                  <a:lnTo>
                    <a:pt x="11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5480" y="3035"/>
              <a:ext cx="34" cy="41"/>
            </a:xfrm>
            <a:custGeom>
              <a:avLst/>
              <a:gdLst>
                <a:gd name="T0" fmla="*/ 0 w 60"/>
                <a:gd name="T1" fmla="*/ 0 h 73"/>
                <a:gd name="T2" fmla="*/ 33 w 60"/>
                <a:gd name="T3" fmla="*/ 0 h 73"/>
                <a:gd name="T4" fmla="*/ 47 w 60"/>
                <a:gd name="T5" fmla="*/ 2 h 73"/>
                <a:gd name="T6" fmla="*/ 57 w 60"/>
                <a:gd name="T7" fmla="*/ 20 h 73"/>
                <a:gd name="T8" fmla="*/ 55 w 60"/>
                <a:gd name="T9" fmla="*/ 30 h 73"/>
                <a:gd name="T10" fmla="*/ 47 w 60"/>
                <a:gd name="T11" fmla="*/ 37 h 73"/>
                <a:gd name="T12" fmla="*/ 53 w 60"/>
                <a:gd name="T13" fmla="*/ 42 h 73"/>
                <a:gd name="T14" fmla="*/ 56 w 60"/>
                <a:gd name="T15" fmla="*/ 51 h 73"/>
                <a:gd name="T16" fmla="*/ 56 w 60"/>
                <a:gd name="T17" fmla="*/ 61 h 73"/>
                <a:gd name="T18" fmla="*/ 57 w 60"/>
                <a:gd name="T19" fmla="*/ 67 h 73"/>
                <a:gd name="T20" fmla="*/ 60 w 60"/>
                <a:gd name="T21" fmla="*/ 72 h 73"/>
                <a:gd name="T22" fmla="*/ 60 w 60"/>
                <a:gd name="T23" fmla="*/ 73 h 73"/>
                <a:gd name="T24" fmla="*/ 48 w 60"/>
                <a:gd name="T25" fmla="*/ 73 h 73"/>
                <a:gd name="T26" fmla="*/ 47 w 60"/>
                <a:gd name="T27" fmla="*/ 71 h 73"/>
                <a:gd name="T28" fmla="*/ 47 w 60"/>
                <a:gd name="T29" fmla="*/ 65 h 73"/>
                <a:gd name="T30" fmla="*/ 46 w 60"/>
                <a:gd name="T31" fmla="*/ 53 h 73"/>
                <a:gd name="T32" fmla="*/ 41 w 60"/>
                <a:gd name="T33" fmla="*/ 43 h 73"/>
                <a:gd name="T34" fmla="*/ 32 w 60"/>
                <a:gd name="T35" fmla="*/ 42 h 73"/>
                <a:gd name="T36" fmla="*/ 10 w 60"/>
                <a:gd name="T37" fmla="*/ 42 h 73"/>
                <a:gd name="T38" fmla="*/ 10 w 60"/>
                <a:gd name="T39" fmla="*/ 73 h 73"/>
                <a:gd name="T40" fmla="*/ 0 w 60"/>
                <a:gd name="T41" fmla="*/ 73 h 73"/>
                <a:gd name="T42" fmla="*/ 0 w 60"/>
                <a:gd name="T43" fmla="*/ 0 h 73"/>
                <a:gd name="T44" fmla="*/ 32 w 60"/>
                <a:gd name="T45" fmla="*/ 34 h 73"/>
                <a:gd name="T46" fmla="*/ 43 w 60"/>
                <a:gd name="T47" fmla="*/ 31 h 73"/>
                <a:gd name="T48" fmla="*/ 47 w 60"/>
                <a:gd name="T49" fmla="*/ 21 h 73"/>
                <a:gd name="T50" fmla="*/ 42 w 60"/>
                <a:gd name="T51" fmla="*/ 10 h 73"/>
                <a:gd name="T52" fmla="*/ 34 w 60"/>
                <a:gd name="T53" fmla="*/ 8 h 73"/>
                <a:gd name="T54" fmla="*/ 10 w 60"/>
                <a:gd name="T55" fmla="*/ 8 h 73"/>
                <a:gd name="T56" fmla="*/ 10 w 60"/>
                <a:gd name="T57" fmla="*/ 34 h 73"/>
                <a:gd name="T58" fmla="*/ 32 w 60"/>
                <a:gd name="T5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73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1"/>
                    <a:pt x="47" y="2"/>
                  </a:cubicBezTo>
                  <a:cubicBezTo>
                    <a:pt x="54" y="5"/>
                    <a:pt x="57" y="11"/>
                    <a:pt x="57" y="20"/>
                  </a:cubicBezTo>
                  <a:cubicBezTo>
                    <a:pt x="57" y="24"/>
                    <a:pt x="56" y="28"/>
                    <a:pt x="55" y="30"/>
                  </a:cubicBezTo>
                  <a:cubicBezTo>
                    <a:pt x="53" y="33"/>
                    <a:pt x="50" y="36"/>
                    <a:pt x="47" y="37"/>
                  </a:cubicBezTo>
                  <a:cubicBezTo>
                    <a:pt x="50" y="38"/>
                    <a:pt x="52" y="40"/>
                    <a:pt x="53" y="42"/>
                  </a:cubicBezTo>
                  <a:cubicBezTo>
                    <a:pt x="55" y="44"/>
                    <a:pt x="56" y="47"/>
                    <a:pt x="56" y="5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4"/>
                    <a:pt x="56" y="66"/>
                    <a:pt x="57" y="67"/>
                  </a:cubicBezTo>
                  <a:cubicBezTo>
                    <a:pt x="57" y="69"/>
                    <a:pt x="58" y="71"/>
                    <a:pt x="60" y="72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2"/>
                    <a:pt x="47" y="71"/>
                  </a:cubicBezTo>
                  <a:cubicBezTo>
                    <a:pt x="47" y="70"/>
                    <a:pt x="47" y="68"/>
                    <a:pt x="47" y="6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8"/>
                    <a:pt x="44" y="45"/>
                    <a:pt x="41" y="43"/>
                  </a:cubicBezTo>
                  <a:cubicBezTo>
                    <a:pt x="39" y="42"/>
                    <a:pt x="36" y="42"/>
                    <a:pt x="32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32" y="34"/>
                  </a:moveTo>
                  <a:cubicBezTo>
                    <a:pt x="37" y="34"/>
                    <a:pt x="41" y="33"/>
                    <a:pt x="43" y="31"/>
                  </a:cubicBezTo>
                  <a:cubicBezTo>
                    <a:pt x="46" y="29"/>
                    <a:pt x="47" y="26"/>
                    <a:pt x="47" y="21"/>
                  </a:cubicBezTo>
                  <a:cubicBezTo>
                    <a:pt x="47" y="15"/>
                    <a:pt x="45" y="12"/>
                    <a:pt x="42" y="10"/>
                  </a:cubicBezTo>
                  <a:cubicBezTo>
                    <a:pt x="40" y="9"/>
                    <a:pt x="37" y="8"/>
                    <a:pt x="3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4"/>
                    <a:pt x="10" y="34"/>
                    <a:pt x="10" y="34"/>
                  </a:cubicBez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5522" y="3035"/>
              <a:ext cx="33" cy="41"/>
            </a:xfrm>
            <a:custGeom>
              <a:avLst/>
              <a:gdLst>
                <a:gd name="T0" fmla="*/ 0 w 59"/>
                <a:gd name="T1" fmla="*/ 0 h 73"/>
                <a:gd name="T2" fmla="*/ 29 w 59"/>
                <a:gd name="T3" fmla="*/ 0 h 73"/>
                <a:gd name="T4" fmla="*/ 52 w 59"/>
                <a:gd name="T5" fmla="*/ 11 h 73"/>
                <a:gd name="T6" fmla="*/ 59 w 59"/>
                <a:gd name="T7" fmla="*/ 35 h 73"/>
                <a:gd name="T8" fmla="*/ 55 w 59"/>
                <a:gd name="T9" fmla="*/ 57 h 73"/>
                <a:gd name="T10" fmla="*/ 29 w 59"/>
                <a:gd name="T11" fmla="*/ 73 h 73"/>
                <a:gd name="T12" fmla="*/ 0 w 59"/>
                <a:gd name="T13" fmla="*/ 73 h 73"/>
                <a:gd name="T14" fmla="*/ 0 w 59"/>
                <a:gd name="T15" fmla="*/ 0 h 73"/>
                <a:gd name="T16" fmla="*/ 27 w 59"/>
                <a:gd name="T17" fmla="*/ 65 h 73"/>
                <a:gd name="T18" fmla="*/ 35 w 59"/>
                <a:gd name="T19" fmla="*/ 64 h 73"/>
                <a:gd name="T20" fmla="*/ 44 w 59"/>
                <a:gd name="T21" fmla="*/ 56 h 73"/>
                <a:gd name="T22" fmla="*/ 48 w 59"/>
                <a:gd name="T23" fmla="*/ 45 h 73"/>
                <a:gd name="T24" fmla="*/ 49 w 59"/>
                <a:gd name="T25" fmla="*/ 37 h 73"/>
                <a:gd name="T26" fmla="*/ 44 w 59"/>
                <a:gd name="T27" fmla="*/ 16 h 73"/>
                <a:gd name="T28" fmla="*/ 27 w 59"/>
                <a:gd name="T29" fmla="*/ 8 h 73"/>
                <a:gd name="T30" fmla="*/ 10 w 59"/>
                <a:gd name="T31" fmla="*/ 8 h 73"/>
                <a:gd name="T32" fmla="*/ 10 w 59"/>
                <a:gd name="T33" fmla="*/ 65 h 73"/>
                <a:gd name="T34" fmla="*/ 27 w 59"/>
                <a:gd name="T3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73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9" y="0"/>
                    <a:pt x="46" y="3"/>
                    <a:pt x="52" y="11"/>
                  </a:cubicBezTo>
                  <a:cubicBezTo>
                    <a:pt x="57" y="17"/>
                    <a:pt x="59" y="25"/>
                    <a:pt x="59" y="35"/>
                  </a:cubicBezTo>
                  <a:cubicBezTo>
                    <a:pt x="59" y="43"/>
                    <a:pt x="58" y="50"/>
                    <a:pt x="55" y="57"/>
                  </a:cubicBezTo>
                  <a:cubicBezTo>
                    <a:pt x="50" y="68"/>
                    <a:pt x="41" y="73"/>
                    <a:pt x="29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27" y="65"/>
                  </a:moveTo>
                  <a:cubicBezTo>
                    <a:pt x="30" y="65"/>
                    <a:pt x="33" y="64"/>
                    <a:pt x="35" y="64"/>
                  </a:cubicBezTo>
                  <a:cubicBezTo>
                    <a:pt x="39" y="62"/>
                    <a:pt x="42" y="60"/>
                    <a:pt x="44" y="56"/>
                  </a:cubicBezTo>
                  <a:cubicBezTo>
                    <a:pt x="46" y="53"/>
                    <a:pt x="48" y="49"/>
                    <a:pt x="48" y="45"/>
                  </a:cubicBezTo>
                  <a:cubicBezTo>
                    <a:pt x="49" y="42"/>
                    <a:pt x="49" y="40"/>
                    <a:pt x="49" y="37"/>
                  </a:cubicBezTo>
                  <a:cubicBezTo>
                    <a:pt x="49" y="28"/>
                    <a:pt x="47" y="21"/>
                    <a:pt x="44" y="16"/>
                  </a:cubicBezTo>
                  <a:cubicBezTo>
                    <a:pt x="40" y="11"/>
                    <a:pt x="35" y="8"/>
                    <a:pt x="2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27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01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5531-39C0-4615-B610-5109C6004A9E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ACE5-80E8-4861-B15E-151273CF8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b.org/2017/05/global-shadow-banking-monitoring-report-201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b.org/2017/05/global-shadow-banking-monitoring-report-201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12" y="1851669"/>
            <a:ext cx="7671672" cy="1584177"/>
          </a:xfrm>
        </p:spPr>
        <p:txBody>
          <a:bodyPr/>
          <a:lstStyle/>
          <a:p>
            <a:pPr lvl="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 difference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decade </a:t>
            </a:r>
            <a:r>
              <a:rPr lang="en-US" dirty="0"/>
              <a:t>makes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Mark </a:t>
            </a:r>
            <a:r>
              <a:rPr lang="en-US" sz="2000" dirty="0"/>
              <a:t>Carney, Chair of the Financial Stability </a:t>
            </a:r>
            <a:r>
              <a:rPr lang="en-US" sz="2000" dirty="0" smtClean="0"/>
              <a:t>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398" y="971064"/>
            <a:ext cx="8606003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Simpler: shadow banking to market-based finance</a:t>
            </a:r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8"/>
          <a:stretch/>
        </p:blipFill>
        <p:spPr>
          <a:xfrm>
            <a:off x="4931026" y="1995688"/>
            <a:ext cx="3483986" cy="1729205"/>
          </a:xfrm>
          <a:prstGeom prst="rect">
            <a:avLst/>
          </a:prstGeom>
        </p:spPr>
      </p:pic>
      <p:sp>
        <p:nvSpPr>
          <p:cNvPr id="60" name="Lightning Bolt 47"/>
          <p:cNvSpPr/>
          <p:nvPr/>
        </p:nvSpPr>
        <p:spPr>
          <a:xfrm rot="20435421">
            <a:off x="5071351" y="2531287"/>
            <a:ext cx="884815" cy="1247837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0 w 20669"/>
              <a:gd name="connsiteY0" fmla="*/ 0 h 21065"/>
              <a:gd name="connsiteX1" fmla="*/ 7989 w 20669"/>
              <a:gd name="connsiteY1" fmla="*/ 4964 h 21065"/>
              <a:gd name="connsiteX2" fmla="*/ 6043 w 20669"/>
              <a:gd name="connsiteY2" fmla="*/ 7512 h 21065"/>
              <a:gd name="connsiteX3" fmla="*/ 12759 w 20669"/>
              <a:gd name="connsiteY3" fmla="*/ 11114 h 21065"/>
              <a:gd name="connsiteX4" fmla="*/ 11119 w 20669"/>
              <a:gd name="connsiteY4" fmla="*/ 12967 h 21065"/>
              <a:gd name="connsiteX5" fmla="*/ 20669 w 20669"/>
              <a:gd name="connsiteY5" fmla="*/ 21065 h 21065"/>
              <a:gd name="connsiteX6" fmla="*/ 8572 w 20669"/>
              <a:gd name="connsiteY6" fmla="*/ 12817 h 21065"/>
              <a:gd name="connsiteX7" fmla="*/ 10544 w 20669"/>
              <a:gd name="connsiteY7" fmla="*/ 11398 h 21065"/>
              <a:gd name="connsiteX8" fmla="*/ 3582 w 20669"/>
              <a:gd name="connsiteY8" fmla="*/ 7607 h 21065"/>
              <a:gd name="connsiteX9" fmla="*/ 5652 w 20669"/>
              <a:gd name="connsiteY9" fmla="*/ 5480 h 21065"/>
              <a:gd name="connsiteX10" fmla="*/ 933 w 20669"/>
              <a:gd name="connsiteY10" fmla="*/ 3039 h 21065"/>
              <a:gd name="connsiteX11" fmla="*/ 0 w 20669"/>
              <a:gd name="connsiteY11" fmla="*/ 0 h 21065"/>
              <a:gd name="connsiteX0" fmla="*/ 788 w 19736"/>
              <a:gd name="connsiteY0" fmla="*/ 0 h 19983"/>
              <a:gd name="connsiteX1" fmla="*/ 7056 w 19736"/>
              <a:gd name="connsiteY1" fmla="*/ 3882 h 19983"/>
              <a:gd name="connsiteX2" fmla="*/ 5110 w 19736"/>
              <a:gd name="connsiteY2" fmla="*/ 6430 h 19983"/>
              <a:gd name="connsiteX3" fmla="*/ 11826 w 19736"/>
              <a:gd name="connsiteY3" fmla="*/ 10032 h 19983"/>
              <a:gd name="connsiteX4" fmla="*/ 10186 w 19736"/>
              <a:gd name="connsiteY4" fmla="*/ 11885 h 19983"/>
              <a:gd name="connsiteX5" fmla="*/ 19736 w 19736"/>
              <a:gd name="connsiteY5" fmla="*/ 19983 h 19983"/>
              <a:gd name="connsiteX6" fmla="*/ 7639 w 19736"/>
              <a:gd name="connsiteY6" fmla="*/ 11735 h 19983"/>
              <a:gd name="connsiteX7" fmla="*/ 9611 w 19736"/>
              <a:gd name="connsiteY7" fmla="*/ 10316 h 19983"/>
              <a:gd name="connsiteX8" fmla="*/ 2649 w 19736"/>
              <a:gd name="connsiteY8" fmla="*/ 6525 h 19983"/>
              <a:gd name="connsiteX9" fmla="*/ 4719 w 19736"/>
              <a:gd name="connsiteY9" fmla="*/ 4398 h 19983"/>
              <a:gd name="connsiteX10" fmla="*/ 0 w 19736"/>
              <a:gd name="connsiteY10" fmla="*/ 1957 h 19983"/>
              <a:gd name="connsiteX11" fmla="*/ 788 w 19736"/>
              <a:gd name="connsiteY11" fmla="*/ 0 h 1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36" h="19983">
                <a:moveTo>
                  <a:pt x="788" y="0"/>
                </a:moveTo>
                <a:lnTo>
                  <a:pt x="7056" y="3882"/>
                </a:lnTo>
                <a:lnTo>
                  <a:pt x="5110" y="6430"/>
                </a:lnTo>
                <a:lnTo>
                  <a:pt x="11826" y="10032"/>
                </a:lnTo>
                <a:lnTo>
                  <a:pt x="10186" y="11885"/>
                </a:lnTo>
                <a:lnTo>
                  <a:pt x="19736" y="19983"/>
                </a:lnTo>
                <a:lnTo>
                  <a:pt x="7639" y="11735"/>
                </a:lnTo>
                <a:lnTo>
                  <a:pt x="9611" y="10316"/>
                </a:lnTo>
                <a:lnTo>
                  <a:pt x="2649" y="6525"/>
                </a:lnTo>
                <a:lnTo>
                  <a:pt x="4719" y="4398"/>
                </a:lnTo>
                <a:lnTo>
                  <a:pt x="0" y="1957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61" name="Lightning Bolt 47"/>
          <p:cNvSpPr/>
          <p:nvPr/>
        </p:nvSpPr>
        <p:spPr>
          <a:xfrm flipH="1">
            <a:off x="7273687" y="2981164"/>
            <a:ext cx="1144429" cy="651471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2026 w 22109"/>
              <a:gd name="connsiteY0" fmla="*/ 0 h 20837"/>
              <a:gd name="connsiteX1" fmla="*/ 9429 w 22109"/>
              <a:gd name="connsiteY1" fmla="*/ 4736 h 20837"/>
              <a:gd name="connsiteX2" fmla="*/ 7483 w 22109"/>
              <a:gd name="connsiteY2" fmla="*/ 7284 h 20837"/>
              <a:gd name="connsiteX3" fmla="*/ 14199 w 22109"/>
              <a:gd name="connsiteY3" fmla="*/ 10886 h 20837"/>
              <a:gd name="connsiteX4" fmla="*/ 12559 w 22109"/>
              <a:gd name="connsiteY4" fmla="*/ 12739 h 20837"/>
              <a:gd name="connsiteX5" fmla="*/ 22109 w 22109"/>
              <a:gd name="connsiteY5" fmla="*/ 20837 h 20837"/>
              <a:gd name="connsiteX6" fmla="*/ 10012 w 22109"/>
              <a:gd name="connsiteY6" fmla="*/ 12589 h 20837"/>
              <a:gd name="connsiteX7" fmla="*/ 11984 w 22109"/>
              <a:gd name="connsiteY7" fmla="*/ 11170 h 20837"/>
              <a:gd name="connsiteX8" fmla="*/ 5022 w 22109"/>
              <a:gd name="connsiteY8" fmla="*/ 7379 h 20837"/>
              <a:gd name="connsiteX9" fmla="*/ 7092 w 22109"/>
              <a:gd name="connsiteY9" fmla="*/ 5252 h 20837"/>
              <a:gd name="connsiteX10" fmla="*/ 0 w 22109"/>
              <a:gd name="connsiteY10" fmla="*/ 1564 h 20837"/>
              <a:gd name="connsiteX11" fmla="*/ 2026 w 22109"/>
              <a:gd name="connsiteY11" fmla="*/ 0 h 20837"/>
              <a:gd name="connsiteX0" fmla="*/ 18 w 20101"/>
              <a:gd name="connsiteY0" fmla="*/ 0 h 20837"/>
              <a:gd name="connsiteX1" fmla="*/ 7421 w 20101"/>
              <a:gd name="connsiteY1" fmla="*/ 4736 h 20837"/>
              <a:gd name="connsiteX2" fmla="*/ 5475 w 20101"/>
              <a:gd name="connsiteY2" fmla="*/ 7284 h 20837"/>
              <a:gd name="connsiteX3" fmla="*/ 12191 w 20101"/>
              <a:gd name="connsiteY3" fmla="*/ 10886 h 20837"/>
              <a:gd name="connsiteX4" fmla="*/ 10551 w 20101"/>
              <a:gd name="connsiteY4" fmla="*/ 12739 h 20837"/>
              <a:gd name="connsiteX5" fmla="*/ 20101 w 20101"/>
              <a:gd name="connsiteY5" fmla="*/ 20837 h 20837"/>
              <a:gd name="connsiteX6" fmla="*/ 8004 w 20101"/>
              <a:gd name="connsiteY6" fmla="*/ 12589 h 20837"/>
              <a:gd name="connsiteX7" fmla="*/ 9976 w 20101"/>
              <a:gd name="connsiteY7" fmla="*/ 11170 h 20837"/>
              <a:gd name="connsiteX8" fmla="*/ 3014 w 20101"/>
              <a:gd name="connsiteY8" fmla="*/ 7379 h 20837"/>
              <a:gd name="connsiteX9" fmla="*/ 5084 w 20101"/>
              <a:gd name="connsiteY9" fmla="*/ 5252 h 20837"/>
              <a:gd name="connsiteX10" fmla="*/ 0 w 20101"/>
              <a:gd name="connsiteY10" fmla="*/ 2554 h 20837"/>
              <a:gd name="connsiteX11" fmla="*/ 18 w 20101"/>
              <a:gd name="connsiteY11" fmla="*/ 0 h 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01" h="20837">
                <a:moveTo>
                  <a:pt x="18" y="0"/>
                </a:moveTo>
                <a:lnTo>
                  <a:pt x="7421" y="4736"/>
                </a:lnTo>
                <a:lnTo>
                  <a:pt x="5475" y="7284"/>
                </a:lnTo>
                <a:lnTo>
                  <a:pt x="12191" y="10886"/>
                </a:lnTo>
                <a:lnTo>
                  <a:pt x="10551" y="12739"/>
                </a:lnTo>
                <a:lnTo>
                  <a:pt x="20101" y="20837"/>
                </a:lnTo>
                <a:lnTo>
                  <a:pt x="8004" y="12589"/>
                </a:lnTo>
                <a:lnTo>
                  <a:pt x="9976" y="11170"/>
                </a:lnTo>
                <a:lnTo>
                  <a:pt x="3014" y="7379"/>
                </a:lnTo>
                <a:lnTo>
                  <a:pt x="5084" y="5252"/>
                </a:lnTo>
                <a:lnTo>
                  <a:pt x="0" y="2554"/>
                </a:lnTo>
                <a:cubicBezTo>
                  <a:pt x="6" y="1703"/>
                  <a:pt x="12" y="851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62" name="Lightning Bolt 47"/>
          <p:cNvSpPr/>
          <p:nvPr/>
        </p:nvSpPr>
        <p:spPr>
          <a:xfrm rot="12110700">
            <a:off x="6244615" y="3031276"/>
            <a:ext cx="571282" cy="648899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6469 w 22109"/>
              <a:gd name="connsiteY0" fmla="*/ 1261 h 19273"/>
              <a:gd name="connsiteX1" fmla="*/ 9429 w 22109"/>
              <a:gd name="connsiteY1" fmla="*/ 3172 h 19273"/>
              <a:gd name="connsiteX2" fmla="*/ 7483 w 22109"/>
              <a:gd name="connsiteY2" fmla="*/ 5720 h 19273"/>
              <a:gd name="connsiteX3" fmla="*/ 14199 w 22109"/>
              <a:gd name="connsiteY3" fmla="*/ 9322 h 19273"/>
              <a:gd name="connsiteX4" fmla="*/ 12559 w 22109"/>
              <a:gd name="connsiteY4" fmla="*/ 11175 h 19273"/>
              <a:gd name="connsiteX5" fmla="*/ 22109 w 22109"/>
              <a:gd name="connsiteY5" fmla="*/ 19273 h 19273"/>
              <a:gd name="connsiteX6" fmla="*/ 10012 w 22109"/>
              <a:gd name="connsiteY6" fmla="*/ 11025 h 19273"/>
              <a:gd name="connsiteX7" fmla="*/ 11984 w 22109"/>
              <a:gd name="connsiteY7" fmla="*/ 9606 h 19273"/>
              <a:gd name="connsiteX8" fmla="*/ 5022 w 22109"/>
              <a:gd name="connsiteY8" fmla="*/ 5815 h 19273"/>
              <a:gd name="connsiteX9" fmla="*/ 7092 w 22109"/>
              <a:gd name="connsiteY9" fmla="*/ 3688 h 19273"/>
              <a:gd name="connsiteX10" fmla="*/ 0 w 22109"/>
              <a:gd name="connsiteY10" fmla="*/ 0 h 19273"/>
              <a:gd name="connsiteX11" fmla="*/ 6469 w 22109"/>
              <a:gd name="connsiteY11" fmla="*/ 1261 h 19273"/>
              <a:gd name="connsiteX0" fmla="*/ 2967 w 18607"/>
              <a:gd name="connsiteY0" fmla="*/ 0 h 18012"/>
              <a:gd name="connsiteX1" fmla="*/ 5927 w 18607"/>
              <a:gd name="connsiteY1" fmla="*/ 1911 h 18012"/>
              <a:gd name="connsiteX2" fmla="*/ 3981 w 18607"/>
              <a:gd name="connsiteY2" fmla="*/ 4459 h 18012"/>
              <a:gd name="connsiteX3" fmla="*/ 10697 w 18607"/>
              <a:gd name="connsiteY3" fmla="*/ 8061 h 18012"/>
              <a:gd name="connsiteX4" fmla="*/ 9057 w 18607"/>
              <a:gd name="connsiteY4" fmla="*/ 9914 h 18012"/>
              <a:gd name="connsiteX5" fmla="*/ 18607 w 18607"/>
              <a:gd name="connsiteY5" fmla="*/ 18012 h 18012"/>
              <a:gd name="connsiteX6" fmla="*/ 6510 w 18607"/>
              <a:gd name="connsiteY6" fmla="*/ 9764 h 18012"/>
              <a:gd name="connsiteX7" fmla="*/ 8482 w 18607"/>
              <a:gd name="connsiteY7" fmla="*/ 8345 h 18012"/>
              <a:gd name="connsiteX8" fmla="*/ 1520 w 18607"/>
              <a:gd name="connsiteY8" fmla="*/ 4554 h 18012"/>
              <a:gd name="connsiteX9" fmla="*/ 3590 w 18607"/>
              <a:gd name="connsiteY9" fmla="*/ 2427 h 18012"/>
              <a:gd name="connsiteX10" fmla="*/ 0 w 18607"/>
              <a:gd name="connsiteY10" fmla="*/ 1032 h 18012"/>
              <a:gd name="connsiteX11" fmla="*/ 2967 w 18607"/>
              <a:gd name="connsiteY11" fmla="*/ 0 h 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07" h="18012">
                <a:moveTo>
                  <a:pt x="2967" y="0"/>
                </a:moveTo>
                <a:lnTo>
                  <a:pt x="5927" y="1911"/>
                </a:lnTo>
                <a:lnTo>
                  <a:pt x="3981" y="4459"/>
                </a:lnTo>
                <a:lnTo>
                  <a:pt x="10697" y="8061"/>
                </a:lnTo>
                <a:lnTo>
                  <a:pt x="9057" y="9914"/>
                </a:lnTo>
                <a:lnTo>
                  <a:pt x="18607" y="18012"/>
                </a:lnTo>
                <a:lnTo>
                  <a:pt x="6510" y="9764"/>
                </a:lnTo>
                <a:lnTo>
                  <a:pt x="8482" y="8345"/>
                </a:lnTo>
                <a:lnTo>
                  <a:pt x="1520" y="4554"/>
                </a:lnTo>
                <a:lnTo>
                  <a:pt x="3590" y="2427"/>
                </a:lnTo>
                <a:lnTo>
                  <a:pt x="0" y="1032"/>
                </a:lnTo>
                <a:lnTo>
                  <a:pt x="2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grpSp>
        <p:nvGrpSpPr>
          <p:cNvPr id="63" name="Group 62"/>
          <p:cNvGrpSpPr/>
          <p:nvPr/>
        </p:nvGrpSpPr>
        <p:grpSpPr>
          <a:xfrm>
            <a:off x="786986" y="1851671"/>
            <a:ext cx="3535243" cy="1873223"/>
            <a:chOff x="-317578" y="3635399"/>
            <a:chExt cx="4969235" cy="2097858"/>
          </a:xfrm>
        </p:grpSpPr>
        <p:sp>
          <p:nvSpPr>
            <p:cNvPr id="64" name="Rectangle 63"/>
            <p:cNvSpPr/>
            <p:nvPr/>
          </p:nvSpPr>
          <p:spPr>
            <a:xfrm>
              <a:off x="-267013" y="3645024"/>
              <a:ext cx="4767004" cy="2088232"/>
            </a:xfrm>
            <a:prstGeom prst="rect">
              <a:avLst/>
            </a:prstGeom>
            <a:solidFill>
              <a:srgbClr val="6BD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94093" y="3645024"/>
              <a:ext cx="2505900" cy="2088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96185" y="5032082"/>
              <a:ext cx="2503809" cy="7011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317578" y="3635399"/>
              <a:ext cx="2124238" cy="48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33465"/>
                  </a:solidFill>
                </a:rPr>
                <a:t>Banks</a:t>
              </a:r>
            </a:p>
            <a:p>
              <a:r>
                <a:rPr lang="en-GB" sz="1100" b="1" dirty="0" smtClean="0">
                  <a:solidFill>
                    <a:srgbClr val="233465"/>
                  </a:solidFill>
                </a:rPr>
                <a:t>$86 </a:t>
              </a:r>
              <a:r>
                <a:rPr lang="en-GB" sz="1100" b="1" dirty="0" err="1" smtClean="0">
                  <a:solidFill>
                    <a:srgbClr val="233465"/>
                  </a:solidFill>
                </a:rPr>
                <a:t>trn</a:t>
              </a:r>
              <a:endParaRPr lang="en-GB" sz="1100" b="1" dirty="0">
                <a:solidFill>
                  <a:srgbClr val="233465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8812" y="3646791"/>
              <a:ext cx="2732845" cy="74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33465"/>
                  </a:solidFill>
                </a:rPr>
                <a:t>Non-banks</a:t>
              </a:r>
            </a:p>
            <a:p>
              <a:r>
                <a:rPr lang="en-GB" sz="1100" b="1" dirty="0" smtClean="0">
                  <a:solidFill>
                    <a:srgbClr val="233465"/>
                  </a:solidFill>
                </a:rPr>
                <a:t>(incl. pension funds, insurers)</a:t>
              </a:r>
            </a:p>
            <a:p>
              <a:endParaRPr lang="en-GB" sz="400" b="1" dirty="0" smtClean="0">
                <a:solidFill>
                  <a:srgbClr val="233465"/>
                </a:solidFill>
              </a:endParaRPr>
            </a:p>
            <a:p>
              <a:r>
                <a:rPr lang="en-GB" sz="1100" b="1" dirty="0" smtClean="0">
                  <a:solidFill>
                    <a:srgbClr val="233465"/>
                  </a:solidFill>
                </a:rPr>
                <a:t>$102 trn</a:t>
              </a:r>
              <a:endParaRPr lang="en-GB" sz="1100" b="1" dirty="0">
                <a:solidFill>
                  <a:srgbClr val="233465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45384" y="5006331"/>
              <a:ext cx="2503840" cy="672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100" b="1" i="1" dirty="0" smtClean="0">
                  <a:solidFill>
                    <a:schemeClr val="bg1"/>
                  </a:solidFill>
                </a:rPr>
                <a:t>of which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: </a:t>
              </a:r>
            </a:p>
            <a:p>
              <a:r>
                <a:rPr lang="en-GB" sz="1100" b="1" dirty="0" smtClean="0">
                  <a:solidFill>
                    <a:schemeClr val="bg1"/>
                  </a:solidFill>
                </a:rPr>
                <a:t>Shadow Banking </a:t>
              </a:r>
            </a:p>
            <a:p>
              <a:r>
                <a:rPr lang="en-GB" sz="1100" b="1" dirty="0" smtClean="0">
                  <a:solidFill>
                    <a:schemeClr val="bg1"/>
                  </a:solidFill>
                </a:rPr>
                <a:t>$29 trn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Lightning Bolt 47"/>
          <p:cNvSpPr/>
          <p:nvPr/>
        </p:nvSpPr>
        <p:spPr>
          <a:xfrm rot="20054761">
            <a:off x="1034468" y="2294412"/>
            <a:ext cx="988962" cy="1561082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0 w 20669"/>
              <a:gd name="connsiteY0" fmla="*/ 0 h 21065"/>
              <a:gd name="connsiteX1" fmla="*/ 7989 w 20669"/>
              <a:gd name="connsiteY1" fmla="*/ 4964 h 21065"/>
              <a:gd name="connsiteX2" fmla="*/ 6043 w 20669"/>
              <a:gd name="connsiteY2" fmla="*/ 7512 h 21065"/>
              <a:gd name="connsiteX3" fmla="*/ 12759 w 20669"/>
              <a:gd name="connsiteY3" fmla="*/ 11114 h 21065"/>
              <a:gd name="connsiteX4" fmla="*/ 11119 w 20669"/>
              <a:gd name="connsiteY4" fmla="*/ 12967 h 21065"/>
              <a:gd name="connsiteX5" fmla="*/ 20669 w 20669"/>
              <a:gd name="connsiteY5" fmla="*/ 21065 h 21065"/>
              <a:gd name="connsiteX6" fmla="*/ 8572 w 20669"/>
              <a:gd name="connsiteY6" fmla="*/ 12817 h 21065"/>
              <a:gd name="connsiteX7" fmla="*/ 10544 w 20669"/>
              <a:gd name="connsiteY7" fmla="*/ 11398 h 21065"/>
              <a:gd name="connsiteX8" fmla="*/ 3582 w 20669"/>
              <a:gd name="connsiteY8" fmla="*/ 7607 h 21065"/>
              <a:gd name="connsiteX9" fmla="*/ 5652 w 20669"/>
              <a:gd name="connsiteY9" fmla="*/ 5480 h 21065"/>
              <a:gd name="connsiteX10" fmla="*/ 404 w 20669"/>
              <a:gd name="connsiteY10" fmla="*/ 2809 h 21065"/>
              <a:gd name="connsiteX11" fmla="*/ 0 w 20669"/>
              <a:gd name="connsiteY11" fmla="*/ 0 h 21065"/>
              <a:gd name="connsiteX0" fmla="*/ 1525 w 20273"/>
              <a:gd name="connsiteY0" fmla="*/ 0 h 20509"/>
              <a:gd name="connsiteX1" fmla="*/ 7593 w 20273"/>
              <a:gd name="connsiteY1" fmla="*/ 4408 h 20509"/>
              <a:gd name="connsiteX2" fmla="*/ 5647 w 20273"/>
              <a:gd name="connsiteY2" fmla="*/ 6956 h 20509"/>
              <a:gd name="connsiteX3" fmla="*/ 12363 w 20273"/>
              <a:gd name="connsiteY3" fmla="*/ 10558 h 20509"/>
              <a:gd name="connsiteX4" fmla="*/ 10723 w 20273"/>
              <a:gd name="connsiteY4" fmla="*/ 12411 h 20509"/>
              <a:gd name="connsiteX5" fmla="*/ 20273 w 20273"/>
              <a:gd name="connsiteY5" fmla="*/ 20509 h 20509"/>
              <a:gd name="connsiteX6" fmla="*/ 8176 w 20273"/>
              <a:gd name="connsiteY6" fmla="*/ 12261 h 20509"/>
              <a:gd name="connsiteX7" fmla="*/ 10148 w 20273"/>
              <a:gd name="connsiteY7" fmla="*/ 10842 h 20509"/>
              <a:gd name="connsiteX8" fmla="*/ 3186 w 20273"/>
              <a:gd name="connsiteY8" fmla="*/ 7051 h 20509"/>
              <a:gd name="connsiteX9" fmla="*/ 5256 w 20273"/>
              <a:gd name="connsiteY9" fmla="*/ 4924 h 20509"/>
              <a:gd name="connsiteX10" fmla="*/ 8 w 20273"/>
              <a:gd name="connsiteY10" fmla="*/ 2253 h 20509"/>
              <a:gd name="connsiteX11" fmla="*/ 1525 w 20273"/>
              <a:gd name="connsiteY11" fmla="*/ 0 h 20509"/>
              <a:gd name="connsiteX0" fmla="*/ 1525 w 20273"/>
              <a:gd name="connsiteY0" fmla="*/ 0 h 20509"/>
              <a:gd name="connsiteX1" fmla="*/ 7593 w 20273"/>
              <a:gd name="connsiteY1" fmla="*/ 4408 h 20509"/>
              <a:gd name="connsiteX2" fmla="*/ 5647 w 20273"/>
              <a:gd name="connsiteY2" fmla="*/ 6956 h 20509"/>
              <a:gd name="connsiteX3" fmla="*/ 12363 w 20273"/>
              <a:gd name="connsiteY3" fmla="*/ 10558 h 20509"/>
              <a:gd name="connsiteX4" fmla="*/ 10723 w 20273"/>
              <a:gd name="connsiteY4" fmla="*/ 12411 h 20509"/>
              <a:gd name="connsiteX5" fmla="*/ 20273 w 20273"/>
              <a:gd name="connsiteY5" fmla="*/ 20509 h 20509"/>
              <a:gd name="connsiteX6" fmla="*/ 8176 w 20273"/>
              <a:gd name="connsiteY6" fmla="*/ 12261 h 20509"/>
              <a:gd name="connsiteX7" fmla="*/ 10148 w 20273"/>
              <a:gd name="connsiteY7" fmla="*/ 10842 h 20509"/>
              <a:gd name="connsiteX8" fmla="*/ 3186 w 20273"/>
              <a:gd name="connsiteY8" fmla="*/ 7051 h 20509"/>
              <a:gd name="connsiteX9" fmla="*/ 5256 w 20273"/>
              <a:gd name="connsiteY9" fmla="*/ 4924 h 20509"/>
              <a:gd name="connsiteX10" fmla="*/ 8 w 20273"/>
              <a:gd name="connsiteY10" fmla="*/ 2253 h 20509"/>
              <a:gd name="connsiteX11" fmla="*/ 1525 w 20273"/>
              <a:gd name="connsiteY11" fmla="*/ 0 h 20509"/>
              <a:gd name="connsiteX0" fmla="*/ 1521 w 20269"/>
              <a:gd name="connsiteY0" fmla="*/ 0 h 20509"/>
              <a:gd name="connsiteX1" fmla="*/ 7589 w 20269"/>
              <a:gd name="connsiteY1" fmla="*/ 4408 h 20509"/>
              <a:gd name="connsiteX2" fmla="*/ 5643 w 20269"/>
              <a:gd name="connsiteY2" fmla="*/ 6956 h 20509"/>
              <a:gd name="connsiteX3" fmla="*/ 12359 w 20269"/>
              <a:gd name="connsiteY3" fmla="*/ 10558 h 20509"/>
              <a:gd name="connsiteX4" fmla="*/ 10719 w 20269"/>
              <a:gd name="connsiteY4" fmla="*/ 12411 h 20509"/>
              <a:gd name="connsiteX5" fmla="*/ 20269 w 20269"/>
              <a:gd name="connsiteY5" fmla="*/ 20509 h 20509"/>
              <a:gd name="connsiteX6" fmla="*/ 8172 w 20269"/>
              <a:gd name="connsiteY6" fmla="*/ 12261 h 20509"/>
              <a:gd name="connsiteX7" fmla="*/ 10144 w 20269"/>
              <a:gd name="connsiteY7" fmla="*/ 10842 h 20509"/>
              <a:gd name="connsiteX8" fmla="*/ 3182 w 20269"/>
              <a:gd name="connsiteY8" fmla="*/ 7051 h 20509"/>
              <a:gd name="connsiteX9" fmla="*/ 5252 w 20269"/>
              <a:gd name="connsiteY9" fmla="*/ 4924 h 20509"/>
              <a:gd name="connsiteX10" fmla="*/ 4 w 20269"/>
              <a:gd name="connsiteY10" fmla="*/ 2253 h 20509"/>
              <a:gd name="connsiteX11" fmla="*/ 1521 w 20269"/>
              <a:gd name="connsiteY11" fmla="*/ 0 h 20509"/>
              <a:gd name="connsiteX0" fmla="*/ 1609 w 20269"/>
              <a:gd name="connsiteY0" fmla="*/ 1 h 20483"/>
              <a:gd name="connsiteX1" fmla="*/ 7589 w 20269"/>
              <a:gd name="connsiteY1" fmla="*/ 4382 h 20483"/>
              <a:gd name="connsiteX2" fmla="*/ 5643 w 20269"/>
              <a:gd name="connsiteY2" fmla="*/ 6930 h 20483"/>
              <a:gd name="connsiteX3" fmla="*/ 12359 w 20269"/>
              <a:gd name="connsiteY3" fmla="*/ 10532 h 20483"/>
              <a:gd name="connsiteX4" fmla="*/ 10719 w 20269"/>
              <a:gd name="connsiteY4" fmla="*/ 12385 h 20483"/>
              <a:gd name="connsiteX5" fmla="*/ 20269 w 20269"/>
              <a:gd name="connsiteY5" fmla="*/ 20483 h 20483"/>
              <a:gd name="connsiteX6" fmla="*/ 8172 w 20269"/>
              <a:gd name="connsiteY6" fmla="*/ 12235 h 20483"/>
              <a:gd name="connsiteX7" fmla="*/ 10144 w 20269"/>
              <a:gd name="connsiteY7" fmla="*/ 10816 h 20483"/>
              <a:gd name="connsiteX8" fmla="*/ 3182 w 20269"/>
              <a:gd name="connsiteY8" fmla="*/ 7025 h 20483"/>
              <a:gd name="connsiteX9" fmla="*/ 5252 w 20269"/>
              <a:gd name="connsiteY9" fmla="*/ 4898 h 20483"/>
              <a:gd name="connsiteX10" fmla="*/ 4 w 20269"/>
              <a:gd name="connsiteY10" fmla="*/ 2227 h 20483"/>
              <a:gd name="connsiteX11" fmla="*/ 1609 w 20269"/>
              <a:gd name="connsiteY11" fmla="*/ 1 h 20483"/>
              <a:gd name="connsiteX0" fmla="*/ 1716 w 20376"/>
              <a:gd name="connsiteY0" fmla="*/ 1 h 20483"/>
              <a:gd name="connsiteX1" fmla="*/ 7696 w 20376"/>
              <a:gd name="connsiteY1" fmla="*/ 4382 h 20483"/>
              <a:gd name="connsiteX2" fmla="*/ 5750 w 20376"/>
              <a:gd name="connsiteY2" fmla="*/ 6930 h 20483"/>
              <a:gd name="connsiteX3" fmla="*/ 12466 w 20376"/>
              <a:gd name="connsiteY3" fmla="*/ 10532 h 20483"/>
              <a:gd name="connsiteX4" fmla="*/ 10826 w 20376"/>
              <a:gd name="connsiteY4" fmla="*/ 12385 h 20483"/>
              <a:gd name="connsiteX5" fmla="*/ 20376 w 20376"/>
              <a:gd name="connsiteY5" fmla="*/ 20483 h 20483"/>
              <a:gd name="connsiteX6" fmla="*/ 8279 w 20376"/>
              <a:gd name="connsiteY6" fmla="*/ 12235 h 20483"/>
              <a:gd name="connsiteX7" fmla="*/ 10251 w 20376"/>
              <a:gd name="connsiteY7" fmla="*/ 10816 h 20483"/>
              <a:gd name="connsiteX8" fmla="*/ 3289 w 20376"/>
              <a:gd name="connsiteY8" fmla="*/ 7025 h 20483"/>
              <a:gd name="connsiteX9" fmla="*/ 5359 w 20376"/>
              <a:gd name="connsiteY9" fmla="*/ 4898 h 20483"/>
              <a:gd name="connsiteX10" fmla="*/ 3 w 20376"/>
              <a:gd name="connsiteY10" fmla="*/ 2298 h 20483"/>
              <a:gd name="connsiteX11" fmla="*/ 1716 w 20376"/>
              <a:gd name="connsiteY11" fmla="*/ 1 h 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76" h="20483">
                <a:moveTo>
                  <a:pt x="1716" y="1"/>
                </a:moveTo>
                <a:lnTo>
                  <a:pt x="7696" y="4382"/>
                </a:lnTo>
                <a:lnTo>
                  <a:pt x="5750" y="6930"/>
                </a:lnTo>
                <a:lnTo>
                  <a:pt x="12466" y="10532"/>
                </a:lnTo>
                <a:lnTo>
                  <a:pt x="10826" y="12385"/>
                </a:lnTo>
                <a:lnTo>
                  <a:pt x="20376" y="20483"/>
                </a:lnTo>
                <a:lnTo>
                  <a:pt x="8279" y="12235"/>
                </a:lnTo>
                <a:lnTo>
                  <a:pt x="10251" y="10816"/>
                </a:lnTo>
                <a:lnTo>
                  <a:pt x="3289" y="7025"/>
                </a:lnTo>
                <a:lnTo>
                  <a:pt x="5359" y="4898"/>
                </a:lnTo>
                <a:lnTo>
                  <a:pt x="3" y="2298"/>
                </a:lnTo>
                <a:cubicBezTo>
                  <a:pt x="-89" y="2312"/>
                  <a:pt x="1720" y="-40"/>
                  <a:pt x="17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1" name="TextBox 70"/>
          <p:cNvSpPr txBox="1"/>
          <p:nvPr/>
        </p:nvSpPr>
        <p:spPr>
          <a:xfrm>
            <a:off x="822958" y="3745364"/>
            <a:ext cx="339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Financial system assets, 2007</a:t>
            </a:r>
            <a:endParaRPr lang="en-GB" sz="1600" b="1" dirty="0"/>
          </a:p>
        </p:txBody>
      </p:sp>
      <p:sp>
        <p:nvSpPr>
          <p:cNvPr id="72" name="Lightning Bolt 47"/>
          <p:cNvSpPr/>
          <p:nvPr/>
        </p:nvSpPr>
        <p:spPr>
          <a:xfrm rot="1394373" flipH="1">
            <a:off x="3423285" y="3094552"/>
            <a:ext cx="704422" cy="736244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2855 w 22109"/>
              <a:gd name="connsiteY0" fmla="*/ 0 h 20264"/>
              <a:gd name="connsiteX1" fmla="*/ 9429 w 22109"/>
              <a:gd name="connsiteY1" fmla="*/ 4163 h 20264"/>
              <a:gd name="connsiteX2" fmla="*/ 7483 w 22109"/>
              <a:gd name="connsiteY2" fmla="*/ 6711 h 20264"/>
              <a:gd name="connsiteX3" fmla="*/ 14199 w 22109"/>
              <a:gd name="connsiteY3" fmla="*/ 10313 h 20264"/>
              <a:gd name="connsiteX4" fmla="*/ 12559 w 22109"/>
              <a:gd name="connsiteY4" fmla="*/ 12166 h 20264"/>
              <a:gd name="connsiteX5" fmla="*/ 22109 w 22109"/>
              <a:gd name="connsiteY5" fmla="*/ 20264 h 20264"/>
              <a:gd name="connsiteX6" fmla="*/ 10012 w 22109"/>
              <a:gd name="connsiteY6" fmla="*/ 12016 h 20264"/>
              <a:gd name="connsiteX7" fmla="*/ 11984 w 22109"/>
              <a:gd name="connsiteY7" fmla="*/ 10597 h 20264"/>
              <a:gd name="connsiteX8" fmla="*/ 5022 w 22109"/>
              <a:gd name="connsiteY8" fmla="*/ 6806 h 20264"/>
              <a:gd name="connsiteX9" fmla="*/ 7092 w 22109"/>
              <a:gd name="connsiteY9" fmla="*/ 4679 h 20264"/>
              <a:gd name="connsiteX10" fmla="*/ 0 w 22109"/>
              <a:gd name="connsiteY10" fmla="*/ 991 h 20264"/>
              <a:gd name="connsiteX11" fmla="*/ 2855 w 22109"/>
              <a:gd name="connsiteY11" fmla="*/ 0 h 20264"/>
              <a:gd name="connsiteX0" fmla="*/ 1093 w 20347"/>
              <a:gd name="connsiteY0" fmla="*/ 0 h 20264"/>
              <a:gd name="connsiteX1" fmla="*/ 7667 w 20347"/>
              <a:gd name="connsiteY1" fmla="*/ 4163 h 20264"/>
              <a:gd name="connsiteX2" fmla="*/ 5721 w 20347"/>
              <a:gd name="connsiteY2" fmla="*/ 6711 h 20264"/>
              <a:gd name="connsiteX3" fmla="*/ 12437 w 20347"/>
              <a:gd name="connsiteY3" fmla="*/ 10313 h 20264"/>
              <a:gd name="connsiteX4" fmla="*/ 10797 w 20347"/>
              <a:gd name="connsiteY4" fmla="*/ 12166 h 20264"/>
              <a:gd name="connsiteX5" fmla="*/ 20347 w 20347"/>
              <a:gd name="connsiteY5" fmla="*/ 20264 h 20264"/>
              <a:gd name="connsiteX6" fmla="*/ 8250 w 20347"/>
              <a:gd name="connsiteY6" fmla="*/ 12016 h 20264"/>
              <a:gd name="connsiteX7" fmla="*/ 10222 w 20347"/>
              <a:gd name="connsiteY7" fmla="*/ 10597 h 20264"/>
              <a:gd name="connsiteX8" fmla="*/ 3260 w 20347"/>
              <a:gd name="connsiteY8" fmla="*/ 6806 h 20264"/>
              <a:gd name="connsiteX9" fmla="*/ 5330 w 20347"/>
              <a:gd name="connsiteY9" fmla="*/ 4679 h 20264"/>
              <a:gd name="connsiteX10" fmla="*/ 0 w 20347"/>
              <a:gd name="connsiteY10" fmla="*/ 2008 h 20264"/>
              <a:gd name="connsiteX11" fmla="*/ 1093 w 20347"/>
              <a:gd name="connsiteY11" fmla="*/ 0 h 20264"/>
              <a:gd name="connsiteX0" fmla="*/ 799 w 20053"/>
              <a:gd name="connsiteY0" fmla="*/ 0 h 20264"/>
              <a:gd name="connsiteX1" fmla="*/ 7373 w 20053"/>
              <a:gd name="connsiteY1" fmla="*/ 4163 h 20264"/>
              <a:gd name="connsiteX2" fmla="*/ 5427 w 20053"/>
              <a:gd name="connsiteY2" fmla="*/ 6711 h 20264"/>
              <a:gd name="connsiteX3" fmla="*/ 12143 w 20053"/>
              <a:gd name="connsiteY3" fmla="*/ 10313 h 20264"/>
              <a:gd name="connsiteX4" fmla="*/ 10503 w 20053"/>
              <a:gd name="connsiteY4" fmla="*/ 12166 h 20264"/>
              <a:gd name="connsiteX5" fmla="*/ 20053 w 20053"/>
              <a:gd name="connsiteY5" fmla="*/ 20264 h 20264"/>
              <a:gd name="connsiteX6" fmla="*/ 7956 w 20053"/>
              <a:gd name="connsiteY6" fmla="*/ 12016 h 20264"/>
              <a:gd name="connsiteX7" fmla="*/ 9928 w 20053"/>
              <a:gd name="connsiteY7" fmla="*/ 10597 h 20264"/>
              <a:gd name="connsiteX8" fmla="*/ 2966 w 20053"/>
              <a:gd name="connsiteY8" fmla="*/ 6806 h 20264"/>
              <a:gd name="connsiteX9" fmla="*/ 5036 w 20053"/>
              <a:gd name="connsiteY9" fmla="*/ 4679 h 20264"/>
              <a:gd name="connsiteX10" fmla="*/ 0 w 20053"/>
              <a:gd name="connsiteY10" fmla="*/ 1845 h 20264"/>
              <a:gd name="connsiteX11" fmla="*/ 799 w 20053"/>
              <a:gd name="connsiteY11" fmla="*/ 0 h 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3" h="20264">
                <a:moveTo>
                  <a:pt x="799" y="0"/>
                </a:moveTo>
                <a:lnTo>
                  <a:pt x="7373" y="4163"/>
                </a:lnTo>
                <a:lnTo>
                  <a:pt x="5427" y="6711"/>
                </a:lnTo>
                <a:lnTo>
                  <a:pt x="12143" y="10313"/>
                </a:lnTo>
                <a:lnTo>
                  <a:pt x="10503" y="12166"/>
                </a:lnTo>
                <a:lnTo>
                  <a:pt x="20053" y="20264"/>
                </a:lnTo>
                <a:lnTo>
                  <a:pt x="7956" y="12016"/>
                </a:lnTo>
                <a:lnTo>
                  <a:pt x="9928" y="10597"/>
                </a:lnTo>
                <a:lnTo>
                  <a:pt x="2966" y="6806"/>
                </a:lnTo>
                <a:lnTo>
                  <a:pt x="5036" y="4679"/>
                </a:lnTo>
                <a:lnTo>
                  <a:pt x="0" y="1845"/>
                </a:lnTo>
                <a:lnTo>
                  <a:pt x="7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37" name="Group 36"/>
          <p:cNvGrpSpPr/>
          <p:nvPr/>
        </p:nvGrpSpPr>
        <p:grpSpPr>
          <a:xfrm rot="21343129" flipH="1">
            <a:off x="4254723" y="2524047"/>
            <a:ext cx="1700977" cy="1065819"/>
            <a:chOff x="615870" y="1828793"/>
            <a:chExt cx="4584780" cy="2315464"/>
          </a:xfrm>
          <a:solidFill>
            <a:srgbClr val="FFC000"/>
          </a:solidFill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5009244" y="3086001"/>
              <a:ext cx="191406" cy="489356"/>
            </a:xfrm>
            <a:custGeom>
              <a:avLst/>
              <a:gdLst>
                <a:gd name="T0" fmla="*/ 24 w 75"/>
                <a:gd name="T1" fmla="*/ 132 h 264"/>
                <a:gd name="T2" fmla="*/ 75 w 75"/>
                <a:gd name="T3" fmla="*/ 13 h 264"/>
                <a:gd name="T4" fmla="*/ 53 w 75"/>
                <a:gd name="T5" fmla="*/ 0 h 264"/>
                <a:gd name="T6" fmla="*/ 0 w 75"/>
                <a:gd name="T7" fmla="*/ 132 h 264"/>
                <a:gd name="T8" fmla="*/ 53 w 75"/>
                <a:gd name="T9" fmla="*/ 264 h 264"/>
                <a:gd name="T10" fmla="*/ 75 w 75"/>
                <a:gd name="T11" fmla="*/ 252 h 264"/>
                <a:gd name="T12" fmla="*/ 24 w 75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64">
                  <a:moveTo>
                    <a:pt x="24" y="132"/>
                  </a:moveTo>
                  <a:cubicBezTo>
                    <a:pt x="24" y="86"/>
                    <a:pt x="43" y="43"/>
                    <a:pt x="75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0" y="35"/>
                    <a:pt x="0" y="81"/>
                    <a:pt x="0" y="132"/>
                  </a:cubicBezTo>
                  <a:cubicBezTo>
                    <a:pt x="0" y="184"/>
                    <a:pt x="20" y="230"/>
                    <a:pt x="53" y="264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43" y="222"/>
                    <a:pt x="24" y="179"/>
                    <a:pt x="2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4701436" y="3000021"/>
              <a:ext cx="232513" cy="617457"/>
            </a:xfrm>
            <a:custGeom>
              <a:avLst/>
              <a:gdLst>
                <a:gd name="T0" fmla="*/ 32 w 90"/>
                <a:gd name="T1" fmla="*/ 166 h 333"/>
                <a:gd name="T2" fmla="*/ 90 w 90"/>
                <a:gd name="T3" fmla="*/ 17 h 333"/>
                <a:gd name="T4" fmla="*/ 62 w 90"/>
                <a:gd name="T5" fmla="*/ 0 h 333"/>
                <a:gd name="T6" fmla="*/ 0 w 90"/>
                <a:gd name="T7" fmla="*/ 166 h 333"/>
                <a:gd name="T8" fmla="*/ 62 w 90"/>
                <a:gd name="T9" fmla="*/ 333 h 333"/>
                <a:gd name="T10" fmla="*/ 90 w 90"/>
                <a:gd name="T11" fmla="*/ 316 h 333"/>
                <a:gd name="T12" fmla="*/ 32 w 90"/>
                <a:gd name="T13" fmla="*/ 16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33">
                  <a:moveTo>
                    <a:pt x="32" y="166"/>
                  </a:moveTo>
                  <a:cubicBezTo>
                    <a:pt x="32" y="109"/>
                    <a:pt x="54" y="56"/>
                    <a:pt x="90" y="1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3" y="45"/>
                    <a:pt x="0" y="103"/>
                    <a:pt x="0" y="166"/>
                  </a:cubicBezTo>
                  <a:cubicBezTo>
                    <a:pt x="0" y="230"/>
                    <a:pt x="23" y="288"/>
                    <a:pt x="62" y="333"/>
                  </a:cubicBezTo>
                  <a:cubicBezTo>
                    <a:pt x="90" y="316"/>
                    <a:pt x="90" y="316"/>
                    <a:pt x="90" y="316"/>
                  </a:cubicBezTo>
                  <a:cubicBezTo>
                    <a:pt x="54" y="276"/>
                    <a:pt x="32" y="224"/>
                    <a:pt x="32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4286587" y="2878965"/>
              <a:ext cx="285413" cy="789510"/>
            </a:xfrm>
            <a:custGeom>
              <a:avLst/>
              <a:gdLst>
                <a:gd name="T0" fmla="*/ 44 w 112"/>
                <a:gd name="T1" fmla="*/ 213 h 426"/>
                <a:gd name="T2" fmla="*/ 112 w 112"/>
                <a:gd name="T3" fmla="*/ 23 h 426"/>
                <a:gd name="T4" fmla="*/ 74 w 112"/>
                <a:gd name="T5" fmla="*/ 0 h 426"/>
                <a:gd name="T6" fmla="*/ 0 w 112"/>
                <a:gd name="T7" fmla="*/ 213 h 426"/>
                <a:gd name="T8" fmla="*/ 74 w 112"/>
                <a:gd name="T9" fmla="*/ 426 h 426"/>
                <a:gd name="T10" fmla="*/ 112 w 112"/>
                <a:gd name="T11" fmla="*/ 404 h 426"/>
                <a:gd name="T12" fmla="*/ 44 w 112"/>
                <a:gd name="T13" fmla="*/ 2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26">
                  <a:moveTo>
                    <a:pt x="44" y="213"/>
                  </a:moveTo>
                  <a:cubicBezTo>
                    <a:pt x="44" y="143"/>
                    <a:pt x="68" y="77"/>
                    <a:pt x="112" y="2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6" y="61"/>
                    <a:pt x="0" y="135"/>
                    <a:pt x="0" y="213"/>
                  </a:cubicBezTo>
                  <a:cubicBezTo>
                    <a:pt x="0" y="292"/>
                    <a:pt x="26" y="366"/>
                    <a:pt x="74" y="426"/>
                  </a:cubicBezTo>
                  <a:cubicBezTo>
                    <a:pt x="112" y="404"/>
                    <a:pt x="112" y="404"/>
                    <a:pt x="112" y="404"/>
                  </a:cubicBezTo>
                  <a:cubicBezTo>
                    <a:pt x="68" y="350"/>
                    <a:pt x="44" y="284"/>
                    <a:pt x="4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733978" y="2719568"/>
              <a:ext cx="333966" cy="1019447"/>
            </a:xfrm>
            <a:custGeom>
              <a:avLst/>
              <a:gdLst>
                <a:gd name="T0" fmla="*/ 59 w 141"/>
                <a:gd name="T1" fmla="*/ 275 h 550"/>
                <a:gd name="T2" fmla="*/ 141 w 141"/>
                <a:gd name="T3" fmla="*/ 31 h 550"/>
                <a:gd name="T4" fmla="*/ 90 w 141"/>
                <a:gd name="T5" fmla="*/ 0 h 550"/>
                <a:gd name="T6" fmla="*/ 36 w 141"/>
                <a:gd name="T7" fmla="*/ 94 h 550"/>
                <a:gd name="T8" fmla="*/ 0 w 141"/>
                <a:gd name="T9" fmla="*/ 275 h 550"/>
                <a:gd name="T10" fmla="*/ 36 w 141"/>
                <a:gd name="T11" fmla="*/ 456 h 550"/>
                <a:gd name="T12" fmla="*/ 90 w 141"/>
                <a:gd name="T13" fmla="*/ 550 h 550"/>
                <a:gd name="T14" fmla="*/ 141 w 141"/>
                <a:gd name="T15" fmla="*/ 520 h 550"/>
                <a:gd name="T16" fmla="*/ 59 w 141"/>
                <a:gd name="T17" fmla="*/ 27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550">
                  <a:moveTo>
                    <a:pt x="59" y="275"/>
                  </a:moveTo>
                  <a:cubicBezTo>
                    <a:pt x="59" y="186"/>
                    <a:pt x="87" y="101"/>
                    <a:pt x="141" y="3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8" y="29"/>
                    <a:pt x="50" y="61"/>
                    <a:pt x="36" y="94"/>
                  </a:cubicBezTo>
                  <a:cubicBezTo>
                    <a:pt x="12" y="152"/>
                    <a:pt x="0" y="213"/>
                    <a:pt x="0" y="275"/>
                  </a:cubicBezTo>
                  <a:cubicBezTo>
                    <a:pt x="0" y="338"/>
                    <a:pt x="12" y="399"/>
                    <a:pt x="36" y="456"/>
                  </a:cubicBezTo>
                  <a:cubicBezTo>
                    <a:pt x="50" y="490"/>
                    <a:pt x="68" y="521"/>
                    <a:pt x="90" y="550"/>
                  </a:cubicBezTo>
                  <a:cubicBezTo>
                    <a:pt x="141" y="520"/>
                    <a:pt x="141" y="520"/>
                    <a:pt x="141" y="520"/>
                  </a:cubicBezTo>
                  <a:cubicBezTo>
                    <a:pt x="87" y="450"/>
                    <a:pt x="59" y="365"/>
                    <a:pt x="59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2983738" y="2505564"/>
              <a:ext cx="436134" cy="1330856"/>
            </a:xfrm>
            <a:custGeom>
              <a:avLst/>
              <a:gdLst>
                <a:gd name="T0" fmla="*/ 123 w 181"/>
                <a:gd name="T1" fmla="*/ 573 h 718"/>
                <a:gd name="T2" fmla="*/ 79 w 181"/>
                <a:gd name="T3" fmla="*/ 359 h 718"/>
                <a:gd name="T4" fmla="*/ 123 w 181"/>
                <a:gd name="T5" fmla="*/ 146 h 718"/>
                <a:gd name="T6" fmla="*/ 181 w 181"/>
                <a:gd name="T7" fmla="*/ 41 h 718"/>
                <a:gd name="T8" fmla="*/ 113 w 181"/>
                <a:gd name="T9" fmla="*/ 0 h 718"/>
                <a:gd name="T10" fmla="*/ 49 w 181"/>
                <a:gd name="T11" fmla="*/ 115 h 718"/>
                <a:gd name="T12" fmla="*/ 0 w 181"/>
                <a:gd name="T13" fmla="*/ 359 h 718"/>
                <a:gd name="T14" fmla="*/ 49 w 181"/>
                <a:gd name="T15" fmla="*/ 604 h 718"/>
                <a:gd name="T16" fmla="*/ 113 w 181"/>
                <a:gd name="T17" fmla="*/ 718 h 718"/>
                <a:gd name="T18" fmla="*/ 181 w 181"/>
                <a:gd name="T19" fmla="*/ 677 h 718"/>
                <a:gd name="T20" fmla="*/ 123 w 181"/>
                <a:gd name="T21" fmla="*/ 57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18">
                  <a:moveTo>
                    <a:pt x="123" y="573"/>
                  </a:moveTo>
                  <a:cubicBezTo>
                    <a:pt x="94" y="505"/>
                    <a:pt x="79" y="433"/>
                    <a:pt x="79" y="359"/>
                  </a:cubicBezTo>
                  <a:cubicBezTo>
                    <a:pt x="79" y="285"/>
                    <a:pt x="94" y="214"/>
                    <a:pt x="123" y="146"/>
                  </a:cubicBezTo>
                  <a:cubicBezTo>
                    <a:pt x="138" y="109"/>
                    <a:pt x="158" y="74"/>
                    <a:pt x="181" y="4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8" y="36"/>
                    <a:pt x="66" y="75"/>
                    <a:pt x="49" y="115"/>
                  </a:cubicBezTo>
                  <a:cubicBezTo>
                    <a:pt x="17" y="192"/>
                    <a:pt x="0" y="275"/>
                    <a:pt x="0" y="359"/>
                  </a:cubicBezTo>
                  <a:cubicBezTo>
                    <a:pt x="0" y="444"/>
                    <a:pt x="17" y="526"/>
                    <a:pt x="49" y="604"/>
                  </a:cubicBezTo>
                  <a:cubicBezTo>
                    <a:pt x="66" y="644"/>
                    <a:pt x="88" y="682"/>
                    <a:pt x="113" y="718"/>
                  </a:cubicBezTo>
                  <a:cubicBezTo>
                    <a:pt x="181" y="677"/>
                    <a:pt x="181" y="677"/>
                    <a:pt x="181" y="677"/>
                  </a:cubicBezTo>
                  <a:cubicBezTo>
                    <a:pt x="158" y="645"/>
                    <a:pt x="138" y="610"/>
                    <a:pt x="123" y="5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1975436" y="2219943"/>
              <a:ext cx="580340" cy="1748390"/>
            </a:xfrm>
            <a:custGeom>
              <a:avLst/>
              <a:gdLst>
                <a:gd name="T0" fmla="*/ 166 w 236"/>
                <a:gd name="T1" fmla="*/ 759 h 943"/>
                <a:gd name="T2" fmla="*/ 108 w 236"/>
                <a:gd name="T3" fmla="*/ 471 h 943"/>
                <a:gd name="T4" fmla="*/ 166 w 236"/>
                <a:gd name="T5" fmla="*/ 183 h 943"/>
                <a:gd name="T6" fmla="*/ 236 w 236"/>
                <a:gd name="T7" fmla="*/ 55 h 943"/>
                <a:gd name="T8" fmla="*/ 144 w 236"/>
                <a:gd name="T9" fmla="*/ 0 h 943"/>
                <a:gd name="T10" fmla="*/ 67 w 236"/>
                <a:gd name="T11" fmla="*/ 142 h 943"/>
                <a:gd name="T12" fmla="*/ 0 w 236"/>
                <a:gd name="T13" fmla="*/ 471 h 943"/>
                <a:gd name="T14" fmla="*/ 67 w 236"/>
                <a:gd name="T15" fmla="*/ 801 h 943"/>
                <a:gd name="T16" fmla="*/ 144 w 236"/>
                <a:gd name="T17" fmla="*/ 943 h 943"/>
                <a:gd name="T18" fmla="*/ 236 w 236"/>
                <a:gd name="T19" fmla="*/ 888 h 943"/>
                <a:gd name="T20" fmla="*/ 166 w 236"/>
                <a:gd name="T21" fmla="*/ 75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943">
                  <a:moveTo>
                    <a:pt x="166" y="759"/>
                  </a:moveTo>
                  <a:cubicBezTo>
                    <a:pt x="127" y="668"/>
                    <a:pt x="108" y="571"/>
                    <a:pt x="108" y="471"/>
                  </a:cubicBezTo>
                  <a:cubicBezTo>
                    <a:pt x="108" y="371"/>
                    <a:pt x="127" y="275"/>
                    <a:pt x="166" y="183"/>
                  </a:cubicBezTo>
                  <a:cubicBezTo>
                    <a:pt x="185" y="138"/>
                    <a:pt x="208" y="95"/>
                    <a:pt x="236" y="55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14" y="44"/>
                    <a:pt x="88" y="92"/>
                    <a:pt x="67" y="142"/>
                  </a:cubicBezTo>
                  <a:cubicBezTo>
                    <a:pt x="23" y="246"/>
                    <a:pt x="0" y="357"/>
                    <a:pt x="0" y="471"/>
                  </a:cubicBezTo>
                  <a:cubicBezTo>
                    <a:pt x="0" y="586"/>
                    <a:pt x="23" y="697"/>
                    <a:pt x="67" y="801"/>
                  </a:cubicBezTo>
                  <a:cubicBezTo>
                    <a:pt x="88" y="851"/>
                    <a:pt x="114" y="899"/>
                    <a:pt x="144" y="943"/>
                  </a:cubicBezTo>
                  <a:cubicBezTo>
                    <a:pt x="236" y="888"/>
                    <a:pt x="236" y="888"/>
                    <a:pt x="236" y="888"/>
                  </a:cubicBezTo>
                  <a:cubicBezTo>
                    <a:pt x="208" y="848"/>
                    <a:pt x="185" y="805"/>
                    <a:pt x="166" y="7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15870" y="1828793"/>
              <a:ext cx="787778" cy="2315464"/>
            </a:xfrm>
            <a:custGeom>
              <a:avLst/>
              <a:gdLst>
                <a:gd name="T0" fmla="*/ 223 w 309"/>
                <a:gd name="T1" fmla="*/ 1013 h 1249"/>
                <a:gd name="T2" fmla="*/ 145 w 309"/>
                <a:gd name="T3" fmla="*/ 624 h 1249"/>
                <a:gd name="T4" fmla="*/ 223 w 309"/>
                <a:gd name="T5" fmla="*/ 235 h 1249"/>
                <a:gd name="T6" fmla="*/ 309 w 309"/>
                <a:gd name="T7" fmla="*/ 75 h 1249"/>
                <a:gd name="T8" fmla="*/ 185 w 309"/>
                <a:gd name="T9" fmla="*/ 0 h 1249"/>
                <a:gd name="T10" fmla="*/ 90 w 309"/>
                <a:gd name="T11" fmla="*/ 179 h 1249"/>
                <a:gd name="T12" fmla="*/ 0 w 309"/>
                <a:gd name="T13" fmla="*/ 624 h 1249"/>
                <a:gd name="T14" fmla="*/ 90 w 309"/>
                <a:gd name="T15" fmla="*/ 1070 h 1249"/>
                <a:gd name="T16" fmla="*/ 185 w 309"/>
                <a:gd name="T17" fmla="*/ 1249 h 1249"/>
                <a:gd name="T18" fmla="*/ 309 w 309"/>
                <a:gd name="T19" fmla="*/ 1174 h 1249"/>
                <a:gd name="T20" fmla="*/ 223 w 309"/>
                <a:gd name="T21" fmla="*/ 1013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249">
                  <a:moveTo>
                    <a:pt x="223" y="1013"/>
                  </a:moveTo>
                  <a:cubicBezTo>
                    <a:pt x="171" y="890"/>
                    <a:pt x="145" y="759"/>
                    <a:pt x="145" y="624"/>
                  </a:cubicBezTo>
                  <a:cubicBezTo>
                    <a:pt x="145" y="489"/>
                    <a:pt x="171" y="359"/>
                    <a:pt x="223" y="235"/>
                  </a:cubicBezTo>
                  <a:cubicBezTo>
                    <a:pt x="247" y="179"/>
                    <a:pt x="276" y="125"/>
                    <a:pt x="309" y="75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48" y="57"/>
                    <a:pt x="116" y="116"/>
                    <a:pt x="90" y="179"/>
                  </a:cubicBezTo>
                  <a:cubicBezTo>
                    <a:pt x="30" y="320"/>
                    <a:pt x="0" y="470"/>
                    <a:pt x="0" y="624"/>
                  </a:cubicBezTo>
                  <a:cubicBezTo>
                    <a:pt x="0" y="779"/>
                    <a:pt x="30" y="929"/>
                    <a:pt x="90" y="1070"/>
                  </a:cubicBezTo>
                  <a:cubicBezTo>
                    <a:pt x="116" y="1132"/>
                    <a:pt x="148" y="1192"/>
                    <a:pt x="185" y="1249"/>
                  </a:cubicBezTo>
                  <a:cubicBezTo>
                    <a:pt x="309" y="1174"/>
                    <a:pt x="309" y="1174"/>
                    <a:pt x="309" y="1174"/>
                  </a:cubicBezTo>
                  <a:cubicBezTo>
                    <a:pt x="276" y="1123"/>
                    <a:pt x="247" y="1070"/>
                    <a:pt x="223" y="10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 rot="21343129" flipH="1">
            <a:off x="4249411" y="2525141"/>
            <a:ext cx="1671667" cy="1065819"/>
            <a:chOff x="615870" y="1828793"/>
            <a:chExt cx="4584780" cy="2315464"/>
          </a:xfrm>
          <a:solidFill>
            <a:srgbClr val="FFC000"/>
          </a:solidFill>
        </p:grpSpPr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5009244" y="3086001"/>
              <a:ext cx="191406" cy="489356"/>
            </a:xfrm>
            <a:custGeom>
              <a:avLst/>
              <a:gdLst>
                <a:gd name="T0" fmla="*/ 24 w 75"/>
                <a:gd name="T1" fmla="*/ 132 h 264"/>
                <a:gd name="T2" fmla="*/ 75 w 75"/>
                <a:gd name="T3" fmla="*/ 13 h 264"/>
                <a:gd name="T4" fmla="*/ 53 w 75"/>
                <a:gd name="T5" fmla="*/ 0 h 264"/>
                <a:gd name="T6" fmla="*/ 0 w 75"/>
                <a:gd name="T7" fmla="*/ 132 h 264"/>
                <a:gd name="T8" fmla="*/ 53 w 75"/>
                <a:gd name="T9" fmla="*/ 264 h 264"/>
                <a:gd name="T10" fmla="*/ 75 w 75"/>
                <a:gd name="T11" fmla="*/ 252 h 264"/>
                <a:gd name="T12" fmla="*/ 24 w 75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64">
                  <a:moveTo>
                    <a:pt x="24" y="132"/>
                  </a:moveTo>
                  <a:cubicBezTo>
                    <a:pt x="24" y="86"/>
                    <a:pt x="43" y="43"/>
                    <a:pt x="75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0" y="35"/>
                    <a:pt x="0" y="81"/>
                    <a:pt x="0" y="132"/>
                  </a:cubicBezTo>
                  <a:cubicBezTo>
                    <a:pt x="0" y="184"/>
                    <a:pt x="20" y="230"/>
                    <a:pt x="53" y="264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43" y="222"/>
                    <a:pt x="24" y="179"/>
                    <a:pt x="24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4701436" y="3000021"/>
              <a:ext cx="232513" cy="617457"/>
            </a:xfrm>
            <a:custGeom>
              <a:avLst/>
              <a:gdLst>
                <a:gd name="T0" fmla="*/ 32 w 90"/>
                <a:gd name="T1" fmla="*/ 166 h 333"/>
                <a:gd name="T2" fmla="*/ 90 w 90"/>
                <a:gd name="T3" fmla="*/ 17 h 333"/>
                <a:gd name="T4" fmla="*/ 62 w 90"/>
                <a:gd name="T5" fmla="*/ 0 h 333"/>
                <a:gd name="T6" fmla="*/ 0 w 90"/>
                <a:gd name="T7" fmla="*/ 166 h 333"/>
                <a:gd name="T8" fmla="*/ 62 w 90"/>
                <a:gd name="T9" fmla="*/ 333 h 333"/>
                <a:gd name="T10" fmla="*/ 90 w 90"/>
                <a:gd name="T11" fmla="*/ 316 h 333"/>
                <a:gd name="T12" fmla="*/ 32 w 90"/>
                <a:gd name="T13" fmla="*/ 16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33">
                  <a:moveTo>
                    <a:pt x="32" y="166"/>
                  </a:moveTo>
                  <a:cubicBezTo>
                    <a:pt x="32" y="109"/>
                    <a:pt x="54" y="56"/>
                    <a:pt x="90" y="1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3" y="45"/>
                    <a:pt x="0" y="103"/>
                    <a:pt x="0" y="166"/>
                  </a:cubicBezTo>
                  <a:cubicBezTo>
                    <a:pt x="0" y="230"/>
                    <a:pt x="23" y="288"/>
                    <a:pt x="62" y="333"/>
                  </a:cubicBezTo>
                  <a:cubicBezTo>
                    <a:pt x="90" y="316"/>
                    <a:pt x="90" y="316"/>
                    <a:pt x="90" y="316"/>
                  </a:cubicBezTo>
                  <a:cubicBezTo>
                    <a:pt x="54" y="276"/>
                    <a:pt x="32" y="224"/>
                    <a:pt x="32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4286587" y="2878965"/>
              <a:ext cx="285413" cy="789510"/>
            </a:xfrm>
            <a:custGeom>
              <a:avLst/>
              <a:gdLst>
                <a:gd name="T0" fmla="*/ 44 w 112"/>
                <a:gd name="T1" fmla="*/ 213 h 426"/>
                <a:gd name="T2" fmla="*/ 112 w 112"/>
                <a:gd name="T3" fmla="*/ 23 h 426"/>
                <a:gd name="T4" fmla="*/ 74 w 112"/>
                <a:gd name="T5" fmla="*/ 0 h 426"/>
                <a:gd name="T6" fmla="*/ 0 w 112"/>
                <a:gd name="T7" fmla="*/ 213 h 426"/>
                <a:gd name="T8" fmla="*/ 74 w 112"/>
                <a:gd name="T9" fmla="*/ 426 h 426"/>
                <a:gd name="T10" fmla="*/ 112 w 112"/>
                <a:gd name="T11" fmla="*/ 404 h 426"/>
                <a:gd name="T12" fmla="*/ 44 w 112"/>
                <a:gd name="T13" fmla="*/ 2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26">
                  <a:moveTo>
                    <a:pt x="44" y="213"/>
                  </a:moveTo>
                  <a:cubicBezTo>
                    <a:pt x="44" y="143"/>
                    <a:pt x="68" y="77"/>
                    <a:pt x="112" y="2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6" y="61"/>
                    <a:pt x="0" y="135"/>
                    <a:pt x="0" y="213"/>
                  </a:cubicBezTo>
                  <a:cubicBezTo>
                    <a:pt x="0" y="292"/>
                    <a:pt x="26" y="366"/>
                    <a:pt x="74" y="426"/>
                  </a:cubicBezTo>
                  <a:cubicBezTo>
                    <a:pt x="112" y="404"/>
                    <a:pt x="112" y="404"/>
                    <a:pt x="112" y="404"/>
                  </a:cubicBezTo>
                  <a:cubicBezTo>
                    <a:pt x="68" y="350"/>
                    <a:pt x="44" y="284"/>
                    <a:pt x="4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3733978" y="2719568"/>
              <a:ext cx="333966" cy="1019447"/>
            </a:xfrm>
            <a:custGeom>
              <a:avLst/>
              <a:gdLst>
                <a:gd name="T0" fmla="*/ 59 w 141"/>
                <a:gd name="T1" fmla="*/ 275 h 550"/>
                <a:gd name="T2" fmla="*/ 141 w 141"/>
                <a:gd name="T3" fmla="*/ 31 h 550"/>
                <a:gd name="T4" fmla="*/ 90 w 141"/>
                <a:gd name="T5" fmla="*/ 0 h 550"/>
                <a:gd name="T6" fmla="*/ 36 w 141"/>
                <a:gd name="T7" fmla="*/ 94 h 550"/>
                <a:gd name="T8" fmla="*/ 0 w 141"/>
                <a:gd name="T9" fmla="*/ 275 h 550"/>
                <a:gd name="T10" fmla="*/ 36 w 141"/>
                <a:gd name="T11" fmla="*/ 456 h 550"/>
                <a:gd name="T12" fmla="*/ 90 w 141"/>
                <a:gd name="T13" fmla="*/ 550 h 550"/>
                <a:gd name="T14" fmla="*/ 141 w 141"/>
                <a:gd name="T15" fmla="*/ 520 h 550"/>
                <a:gd name="T16" fmla="*/ 59 w 141"/>
                <a:gd name="T17" fmla="*/ 27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550">
                  <a:moveTo>
                    <a:pt x="59" y="275"/>
                  </a:moveTo>
                  <a:cubicBezTo>
                    <a:pt x="59" y="186"/>
                    <a:pt x="87" y="101"/>
                    <a:pt x="141" y="3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8" y="29"/>
                    <a:pt x="50" y="61"/>
                    <a:pt x="36" y="94"/>
                  </a:cubicBezTo>
                  <a:cubicBezTo>
                    <a:pt x="12" y="152"/>
                    <a:pt x="0" y="213"/>
                    <a:pt x="0" y="275"/>
                  </a:cubicBezTo>
                  <a:cubicBezTo>
                    <a:pt x="0" y="338"/>
                    <a:pt x="12" y="399"/>
                    <a:pt x="36" y="456"/>
                  </a:cubicBezTo>
                  <a:cubicBezTo>
                    <a:pt x="50" y="490"/>
                    <a:pt x="68" y="521"/>
                    <a:pt x="90" y="550"/>
                  </a:cubicBezTo>
                  <a:cubicBezTo>
                    <a:pt x="141" y="520"/>
                    <a:pt x="141" y="520"/>
                    <a:pt x="141" y="520"/>
                  </a:cubicBezTo>
                  <a:cubicBezTo>
                    <a:pt x="87" y="450"/>
                    <a:pt x="59" y="365"/>
                    <a:pt x="59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2983738" y="2505564"/>
              <a:ext cx="436134" cy="1330856"/>
            </a:xfrm>
            <a:custGeom>
              <a:avLst/>
              <a:gdLst>
                <a:gd name="T0" fmla="*/ 123 w 181"/>
                <a:gd name="T1" fmla="*/ 573 h 718"/>
                <a:gd name="T2" fmla="*/ 79 w 181"/>
                <a:gd name="T3" fmla="*/ 359 h 718"/>
                <a:gd name="T4" fmla="*/ 123 w 181"/>
                <a:gd name="T5" fmla="*/ 146 h 718"/>
                <a:gd name="T6" fmla="*/ 181 w 181"/>
                <a:gd name="T7" fmla="*/ 41 h 718"/>
                <a:gd name="T8" fmla="*/ 113 w 181"/>
                <a:gd name="T9" fmla="*/ 0 h 718"/>
                <a:gd name="T10" fmla="*/ 49 w 181"/>
                <a:gd name="T11" fmla="*/ 115 h 718"/>
                <a:gd name="T12" fmla="*/ 0 w 181"/>
                <a:gd name="T13" fmla="*/ 359 h 718"/>
                <a:gd name="T14" fmla="*/ 49 w 181"/>
                <a:gd name="T15" fmla="*/ 604 h 718"/>
                <a:gd name="T16" fmla="*/ 113 w 181"/>
                <a:gd name="T17" fmla="*/ 718 h 718"/>
                <a:gd name="T18" fmla="*/ 181 w 181"/>
                <a:gd name="T19" fmla="*/ 677 h 718"/>
                <a:gd name="T20" fmla="*/ 123 w 181"/>
                <a:gd name="T21" fmla="*/ 57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18">
                  <a:moveTo>
                    <a:pt x="123" y="573"/>
                  </a:moveTo>
                  <a:cubicBezTo>
                    <a:pt x="94" y="505"/>
                    <a:pt x="79" y="433"/>
                    <a:pt x="79" y="359"/>
                  </a:cubicBezTo>
                  <a:cubicBezTo>
                    <a:pt x="79" y="285"/>
                    <a:pt x="94" y="214"/>
                    <a:pt x="123" y="146"/>
                  </a:cubicBezTo>
                  <a:cubicBezTo>
                    <a:pt x="138" y="109"/>
                    <a:pt x="158" y="74"/>
                    <a:pt x="181" y="4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8" y="36"/>
                    <a:pt x="66" y="75"/>
                    <a:pt x="49" y="115"/>
                  </a:cubicBezTo>
                  <a:cubicBezTo>
                    <a:pt x="17" y="192"/>
                    <a:pt x="0" y="275"/>
                    <a:pt x="0" y="359"/>
                  </a:cubicBezTo>
                  <a:cubicBezTo>
                    <a:pt x="0" y="444"/>
                    <a:pt x="17" y="526"/>
                    <a:pt x="49" y="604"/>
                  </a:cubicBezTo>
                  <a:cubicBezTo>
                    <a:pt x="66" y="644"/>
                    <a:pt x="88" y="682"/>
                    <a:pt x="113" y="718"/>
                  </a:cubicBezTo>
                  <a:cubicBezTo>
                    <a:pt x="181" y="677"/>
                    <a:pt x="181" y="677"/>
                    <a:pt x="181" y="677"/>
                  </a:cubicBezTo>
                  <a:cubicBezTo>
                    <a:pt x="158" y="645"/>
                    <a:pt x="138" y="610"/>
                    <a:pt x="123" y="5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975436" y="2219943"/>
              <a:ext cx="580340" cy="1748390"/>
            </a:xfrm>
            <a:custGeom>
              <a:avLst/>
              <a:gdLst>
                <a:gd name="T0" fmla="*/ 166 w 236"/>
                <a:gd name="T1" fmla="*/ 759 h 943"/>
                <a:gd name="T2" fmla="*/ 108 w 236"/>
                <a:gd name="T3" fmla="*/ 471 h 943"/>
                <a:gd name="T4" fmla="*/ 166 w 236"/>
                <a:gd name="T5" fmla="*/ 183 h 943"/>
                <a:gd name="T6" fmla="*/ 236 w 236"/>
                <a:gd name="T7" fmla="*/ 55 h 943"/>
                <a:gd name="T8" fmla="*/ 144 w 236"/>
                <a:gd name="T9" fmla="*/ 0 h 943"/>
                <a:gd name="T10" fmla="*/ 67 w 236"/>
                <a:gd name="T11" fmla="*/ 142 h 943"/>
                <a:gd name="T12" fmla="*/ 0 w 236"/>
                <a:gd name="T13" fmla="*/ 471 h 943"/>
                <a:gd name="T14" fmla="*/ 67 w 236"/>
                <a:gd name="T15" fmla="*/ 801 h 943"/>
                <a:gd name="T16" fmla="*/ 144 w 236"/>
                <a:gd name="T17" fmla="*/ 943 h 943"/>
                <a:gd name="T18" fmla="*/ 236 w 236"/>
                <a:gd name="T19" fmla="*/ 888 h 943"/>
                <a:gd name="T20" fmla="*/ 166 w 236"/>
                <a:gd name="T21" fmla="*/ 75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943">
                  <a:moveTo>
                    <a:pt x="166" y="759"/>
                  </a:moveTo>
                  <a:cubicBezTo>
                    <a:pt x="127" y="668"/>
                    <a:pt x="108" y="571"/>
                    <a:pt x="108" y="471"/>
                  </a:cubicBezTo>
                  <a:cubicBezTo>
                    <a:pt x="108" y="371"/>
                    <a:pt x="127" y="275"/>
                    <a:pt x="166" y="183"/>
                  </a:cubicBezTo>
                  <a:cubicBezTo>
                    <a:pt x="185" y="138"/>
                    <a:pt x="208" y="95"/>
                    <a:pt x="236" y="55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14" y="44"/>
                    <a:pt x="88" y="92"/>
                    <a:pt x="67" y="142"/>
                  </a:cubicBezTo>
                  <a:cubicBezTo>
                    <a:pt x="23" y="246"/>
                    <a:pt x="0" y="357"/>
                    <a:pt x="0" y="471"/>
                  </a:cubicBezTo>
                  <a:cubicBezTo>
                    <a:pt x="0" y="586"/>
                    <a:pt x="23" y="697"/>
                    <a:pt x="67" y="801"/>
                  </a:cubicBezTo>
                  <a:cubicBezTo>
                    <a:pt x="88" y="851"/>
                    <a:pt x="114" y="899"/>
                    <a:pt x="144" y="943"/>
                  </a:cubicBezTo>
                  <a:cubicBezTo>
                    <a:pt x="236" y="888"/>
                    <a:pt x="236" y="888"/>
                    <a:pt x="236" y="888"/>
                  </a:cubicBezTo>
                  <a:cubicBezTo>
                    <a:pt x="208" y="848"/>
                    <a:pt x="185" y="805"/>
                    <a:pt x="166" y="7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615870" y="1828793"/>
              <a:ext cx="787778" cy="2315464"/>
            </a:xfrm>
            <a:custGeom>
              <a:avLst/>
              <a:gdLst>
                <a:gd name="T0" fmla="*/ 223 w 309"/>
                <a:gd name="T1" fmla="*/ 1013 h 1249"/>
                <a:gd name="T2" fmla="*/ 145 w 309"/>
                <a:gd name="T3" fmla="*/ 624 h 1249"/>
                <a:gd name="T4" fmla="*/ 223 w 309"/>
                <a:gd name="T5" fmla="*/ 235 h 1249"/>
                <a:gd name="T6" fmla="*/ 309 w 309"/>
                <a:gd name="T7" fmla="*/ 75 h 1249"/>
                <a:gd name="T8" fmla="*/ 185 w 309"/>
                <a:gd name="T9" fmla="*/ 0 h 1249"/>
                <a:gd name="T10" fmla="*/ 90 w 309"/>
                <a:gd name="T11" fmla="*/ 179 h 1249"/>
                <a:gd name="T12" fmla="*/ 0 w 309"/>
                <a:gd name="T13" fmla="*/ 624 h 1249"/>
                <a:gd name="T14" fmla="*/ 90 w 309"/>
                <a:gd name="T15" fmla="*/ 1070 h 1249"/>
                <a:gd name="T16" fmla="*/ 185 w 309"/>
                <a:gd name="T17" fmla="*/ 1249 h 1249"/>
                <a:gd name="T18" fmla="*/ 309 w 309"/>
                <a:gd name="T19" fmla="*/ 1174 h 1249"/>
                <a:gd name="T20" fmla="*/ 223 w 309"/>
                <a:gd name="T21" fmla="*/ 1013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249">
                  <a:moveTo>
                    <a:pt x="223" y="1013"/>
                  </a:moveTo>
                  <a:cubicBezTo>
                    <a:pt x="171" y="890"/>
                    <a:pt x="145" y="759"/>
                    <a:pt x="145" y="624"/>
                  </a:cubicBezTo>
                  <a:cubicBezTo>
                    <a:pt x="145" y="489"/>
                    <a:pt x="171" y="359"/>
                    <a:pt x="223" y="235"/>
                  </a:cubicBezTo>
                  <a:cubicBezTo>
                    <a:pt x="247" y="179"/>
                    <a:pt x="276" y="125"/>
                    <a:pt x="309" y="75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48" y="57"/>
                    <a:pt x="116" y="116"/>
                    <a:pt x="90" y="179"/>
                  </a:cubicBezTo>
                  <a:cubicBezTo>
                    <a:pt x="30" y="320"/>
                    <a:pt x="0" y="470"/>
                    <a:pt x="0" y="624"/>
                  </a:cubicBezTo>
                  <a:cubicBezTo>
                    <a:pt x="0" y="779"/>
                    <a:pt x="30" y="929"/>
                    <a:pt x="90" y="1070"/>
                  </a:cubicBezTo>
                  <a:cubicBezTo>
                    <a:pt x="116" y="1132"/>
                    <a:pt x="148" y="1192"/>
                    <a:pt x="185" y="1249"/>
                  </a:cubicBezTo>
                  <a:cubicBezTo>
                    <a:pt x="309" y="1174"/>
                    <a:pt x="309" y="1174"/>
                    <a:pt x="309" y="1174"/>
                  </a:cubicBezTo>
                  <a:cubicBezTo>
                    <a:pt x="276" y="1123"/>
                    <a:pt x="247" y="1070"/>
                    <a:pt x="223" y="10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903363" y="3745364"/>
            <a:ext cx="351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Real economy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795150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2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60" grpId="0" animBg="1"/>
      <p:bldP spid="61" grpId="0" animBg="1"/>
      <p:bldP spid="62" grpId="0" animBg="1"/>
      <p:bldP spid="70" grpId="0" animBg="1"/>
      <p:bldP spid="71" grpId="0"/>
      <p:bldP spid="72" grpId="0" animBg="1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397" y="971063"/>
            <a:ext cx="8606003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Simpler: shadow banking to market-based finance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03363" y="1995688"/>
            <a:ext cx="3515478" cy="2088230"/>
            <a:chOff x="4903363" y="1995688"/>
            <a:chExt cx="3515478" cy="208823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38"/>
            <a:stretch/>
          </p:blipFill>
          <p:spPr>
            <a:xfrm>
              <a:off x="4931026" y="1995688"/>
              <a:ext cx="3483986" cy="1729205"/>
            </a:xfrm>
            <a:prstGeom prst="rect">
              <a:avLst/>
            </a:prstGeom>
          </p:spPr>
        </p:pic>
        <p:sp>
          <p:nvSpPr>
            <p:cNvPr id="60" name="Lightning Bolt 47"/>
            <p:cNvSpPr/>
            <p:nvPr/>
          </p:nvSpPr>
          <p:spPr>
            <a:xfrm rot="20435421">
              <a:off x="5071351" y="2531287"/>
              <a:ext cx="884815" cy="1247837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11050 w 21600"/>
                <a:gd name="connsiteY2" fmla="*/ 3717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2559 w 21600"/>
                <a:gd name="connsiteY4" fmla="*/ 11985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6577 w 18610"/>
                <a:gd name="connsiteY3" fmla="*/ 8927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092 w 18610"/>
                <a:gd name="connsiteY9" fmla="*/ 4498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440 w 18610"/>
                <a:gd name="connsiteY0" fmla="*/ 0 h 22136"/>
                <a:gd name="connsiteX1" fmla="*/ 9429 w 18610"/>
                <a:gd name="connsiteY1" fmla="*/ 4964 h 22136"/>
                <a:gd name="connsiteX2" fmla="*/ 7483 w 18610"/>
                <a:gd name="connsiteY2" fmla="*/ 7512 h 22136"/>
                <a:gd name="connsiteX3" fmla="*/ 14199 w 18610"/>
                <a:gd name="connsiteY3" fmla="*/ 11114 h 22136"/>
                <a:gd name="connsiteX4" fmla="*/ 12559 w 18610"/>
                <a:gd name="connsiteY4" fmla="*/ 12967 h 22136"/>
                <a:gd name="connsiteX5" fmla="*/ 18610 w 18610"/>
                <a:gd name="connsiteY5" fmla="*/ 22136 h 22136"/>
                <a:gd name="connsiteX6" fmla="*/ 10012 w 18610"/>
                <a:gd name="connsiteY6" fmla="*/ 12817 h 22136"/>
                <a:gd name="connsiteX7" fmla="*/ 11984 w 18610"/>
                <a:gd name="connsiteY7" fmla="*/ 11398 h 22136"/>
                <a:gd name="connsiteX8" fmla="*/ 5022 w 18610"/>
                <a:gd name="connsiteY8" fmla="*/ 7607 h 22136"/>
                <a:gd name="connsiteX9" fmla="*/ 7092 w 18610"/>
                <a:gd name="connsiteY9" fmla="*/ 5480 h 22136"/>
                <a:gd name="connsiteX10" fmla="*/ 0 w 18610"/>
                <a:gd name="connsiteY10" fmla="*/ 1792 h 22136"/>
                <a:gd name="connsiteX11" fmla="*/ 1440 w 18610"/>
                <a:gd name="connsiteY11" fmla="*/ 0 h 22136"/>
                <a:gd name="connsiteX0" fmla="*/ 1440 w 22109"/>
                <a:gd name="connsiteY0" fmla="*/ 0 h 21065"/>
                <a:gd name="connsiteX1" fmla="*/ 9429 w 22109"/>
                <a:gd name="connsiteY1" fmla="*/ 4964 h 21065"/>
                <a:gd name="connsiteX2" fmla="*/ 7483 w 22109"/>
                <a:gd name="connsiteY2" fmla="*/ 7512 h 21065"/>
                <a:gd name="connsiteX3" fmla="*/ 14199 w 22109"/>
                <a:gd name="connsiteY3" fmla="*/ 11114 h 21065"/>
                <a:gd name="connsiteX4" fmla="*/ 12559 w 22109"/>
                <a:gd name="connsiteY4" fmla="*/ 12967 h 21065"/>
                <a:gd name="connsiteX5" fmla="*/ 22109 w 22109"/>
                <a:gd name="connsiteY5" fmla="*/ 21065 h 21065"/>
                <a:gd name="connsiteX6" fmla="*/ 10012 w 22109"/>
                <a:gd name="connsiteY6" fmla="*/ 12817 h 21065"/>
                <a:gd name="connsiteX7" fmla="*/ 11984 w 22109"/>
                <a:gd name="connsiteY7" fmla="*/ 11398 h 21065"/>
                <a:gd name="connsiteX8" fmla="*/ 5022 w 22109"/>
                <a:gd name="connsiteY8" fmla="*/ 7607 h 21065"/>
                <a:gd name="connsiteX9" fmla="*/ 7092 w 22109"/>
                <a:gd name="connsiteY9" fmla="*/ 5480 h 21065"/>
                <a:gd name="connsiteX10" fmla="*/ 0 w 22109"/>
                <a:gd name="connsiteY10" fmla="*/ 1792 h 21065"/>
                <a:gd name="connsiteX11" fmla="*/ 1440 w 22109"/>
                <a:gd name="connsiteY11" fmla="*/ 0 h 21065"/>
                <a:gd name="connsiteX0" fmla="*/ 0 w 20669"/>
                <a:gd name="connsiteY0" fmla="*/ 0 h 21065"/>
                <a:gd name="connsiteX1" fmla="*/ 7989 w 20669"/>
                <a:gd name="connsiteY1" fmla="*/ 4964 h 21065"/>
                <a:gd name="connsiteX2" fmla="*/ 6043 w 20669"/>
                <a:gd name="connsiteY2" fmla="*/ 7512 h 21065"/>
                <a:gd name="connsiteX3" fmla="*/ 12759 w 20669"/>
                <a:gd name="connsiteY3" fmla="*/ 11114 h 21065"/>
                <a:gd name="connsiteX4" fmla="*/ 11119 w 20669"/>
                <a:gd name="connsiteY4" fmla="*/ 12967 h 21065"/>
                <a:gd name="connsiteX5" fmla="*/ 20669 w 20669"/>
                <a:gd name="connsiteY5" fmla="*/ 21065 h 21065"/>
                <a:gd name="connsiteX6" fmla="*/ 8572 w 20669"/>
                <a:gd name="connsiteY6" fmla="*/ 12817 h 21065"/>
                <a:gd name="connsiteX7" fmla="*/ 10544 w 20669"/>
                <a:gd name="connsiteY7" fmla="*/ 11398 h 21065"/>
                <a:gd name="connsiteX8" fmla="*/ 3582 w 20669"/>
                <a:gd name="connsiteY8" fmla="*/ 7607 h 21065"/>
                <a:gd name="connsiteX9" fmla="*/ 5652 w 20669"/>
                <a:gd name="connsiteY9" fmla="*/ 5480 h 21065"/>
                <a:gd name="connsiteX10" fmla="*/ 933 w 20669"/>
                <a:gd name="connsiteY10" fmla="*/ 3039 h 21065"/>
                <a:gd name="connsiteX11" fmla="*/ 0 w 20669"/>
                <a:gd name="connsiteY11" fmla="*/ 0 h 21065"/>
                <a:gd name="connsiteX0" fmla="*/ 788 w 19736"/>
                <a:gd name="connsiteY0" fmla="*/ 0 h 19983"/>
                <a:gd name="connsiteX1" fmla="*/ 7056 w 19736"/>
                <a:gd name="connsiteY1" fmla="*/ 3882 h 19983"/>
                <a:gd name="connsiteX2" fmla="*/ 5110 w 19736"/>
                <a:gd name="connsiteY2" fmla="*/ 6430 h 19983"/>
                <a:gd name="connsiteX3" fmla="*/ 11826 w 19736"/>
                <a:gd name="connsiteY3" fmla="*/ 10032 h 19983"/>
                <a:gd name="connsiteX4" fmla="*/ 10186 w 19736"/>
                <a:gd name="connsiteY4" fmla="*/ 11885 h 19983"/>
                <a:gd name="connsiteX5" fmla="*/ 19736 w 19736"/>
                <a:gd name="connsiteY5" fmla="*/ 19983 h 19983"/>
                <a:gd name="connsiteX6" fmla="*/ 7639 w 19736"/>
                <a:gd name="connsiteY6" fmla="*/ 11735 h 19983"/>
                <a:gd name="connsiteX7" fmla="*/ 9611 w 19736"/>
                <a:gd name="connsiteY7" fmla="*/ 10316 h 19983"/>
                <a:gd name="connsiteX8" fmla="*/ 2649 w 19736"/>
                <a:gd name="connsiteY8" fmla="*/ 6525 h 19983"/>
                <a:gd name="connsiteX9" fmla="*/ 4719 w 19736"/>
                <a:gd name="connsiteY9" fmla="*/ 4398 h 19983"/>
                <a:gd name="connsiteX10" fmla="*/ 0 w 19736"/>
                <a:gd name="connsiteY10" fmla="*/ 1957 h 19983"/>
                <a:gd name="connsiteX11" fmla="*/ 788 w 19736"/>
                <a:gd name="connsiteY11" fmla="*/ 0 h 1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6" h="19983">
                  <a:moveTo>
                    <a:pt x="788" y="0"/>
                  </a:moveTo>
                  <a:lnTo>
                    <a:pt x="7056" y="3882"/>
                  </a:lnTo>
                  <a:lnTo>
                    <a:pt x="5110" y="6430"/>
                  </a:lnTo>
                  <a:lnTo>
                    <a:pt x="11826" y="10032"/>
                  </a:lnTo>
                  <a:lnTo>
                    <a:pt x="10186" y="11885"/>
                  </a:lnTo>
                  <a:lnTo>
                    <a:pt x="19736" y="19983"/>
                  </a:lnTo>
                  <a:lnTo>
                    <a:pt x="7639" y="11735"/>
                  </a:lnTo>
                  <a:lnTo>
                    <a:pt x="9611" y="10316"/>
                  </a:lnTo>
                  <a:lnTo>
                    <a:pt x="2649" y="6525"/>
                  </a:lnTo>
                  <a:lnTo>
                    <a:pt x="4719" y="4398"/>
                  </a:lnTo>
                  <a:lnTo>
                    <a:pt x="0" y="1957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61" name="Lightning Bolt 47"/>
            <p:cNvSpPr/>
            <p:nvPr/>
          </p:nvSpPr>
          <p:spPr>
            <a:xfrm flipH="1">
              <a:off x="7273687" y="2981164"/>
              <a:ext cx="1144429" cy="65147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11050 w 21600"/>
                <a:gd name="connsiteY2" fmla="*/ 3717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2559 w 21600"/>
                <a:gd name="connsiteY4" fmla="*/ 11985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6577 w 18610"/>
                <a:gd name="connsiteY3" fmla="*/ 8927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092 w 18610"/>
                <a:gd name="connsiteY9" fmla="*/ 4498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440 w 18610"/>
                <a:gd name="connsiteY0" fmla="*/ 0 h 22136"/>
                <a:gd name="connsiteX1" fmla="*/ 9429 w 18610"/>
                <a:gd name="connsiteY1" fmla="*/ 4964 h 22136"/>
                <a:gd name="connsiteX2" fmla="*/ 7483 w 18610"/>
                <a:gd name="connsiteY2" fmla="*/ 7512 h 22136"/>
                <a:gd name="connsiteX3" fmla="*/ 14199 w 18610"/>
                <a:gd name="connsiteY3" fmla="*/ 11114 h 22136"/>
                <a:gd name="connsiteX4" fmla="*/ 12559 w 18610"/>
                <a:gd name="connsiteY4" fmla="*/ 12967 h 22136"/>
                <a:gd name="connsiteX5" fmla="*/ 18610 w 18610"/>
                <a:gd name="connsiteY5" fmla="*/ 22136 h 22136"/>
                <a:gd name="connsiteX6" fmla="*/ 10012 w 18610"/>
                <a:gd name="connsiteY6" fmla="*/ 12817 h 22136"/>
                <a:gd name="connsiteX7" fmla="*/ 11984 w 18610"/>
                <a:gd name="connsiteY7" fmla="*/ 11398 h 22136"/>
                <a:gd name="connsiteX8" fmla="*/ 5022 w 18610"/>
                <a:gd name="connsiteY8" fmla="*/ 7607 h 22136"/>
                <a:gd name="connsiteX9" fmla="*/ 7092 w 18610"/>
                <a:gd name="connsiteY9" fmla="*/ 5480 h 22136"/>
                <a:gd name="connsiteX10" fmla="*/ 0 w 18610"/>
                <a:gd name="connsiteY10" fmla="*/ 1792 h 22136"/>
                <a:gd name="connsiteX11" fmla="*/ 1440 w 18610"/>
                <a:gd name="connsiteY11" fmla="*/ 0 h 22136"/>
                <a:gd name="connsiteX0" fmla="*/ 1440 w 22109"/>
                <a:gd name="connsiteY0" fmla="*/ 0 h 21065"/>
                <a:gd name="connsiteX1" fmla="*/ 9429 w 22109"/>
                <a:gd name="connsiteY1" fmla="*/ 4964 h 21065"/>
                <a:gd name="connsiteX2" fmla="*/ 7483 w 22109"/>
                <a:gd name="connsiteY2" fmla="*/ 7512 h 21065"/>
                <a:gd name="connsiteX3" fmla="*/ 14199 w 22109"/>
                <a:gd name="connsiteY3" fmla="*/ 11114 h 21065"/>
                <a:gd name="connsiteX4" fmla="*/ 12559 w 22109"/>
                <a:gd name="connsiteY4" fmla="*/ 12967 h 21065"/>
                <a:gd name="connsiteX5" fmla="*/ 22109 w 22109"/>
                <a:gd name="connsiteY5" fmla="*/ 21065 h 21065"/>
                <a:gd name="connsiteX6" fmla="*/ 10012 w 22109"/>
                <a:gd name="connsiteY6" fmla="*/ 12817 h 21065"/>
                <a:gd name="connsiteX7" fmla="*/ 11984 w 22109"/>
                <a:gd name="connsiteY7" fmla="*/ 11398 h 21065"/>
                <a:gd name="connsiteX8" fmla="*/ 5022 w 22109"/>
                <a:gd name="connsiteY8" fmla="*/ 7607 h 21065"/>
                <a:gd name="connsiteX9" fmla="*/ 7092 w 22109"/>
                <a:gd name="connsiteY9" fmla="*/ 5480 h 21065"/>
                <a:gd name="connsiteX10" fmla="*/ 0 w 22109"/>
                <a:gd name="connsiteY10" fmla="*/ 1792 h 21065"/>
                <a:gd name="connsiteX11" fmla="*/ 1440 w 22109"/>
                <a:gd name="connsiteY11" fmla="*/ 0 h 21065"/>
                <a:gd name="connsiteX0" fmla="*/ 2026 w 22109"/>
                <a:gd name="connsiteY0" fmla="*/ 0 h 20837"/>
                <a:gd name="connsiteX1" fmla="*/ 9429 w 22109"/>
                <a:gd name="connsiteY1" fmla="*/ 4736 h 20837"/>
                <a:gd name="connsiteX2" fmla="*/ 7483 w 22109"/>
                <a:gd name="connsiteY2" fmla="*/ 7284 h 20837"/>
                <a:gd name="connsiteX3" fmla="*/ 14199 w 22109"/>
                <a:gd name="connsiteY3" fmla="*/ 10886 h 20837"/>
                <a:gd name="connsiteX4" fmla="*/ 12559 w 22109"/>
                <a:gd name="connsiteY4" fmla="*/ 12739 h 20837"/>
                <a:gd name="connsiteX5" fmla="*/ 22109 w 22109"/>
                <a:gd name="connsiteY5" fmla="*/ 20837 h 20837"/>
                <a:gd name="connsiteX6" fmla="*/ 10012 w 22109"/>
                <a:gd name="connsiteY6" fmla="*/ 12589 h 20837"/>
                <a:gd name="connsiteX7" fmla="*/ 11984 w 22109"/>
                <a:gd name="connsiteY7" fmla="*/ 11170 h 20837"/>
                <a:gd name="connsiteX8" fmla="*/ 5022 w 22109"/>
                <a:gd name="connsiteY8" fmla="*/ 7379 h 20837"/>
                <a:gd name="connsiteX9" fmla="*/ 7092 w 22109"/>
                <a:gd name="connsiteY9" fmla="*/ 5252 h 20837"/>
                <a:gd name="connsiteX10" fmla="*/ 0 w 22109"/>
                <a:gd name="connsiteY10" fmla="*/ 1564 h 20837"/>
                <a:gd name="connsiteX11" fmla="*/ 2026 w 22109"/>
                <a:gd name="connsiteY11" fmla="*/ 0 h 20837"/>
                <a:gd name="connsiteX0" fmla="*/ 18 w 20101"/>
                <a:gd name="connsiteY0" fmla="*/ 0 h 20837"/>
                <a:gd name="connsiteX1" fmla="*/ 7421 w 20101"/>
                <a:gd name="connsiteY1" fmla="*/ 4736 h 20837"/>
                <a:gd name="connsiteX2" fmla="*/ 5475 w 20101"/>
                <a:gd name="connsiteY2" fmla="*/ 7284 h 20837"/>
                <a:gd name="connsiteX3" fmla="*/ 12191 w 20101"/>
                <a:gd name="connsiteY3" fmla="*/ 10886 h 20837"/>
                <a:gd name="connsiteX4" fmla="*/ 10551 w 20101"/>
                <a:gd name="connsiteY4" fmla="*/ 12739 h 20837"/>
                <a:gd name="connsiteX5" fmla="*/ 20101 w 20101"/>
                <a:gd name="connsiteY5" fmla="*/ 20837 h 20837"/>
                <a:gd name="connsiteX6" fmla="*/ 8004 w 20101"/>
                <a:gd name="connsiteY6" fmla="*/ 12589 h 20837"/>
                <a:gd name="connsiteX7" fmla="*/ 9976 w 20101"/>
                <a:gd name="connsiteY7" fmla="*/ 11170 h 20837"/>
                <a:gd name="connsiteX8" fmla="*/ 3014 w 20101"/>
                <a:gd name="connsiteY8" fmla="*/ 7379 h 20837"/>
                <a:gd name="connsiteX9" fmla="*/ 5084 w 20101"/>
                <a:gd name="connsiteY9" fmla="*/ 5252 h 20837"/>
                <a:gd name="connsiteX10" fmla="*/ 0 w 20101"/>
                <a:gd name="connsiteY10" fmla="*/ 2554 h 20837"/>
                <a:gd name="connsiteX11" fmla="*/ 18 w 20101"/>
                <a:gd name="connsiteY11" fmla="*/ 0 h 2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01" h="20837">
                  <a:moveTo>
                    <a:pt x="18" y="0"/>
                  </a:moveTo>
                  <a:lnTo>
                    <a:pt x="7421" y="4736"/>
                  </a:lnTo>
                  <a:lnTo>
                    <a:pt x="5475" y="7284"/>
                  </a:lnTo>
                  <a:lnTo>
                    <a:pt x="12191" y="10886"/>
                  </a:lnTo>
                  <a:lnTo>
                    <a:pt x="10551" y="12739"/>
                  </a:lnTo>
                  <a:lnTo>
                    <a:pt x="20101" y="20837"/>
                  </a:lnTo>
                  <a:lnTo>
                    <a:pt x="8004" y="12589"/>
                  </a:lnTo>
                  <a:lnTo>
                    <a:pt x="9976" y="11170"/>
                  </a:lnTo>
                  <a:lnTo>
                    <a:pt x="3014" y="7379"/>
                  </a:lnTo>
                  <a:lnTo>
                    <a:pt x="5084" y="5252"/>
                  </a:lnTo>
                  <a:lnTo>
                    <a:pt x="0" y="2554"/>
                  </a:lnTo>
                  <a:cubicBezTo>
                    <a:pt x="6" y="1703"/>
                    <a:pt x="12" y="851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62" name="Lightning Bolt 47"/>
            <p:cNvSpPr/>
            <p:nvPr/>
          </p:nvSpPr>
          <p:spPr>
            <a:xfrm rot="12110700">
              <a:off x="6244615" y="3031276"/>
              <a:ext cx="571282" cy="64889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11050 w 21600"/>
                <a:gd name="connsiteY2" fmla="*/ 3717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2559 w 21600"/>
                <a:gd name="connsiteY4" fmla="*/ 11985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6577 w 18610"/>
                <a:gd name="connsiteY3" fmla="*/ 8927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092 w 18610"/>
                <a:gd name="connsiteY9" fmla="*/ 4498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440 w 18610"/>
                <a:gd name="connsiteY0" fmla="*/ 0 h 22136"/>
                <a:gd name="connsiteX1" fmla="*/ 9429 w 18610"/>
                <a:gd name="connsiteY1" fmla="*/ 4964 h 22136"/>
                <a:gd name="connsiteX2" fmla="*/ 7483 w 18610"/>
                <a:gd name="connsiteY2" fmla="*/ 7512 h 22136"/>
                <a:gd name="connsiteX3" fmla="*/ 14199 w 18610"/>
                <a:gd name="connsiteY3" fmla="*/ 11114 h 22136"/>
                <a:gd name="connsiteX4" fmla="*/ 12559 w 18610"/>
                <a:gd name="connsiteY4" fmla="*/ 12967 h 22136"/>
                <a:gd name="connsiteX5" fmla="*/ 18610 w 18610"/>
                <a:gd name="connsiteY5" fmla="*/ 22136 h 22136"/>
                <a:gd name="connsiteX6" fmla="*/ 10012 w 18610"/>
                <a:gd name="connsiteY6" fmla="*/ 12817 h 22136"/>
                <a:gd name="connsiteX7" fmla="*/ 11984 w 18610"/>
                <a:gd name="connsiteY7" fmla="*/ 11398 h 22136"/>
                <a:gd name="connsiteX8" fmla="*/ 5022 w 18610"/>
                <a:gd name="connsiteY8" fmla="*/ 7607 h 22136"/>
                <a:gd name="connsiteX9" fmla="*/ 7092 w 18610"/>
                <a:gd name="connsiteY9" fmla="*/ 5480 h 22136"/>
                <a:gd name="connsiteX10" fmla="*/ 0 w 18610"/>
                <a:gd name="connsiteY10" fmla="*/ 1792 h 22136"/>
                <a:gd name="connsiteX11" fmla="*/ 1440 w 18610"/>
                <a:gd name="connsiteY11" fmla="*/ 0 h 22136"/>
                <a:gd name="connsiteX0" fmla="*/ 1440 w 22109"/>
                <a:gd name="connsiteY0" fmla="*/ 0 h 21065"/>
                <a:gd name="connsiteX1" fmla="*/ 9429 w 22109"/>
                <a:gd name="connsiteY1" fmla="*/ 4964 h 21065"/>
                <a:gd name="connsiteX2" fmla="*/ 7483 w 22109"/>
                <a:gd name="connsiteY2" fmla="*/ 7512 h 21065"/>
                <a:gd name="connsiteX3" fmla="*/ 14199 w 22109"/>
                <a:gd name="connsiteY3" fmla="*/ 11114 h 21065"/>
                <a:gd name="connsiteX4" fmla="*/ 12559 w 22109"/>
                <a:gd name="connsiteY4" fmla="*/ 12967 h 21065"/>
                <a:gd name="connsiteX5" fmla="*/ 22109 w 22109"/>
                <a:gd name="connsiteY5" fmla="*/ 21065 h 21065"/>
                <a:gd name="connsiteX6" fmla="*/ 10012 w 22109"/>
                <a:gd name="connsiteY6" fmla="*/ 12817 h 21065"/>
                <a:gd name="connsiteX7" fmla="*/ 11984 w 22109"/>
                <a:gd name="connsiteY7" fmla="*/ 11398 h 21065"/>
                <a:gd name="connsiteX8" fmla="*/ 5022 w 22109"/>
                <a:gd name="connsiteY8" fmla="*/ 7607 h 21065"/>
                <a:gd name="connsiteX9" fmla="*/ 7092 w 22109"/>
                <a:gd name="connsiteY9" fmla="*/ 5480 h 21065"/>
                <a:gd name="connsiteX10" fmla="*/ 0 w 22109"/>
                <a:gd name="connsiteY10" fmla="*/ 1792 h 21065"/>
                <a:gd name="connsiteX11" fmla="*/ 1440 w 22109"/>
                <a:gd name="connsiteY11" fmla="*/ 0 h 21065"/>
                <a:gd name="connsiteX0" fmla="*/ 6469 w 22109"/>
                <a:gd name="connsiteY0" fmla="*/ 1261 h 19273"/>
                <a:gd name="connsiteX1" fmla="*/ 9429 w 22109"/>
                <a:gd name="connsiteY1" fmla="*/ 3172 h 19273"/>
                <a:gd name="connsiteX2" fmla="*/ 7483 w 22109"/>
                <a:gd name="connsiteY2" fmla="*/ 5720 h 19273"/>
                <a:gd name="connsiteX3" fmla="*/ 14199 w 22109"/>
                <a:gd name="connsiteY3" fmla="*/ 9322 h 19273"/>
                <a:gd name="connsiteX4" fmla="*/ 12559 w 22109"/>
                <a:gd name="connsiteY4" fmla="*/ 11175 h 19273"/>
                <a:gd name="connsiteX5" fmla="*/ 22109 w 22109"/>
                <a:gd name="connsiteY5" fmla="*/ 19273 h 19273"/>
                <a:gd name="connsiteX6" fmla="*/ 10012 w 22109"/>
                <a:gd name="connsiteY6" fmla="*/ 11025 h 19273"/>
                <a:gd name="connsiteX7" fmla="*/ 11984 w 22109"/>
                <a:gd name="connsiteY7" fmla="*/ 9606 h 19273"/>
                <a:gd name="connsiteX8" fmla="*/ 5022 w 22109"/>
                <a:gd name="connsiteY8" fmla="*/ 5815 h 19273"/>
                <a:gd name="connsiteX9" fmla="*/ 7092 w 22109"/>
                <a:gd name="connsiteY9" fmla="*/ 3688 h 19273"/>
                <a:gd name="connsiteX10" fmla="*/ 0 w 22109"/>
                <a:gd name="connsiteY10" fmla="*/ 0 h 19273"/>
                <a:gd name="connsiteX11" fmla="*/ 6469 w 22109"/>
                <a:gd name="connsiteY11" fmla="*/ 1261 h 19273"/>
                <a:gd name="connsiteX0" fmla="*/ 2967 w 18607"/>
                <a:gd name="connsiteY0" fmla="*/ 0 h 18012"/>
                <a:gd name="connsiteX1" fmla="*/ 5927 w 18607"/>
                <a:gd name="connsiteY1" fmla="*/ 1911 h 18012"/>
                <a:gd name="connsiteX2" fmla="*/ 3981 w 18607"/>
                <a:gd name="connsiteY2" fmla="*/ 4459 h 18012"/>
                <a:gd name="connsiteX3" fmla="*/ 10697 w 18607"/>
                <a:gd name="connsiteY3" fmla="*/ 8061 h 18012"/>
                <a:gd name="connsiteX4" fmla="*/ 9057 w 18607"/>
                <a:gd name="connsiteY4" fmla="*/ 9914 h 18012"/>
                <a:gd name="connsiteX5" fmla="*/ 18607 w 18607"/>
                <a:gd name="connsiteY5" fmla="*/ 18012 h 18012"/>
                <a:gd name="connsiteX6" fmla="*/ 6510 w 18607"/>
                <a:gd name="connsiteY6" fmla="*/ 9764 h 18012"/>
                <a:gd name="connsiteX7" fmla="*/ 8482 w 18607"/>
                <a:gd name="connsiteY7" fmla="*/ 8345 h 18012"/>
                <a:gd name="connsiteX8" fmla="*/ 1520 w 18607"/>
                <a:gd name="connsiteY8" fmla="*/ 4554 h 18012"/>
                <a:gd name="connsiteX9" fmla="*/ 3590 w 18607"/>
                <a:gd name="connsiteY9" fmla="*/ 2427 h 18012"/>
                <a:gd name="connsiteX10" fmla="*/ 0 w 18607"/>
                <a:gd name="connsiteY10" fmla="*/ 1032 h 18012"/>
                <a:gd name="connsiteX11" fmla="*/ 2967 w 18607"/>
                <a:gd name="connsiteY11" fmla="*/ 0 h 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7" h="18012">
                  <a:moveTo>
                    <a:pt x="2967" y="0"/>
                  </a:moveTo>
                  <a:lnTo>
                    <a:pt x="5927" y="1911"/>
                  </a:lnTo>
                  <a:lnTo>
                    <a:pt x="3981" y="4459"/>
                  </a:lnTo>
                  <a:lnTo>
                    <a:pt x="10697" y="8061"/>
                  </a:lnTo>
                  <a:lnTo>
                    <a:pt x="9057" y="9914"/>
                  </a:lnTo>
                  <a:lnTo>
                    <a:pt x="18607" y="18012"/>
                  </a:lnTo>
                  <a:lnTo>
                    <a:pt x="6510" y="9764"/>
                  </a:lnTo>
                  <a:lnTo>
                    <a:pt x="8482" y="8345"/>
                  </a:lnTo>
                  <a:lnTo>
                    <a:pt x="1520" y="4554"/>
                  </a:lnTo>
                  <a:lnTo>
                    <a:pt x="3590" y="2427"/>
                  </a:lnTo>
                  <a:lnTo>
                    <a:pt x="0" y="1032"/>
                  </a:lnTo>
                  <a:lnTo>
                    <a:pt x="29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03363" y="3745364"/>
              <a:ext cx="351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Real economy</a:t>
              </a:r>
              <a:endParaRPr lang="en-GB" sz="1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986" y="1851671"/>
            <a:ext cx="3535243" cy="2232247"/>
            <a:chOff x="786986" y="1851671"/>
            <a:chExt cx="3535243" cy="2232247"/>
          </a:xfrm>
        </p:grpSpPr>
        <p:grpSp>
          <p:nvGrpSpPr>
            <p:cNvPr id="36" name="Group 35"/>
            <p:cNvGrpSpPr/>
            <p:nvPr/>
          </p:nvGrpSpPr>
          <p:grpSpPr>
            <a:xfrm>
              <a:off x="786986" y="1851671"/>
              <a:ext cx="3535243" cy="1873222"/>
              <a:chOff x="-317578" y="3635399"/>
              <a:chExt cx="4969235" cy="209785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-267013" y="3645024"/>
                <a:ext cx="4767004" cy="2088232"/>
              </a:xfrm>
              <a:prstGeom prst="rect">
                <a:avLst/>
              </a:prstGeom>
              <a:solidFill>
                <a:srgbClr val="6B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994093" y="3645024"/>
                <a:ext cx="2505900" cy="20882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-317578" y="3635399"/>
                <a:ext cx="2124238" cy="48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233465"/>
                    </a:solidFill>
                  </a:rPr>
                  <a:t>Banks</a:t>
                </a:r>
              </a:p>
              <a:p>
                <a:r>
                  <a:rPr lang="en-GB" sz="1100" b="1" dirty="0" smtClean="0">
                    <a:solidFill>
                      <a:srgbClr val="233465"/>
                    </a:solidFill>
                  </a:rPr>
                  <a:t>$86 </a:t>
                </a:r>
                <a:r>
                  <a:rPr lang="en-GB" sz="1100" b="1" dirty="0" err="1" smtClean="0">
                    <a:solidFill>
                      <a:srgbClr val="233465"/>
                    </a:solidFill>
                  </a:rPr>
                  <a:t>trn</a:t>
                </a:r>
                <a:endParaRPr lang="en-GB" sz="1100" b="1" dirty="0">
                  <a:solidFill>
                    <a:srgbClr val="233465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18812" y="3646791"/>
                <a:ext cx="2732845" cy="74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233465"/>
                    </a:solidFill>
                  </a:rPr>
                  <a:t>Non-banks</a:t>
                </a:r>
              </a:p>
              <a:p>
                <a:r>
                  <a:rPr lang="en-GB" sz="1100" b="1" dirty="0" smtClean="0">
                    <a:solidFill>
                      <a:srgbClr val="233465"/>
                    </a:solidFill>
                  </a:rPr>
                  <a:t>(incl. pension funds, insurers)</a:t>
                </a:r>
              </a:p>
              <a:p>
                <a:endParaRPr lang="en-GB" sz="400" b="1" dirty="0" smtClean="0">
                  <a:solidFill>
                    <a:srgbClr val="233465"/>
                  </a:solidFill>
                </a:endParaRPr>
              </a:p>
              <a:p>
                <a:r>
                  <a:rPr lang="en-GB" sz="1100" b="1" dirty="0" smtClean="0">
                    <a:solidFill>
                      <a:srgbClr val="233465"/>
                    </a:solidFill>
                  </a:rPr>
                  <a:t>$102 trn</a:t>
                </a:r>
                <a:endParaRPr lang="en-GB" sz="1100" b="1" dirty="0">
                  <a:solidFill>
                    <a:srgbClr val="233465"/>
                  </a:solidFill>
                </a:endParaRPr>
              </a:p>
            </p:txBody>
          </p:sp>
        </p:grpSp>
        <p:sp>
          <p:nvSpPr>
            <p:cNvPr id="45" name="Lightning Bolt 47"/>
            <p:cNvSpPr/>
            <p:nvPr/>
          </p:nvSpPr>
          <p:spPr>
            <a:xfrm rot="20054761">
              <a:off x="1034468" y="2294412"/>
              <a:ext cx="988962" cy="1561082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11050 w 21600"/>
                <a:gd name="connsiteY2" fmla="*/ 3717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12860 w 21600"/>
                <a:gd name="connsiteY1" fmla="*/ 3000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4767 w 21600"/>
                <a:gd name="connsiteY4" fmla="*/ 9797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21600"/>
                <a:gd name="connsiteY0" fmla="*/ 0 h 18520"/>
                <a:gd name="connsiteX1" fmla="*/ 9429 w 21600"/>
                <a:gd name="connsiteY1" fmla="*/ 3982 h 18520"/>
                <a:gd name="connsiteX2" fmla="*/ 7483 w 21600"/>
                <a:gd name="connsiteY2" fmla="*/ 6530 h 18520"/>
                <a:gd name="connsiteX3" fmla="*/ 16577 w 21600"/>
                <a:gd name="connsiteY3" fmla="*/ 8927 h 18520"/>
                <a:gd name="connsiteX4" fmla="*/ 12559 w 21600"/>
                <a:gd name="connsiteY4" fmla="*/ 11985 h 18520"/>
                <a:gd name="connsiteX5" fmla="*/ 21600 w 21600"/>
                <a:gd name="connsiteY5" fmla="*/ 18520 h 18520"/>
                <a:gd name="connsiteX6" fmla="*/ 10012 w 21600"/>
                <a:gd name="connsiteY6" fmla="*/ 11835 h 18520"/>
                <a:gd name="connsiteX7" fmla="*/ 12222 w 21600"/>
                <a:gd name="connsiteY7" fmla="*/ 10907 h 18520"/>
                <a:gd name="connsiteX8" fmla="*/ 5022 w 21600"/>
                <a:gd name="connsiteY8" fmla="*/ 6625 h 18520"/>
                <a:gd name="connsiteX9" fmla="*/ 7602 w 21600"/>
                <a:gd name="connsiteY9" fmla="*/ 5302 h 18520"/>
                <a:gd name="connsiteX10" fmla="*/ 0 w 21600"/>
                <a:gd name="connsiteY10" fmla="*/ 810 h 18520"/>
                <a:gd name="connsiteX11" fmla="*/ 1202 w 21600"/>
                <a:gd name="connsiteY11" fmla="*/ 0 h 18520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6577 w 18610"/>
                <a:gd name="connsiteY3" fmla="*/ 8927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2222 w 18610"/>
                <a:gd name="connsiteY7" fmla="*/ 10907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602 w 18610"/>
                <a:gd name="connsiteY9" fmla="*/ 5302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202 w 18610"/>
                <a:gd name="connsiteY0" fmla="*/ 0 h 21154"/>
                <a:gd name="connsiteX1" fmla="*/ 9429 w 18610"/>
                <a:gd name="connsiteY1" fmla="*/ 3982 h 21154"/>
                <a:gd name="connsiteX2" fmla="*/ 7483 w 18610"/>
                <a:gd name="connsiteY2" fmla="*/ 6530 h 21154"/>
                <a:gd name="connsiteX3" fmla="*/ 14199 w 18610"/>
                <a:gd name="connsiteY3" fmla="*/ 10132 h 21154"/>
                <a:gd name="connsiteX4" fmla="*/ 12559 w 18610"/>
                <a:gd name="connsiteY4" fmla="*/ 11985 h 21154"/>
                <a:gd name="connsiteX5" fmla="*/ 18610 w 18610"/>
                <a:gd name="connsiteY5" fmla="*/ 21154 h 21154"/>
                <a:gd name="connsiteX6" fmla="*/ 10012 w 18610"/>
                <a:gd name="connsiteY6" fmla="*/ 11835 h 21154"/>
                <a:gd name="connsiteX7" fmla="*/ 11984 w 18610"/>
                <a:gd name="connsiteY7" fmla="*/ 10416 h 21154"/>
                <a:gd name="connsiteX8" fmla="*/ 5022 w 18610"/>
                <a:gd name="connsiteY8" fmla="*/ 6625 h 21154"/>
                <a:gd name="connsiteX9" fmla="*/ 7092 w 18610"/>
                <a:gd name="connsiteY9" fmla="*/ 4498 h 21154"/>
                <a:gd name="connsiteX10" fmla="*/ 0 w 18610"/>
                <a:gd name="connsiteY10" fmla="*/ 810 h 21154"/>
                <a:gd name="connsiteX11" fmla="*/ 1202 w 18610"/>
                <a:gd name="connsiteY11" fmla="*/ 0 h 21154"/>
                <a:gd name="connsiteX0" fmla="*/ 1440 w 18610"/>
                <a:gd name="connsiteY0" fmla="*/ 0 h 22136"/>
                <a:gd name="connsiteX1" fmla="*/ 9429 w 18610"/>
                <a:gd name="connsiteY1" fmla="*/ 4964 h 22136"/>
                <a:gd name="connsiteX2" fmla="*/ 7483 w 18610"/>
                <a:gd name="connsiteY2" fmla="*/ 7512 h 22136"/>
                <a:gd name="connsiteX3" fmla="*/ 14199 w 18610"/>
                <a:gd name="connsiteY3" fmla="*/ 11114 h 22136"/>
                <a:gd name="connsiteX4" fmla="*/ 12559 w 18610"/>
                <a:gd name="connsiteY4" fmla="*/ 12967 h 22136"/>
                <a:gd name="connsiteX5" fmla="*/ 18610 w 18610"/>
                <a:gd name="connsiteY5" fmla="*/ 22136 h 22136"/>
                <a:gd name="connsiteX6" fmla="*/ 10012 w 18610"/>
                <a:gd name="connsiteY6" fmla="*/ 12817 h 22136"/>
                <a:gd name="connsiteX7" fmla="*/ 11984 w 18610"/>
                <a:gd name="connsiteY7" fmla="*/ 11398 h 22136"/>
                <a:gd name="connsiteX8" fmla="*/ 5022 w 18610"/>
                <a:gd name="connsiteY8" fmla="*/ 7607 h 22136"/>
                <a:gd name="connsiteX9" fmla="*/ 7092 w 18610"/>
                <a:gd name="connsiteY9" fmla="*/ 5480 h 22136"/>
                <a:gd name="connsiteX10" fmla="*/ 0 w 18610"/>
                <a:gd name="connsiteY10" fmla="*/ 1792 h 22136"/>
                <a:gd name="connsiteX11" fmla="*/ 1440 w 18610"/>
                <a:gd name="connsiteY11" fmla="*/ 0 h 22136"/>
                <a:gd name="connsiteX0" fmla="*/ 1440 w 22109"/>
                <a:gd name="connsiteY0" fmla="*/ 0 h 21065"/>
                <a:gd name="connsiteX1" fmla="*/ 9429 w 22109"/>
                <a:gd name="connsiteY1" fmla="*/ 4964 h 21065"/>
                <a:gd name="connsiteX2" fmla="*/ 7483 w 22109"/>
                <a:gd name="connsiteY2" fmla="*/ 7512 h 21065"/>
                <a:gd name="connsiteX3" fmla="*/ 14199 w 22109"/>
                <a:gd name="connsiteY3" fmla="*/ 11114 h 21065"/>
                <a:gd name="connsiteX4" fmla="*/ 12559 w 22109"/>
                <a:gd name="connsiteY4" fmla="*/ 12967 h 21065"/>
                <a:gd name="connsiteX5" fmla="*/ 22109 w 22109"/>
                <a:gd name="connsiteY5" fmla="*/ 21065 h 21065"/>
                <a:gd name="connsiteX6" fmla="*/ 10012 w 22109"/>
                <a:gd name="connsiteY6" fmla="*/ 12817 h 21065"/>
                <a:gd name="connsiteX7" fmla="*/ 11984 w 22109"/>
                <a:gd name="connsiteY7" fmla="*/ 11398 h 21065"/>
                <a:gd name="connsiteX8" fmla="*/ 5022 w 22109"/>
                <a:gd name="connsiteY8" fmla="*/ 7607 h 21065"/>
                <a:gd name="connsiteX9" fmla="*/ 7092 w 22109"/>
                <a:gd name="connsiteY9" fmla="*/ 5480 h 21065"/>
                <a:gd name="connsiteX10" fmla="*/ 0 w 22109"/>
                <a:gd name="connsiteY10" fmla="*/ 1792 h 21065"/>
                <a:gd name="connsiteX11" fmla="*/ 1440 w 22109"/>
                <a:gd name="connsiteY11" fmla="*/ 0 h 21065"/>
                <a:gd name="connsiteX0" fmla="*/ 0 w 20669"/>
                <a:gd name="connsiteY0" fmla="*/ 0 h 21065"/>
                <a:gd name="connsiteX1" fmla="*/ 7989 w 20669"/>
                <a:gd name="connsiteY1" fmla="*/ 4964 h 21065"/>
                <a:gd name="connsiteX2" fmla="*/ 6043 w 20669"/>
                <a:gd name="connsiteY2" fmla="*/ 7512 h 21065"/>
                <a:gd name="connsiteX3" fmla="*/ 12759 w 20669"/>
                <a:gd name="connsiteY3" fmla="*/ 11114 h 21065"/>
                <a:gd name="connsiteX4" fmla="*/ 11119 w 20669"/>
                <a:gd name="connsiteY4" fmla="*/ 12967 h 21065"/>
                <a:gd name="connsiteX5" fmla="*/ 20669 w 20669"/>
                <a:gd name="connsiteY5" fmla="*/ 21065 h 21065"/>
                <a:gd name="connsiteX6" fmla="*/ 8572 w 20669"/>
                <a:gd name="connsiteY6" fmla="*/ 12817 h 21065"/>
                <a:gd name="connsiteX7" fmla="*/ 10544 w 20669"/>
                <a:gd name="connsiteY7" fmla="*/ 11398 h 21065"/>
                <a:gd name="connsiteX8" fmla="*/ 3582 w 20669"/>
                <a:gd name="connsiteY8" fmla="*/ 7607 h 21065"/>
                <a:gd name="connsiteX9" fmla="*/ 5652 w 20669"/>
                <a:gd name="connsiteY9" fmla="*/ 5480 h 21065"/>
                <a:gd name="connsiteX10" fmla="*/ 404 w 20669"/>
                <a:gd name="connsiteY10" fmla="*/ 2809 h 21065"/>
                <a:gd name="connsiteX11" fmla="*/ 0 w 20669"/>
                <a:gd name="connsiteY11" fmla="*/ 0 h 21065"/>
                <a:gd name="connsiteX0" fmla="*/ 1525 w 20273"/>
                <a:gd name="connsiteY0" fmla="*/ 0 h 20509"/>
                <a:gd name="connsiteX1" fmla="*/ 7593 w 20273"/>
                <a:gd name="connsiteY1" fmla="*/ 4408 h 20509"/>
                <a:gd name="connsiteX2" fmla="*/ 5647 w 20273"/>
                <a:gd name="connsiteY2" fmla="*/ 6956 h 20509"/>
                <a:gd name="connsiteX3" fmla="*/ 12363 w 20273"/>
                <a:gd name="connsiteY3" fmla="*/ 10558 h 20509"/>
                <a:gd name="connsiteX4" fmla="*/ 10723 w 20273"/>
                <a:gd name="connsiteY4" fmla="*/ 12411 h 20509"/>
                <a:gd name="connsiteX5" fmla="*/ 20273 w 20273"/>
                <a:gd name="connsiteY5" fmla="*/ 20509 h 20509"/>
                <a:gd name="connsiteX6" fmla="*/ 8176 w 20273"/>
                <a:gd name="connsiteY6" fmla="*/ 12261 h 20509"/>
                <a:gd name="connsiteX7" fmla="*/ 10148 w 20273"/>
                <a:gd name="connsiteY7" fmla="*/ 10842 h 20509"/>
                <a:gd name="connsiteX8" fmla="*/ 3186 w 20273"/>
                <a:gd name="connsiteY8" fmla="*/ 7051 h 20509"/>
                <a:gd name="connsiteX9" fmla="*/ 5256 w 20273"/>
                <a:gd name="connsiteY9" fmla="*/ 4924 h 20509"/>
                <a:gd name="connsiteX10" fmla="*/ 8 w 20273"/>
                <a:gd name="connsiteY10" fmla="*/ 2253 h 20509"/>
                <a:gd name="connsiteX11" fmla="*/ 1525 w 20273"/>
                <a:gd name="connsiteY11" fmla="*/ 0 h 20509"/>
                <a:gd name="connsiteX0" fmla="*/ 1525 w 20273"/>
                <a:gd name="connsiteY0" fmla="*/ 0 h 20509"/>
                <a:gd name="connsiteX1" fmla="*/ 7593 w 20273"/>
                <a:gd name="connsiteY1" fmla="*/ 4408 h 20509"/>
                <a:gd name="connsiteX2" fmla="*/ 5647 w 20273"/>
                <a:gd name="connsiteY2" fmla="*/ 6956 h 20509"/>
                <a:gd name="connsiteX3" fmla="*/ 12363 w 20273"/>
                <a:gd name="connsiteY3" fmla="*/ 10558 h 20509"/>
                <a:gd name="connsiteX4" fmla="*/ 10723 w 20273"/>
                <a:gd name="connsiteY4" fmla="*/ 12411 h 20509"/>
                <a:gd name="connsiteX5" fmla="*/ 20273 w 20273"/>
                <a:gd name="connsiteY5" fmla="*/ 20509 h 20509"/>
                <a:gd name="connsiteX6" fmla="*/ 8176 w 20273"/>
                <a:gd name="connsiteY6" fmla="*/ 12261 h 20509"/>
                <a:gd name="connsiteX7" fmla="*/ 10148 w 20273"/>
                <a:gd name="connsiteY7" fmla="*/ 10842 h 20509"/>
                <a:gd name="connsiteX8" fmla="*/ 3186 w 20273"/>
                <a:gd name="connsiteY8" fmla="*/ 7051 h 20509"/>
                <a:gd name="connsiteX9" fmla="*/ 5256 w 20273"/>
                <a:gd name="connsiteY9" fmla="*/ 4924 h 20509"/>
                <a:gd name="connsiteX10" fmla="*/ 8 w 20273"/>
                <a:gd name="connsiteY10" fmla="*/ 2253 h 20509"/>
                <a:gd name="connsiteX11" fmla="*/ 1525 w 20273"/>
                <a:gd name="connsiteY11" fmla="*/ 0 h 20509"/>
                <a:gd name="connsiteX0" fmla="*/ 1521 w 20269"/>
                <a:gd name="connsiteY0" fmla="*/ 0 h 20509"/>
                <a:gd name="connsiteX1" fmla="*/ 7589 w 20269"/>
                <a:gd name="connsiteY1" fmla="*/ 4408 h 20509"/>
                <a:gd name="connsiteX2" fmla="*/ 5643 w 20269"/>
                <a:gd name="connsiteY2" fmla="*/ 6956 h 20509"/>
                <a:gd name="connsiteX3" fmla="*/ 12359 w 20269"/>
                <a:gd name="connsiteY3" fmla="*/ 10558 h 20509"/>
                <a:gd name="connsiteX4" fmla="*/ 10719 w 20269"/>
                <a:gd name="connsiteY4" fmla="*/ 12411 h 20509"/>
                <a:gd name="connsiteX5" fmla="*/ 20269 w 20269"/>
                <a:gd name="connsiteY5" fmla="*/ 20509 h 20509"/>
                <a:gd name="connsiteX6" fmla="*/ 8172 w 20269"/>
                <a:gd name="connsiteY6" fmla="*/ 12261 h 20509"/>
                <a:gd name="connsiteX7" fmla="*/ 10144 w 20269"/>
                <a:gd name="connsiteY7" fmla="*/ 10842 h 20509"/>
                <a:gd name="connsiteX8" fmla="*/ 3182 w 20269"/>
                <a:gd name="connsiteY8" fmla="*/ 7051 h 20509"/>
                <a:gd name="connsiteX9" fmla="*/ 5252 w 20269"/>
                <a:gd name="connsiteY9" fmla="*/ 4924 h 20509"/>
                <a:gd name="connsiteX10" fmla="*/ 4 w 20269"/>
                <a:gd name="connsiteY10" fmla="*/ 2253 h 20509"/>
                <a:gd name="connsiteX11" fmla="*/ 1521 w 20269"/>
                <a:gd name="connsiteY11" fmla="*/ 0 h 20509"/>
                <a:gd name="connsiteX0" fmla="*/ 1609 w 20269"/>
                <a:gd name="connsiteY0" fmla="*/ 1 h 20483"/>
                <a:gd name="connsiteX1" fmla="*/ 7589 w 20269"/>
                <a:gd name="connsiteY1" fmla="*/ 4382 h 20483"/>
                <a:gd name="connsiteX2" fmla="*/ 5643 w 20269"/>
                <a:gd name="connsiteY2" fmla="*/ 6930 h 20483"/>
                <a:gd name="connsiteX3" fmla="*/ 12359 w 20269"/>
                <a:gd name="connsiteY3" fmla="*/ 10532 h 20483"/>
                <a:gd name="connsiteX4" fmla="*/ 10719 w 20269"/>
                <a:gd name="connsiteY4" fmla="*/ 12385 h 20483"/>
                <a:gd name="connsiteX5" fmla="*/ 20269 w 20269"/>
                <a:gd name="connsiteY5" fmla="*/ 20483 h 20483"/>
                <a:gd name="connsiteX6" fmla="*/ 8172 w 20269"/>
                <a:gd name="connsiteY6" fmla="*/ 12235 h 20483"/>
                <a:gd name="connsiteX7" fmla="*/ 10144 w 20269"/>
                <a:gd name="connsiteY7" fmla="*/ 10816 h 20483"/>
                <a:gd name="connsiteX8" fmla="*/ 3182 w 20269"/>
                <a:gd name="connsiteY8" fmla="*/ 7025 h 20483"/>
                <a:gd name="connsiteX9" fmla="*/ 5252 w 20269"/>
                <a:gd name="connsiteY9" fmla="*/ 4898 h 20483"/>
                <a:gd name="connsiteX10" fmla="*/ 4 w 20269"/>
                <a:gd name="connsiteY10" fmla="*/ 2227 h 20483"/>
                <a:gd name="connsiteX11" fmla="*/ 1609 w 20269"/>
                <a:gd name="connsiteY11" fmla="*/ 1 h 20483"/>
                <a:gd name="connsiteX0" fmla="*/ 1716 w 20376"/>
                <a:gd name="connsiteY0" fmla="*/ 1 h 20483"/>
                <a:gd name="connsiteX1" fmla="*/ 7696 w 20376"/>
                <a:gd name="connsiteY1" fmla="*/ 4382 h 20483"/>
                <a:gd name="connsiteX2" fmla="*/ 5750 w 20376"/>
                <a:gd name="connsiteY2" fmla="*/ 6930 h 20483"/>
                <a:gd name="connsiteX3" fmla="*/ 12466 w 20376"/>
                <a:gd name="connsiteY3" fmla="*/ 10532 h 20483"/>
                <a:gd name="connsiteX4" fmla="*/ 10826 w 20376"/>
                <a:gd name="connsiteY4" fmla="*/ 12385 h 20483"/>
                <a:gd name="connsiteX5" fmla="*/ 20376 w 20376"/>
                <a:gd name="connsiteY5" fmla="*/ 20483 h 20483"/>
                <a:gd name="connsiteX6" fmla="*/ 8279 w 20376"/>
                <a:gd name="connsiteY6" fmla="*/ 12235 h 20483"/>
                <a:gd name="connsiteX7" fmla="*/ 10251 w 20376"/>
                <a:gd name="connsiteY7" fmla="*/ 10816 h 20483"/>
                <a:gd name="connsiteX8" fmla="*/ 3289 w 20376"/>
                <a:gd name="connsiteY8" fmla="*/ 7025 h 20483"/>
                <a:gd name="connsiteX9" fmla="*/ 5359 w 20376"/>
                <a:gd name="connsiteY9" fmla="*/ 4898 h 20483"/>
                <a:gd name="connsiteX10" fmla="*/ 3 w 20376"/>
                <a:gd name="connsiteY10" fmla="*/ 2298 h 20483"/>
                <a:gd name="connsiteX11" fmla="*/ 1716 w 20376"/>
                <a:gd name="connsiteY11" fmla="*/ 1 h 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76" h="20483">
                  <a:moveTo>
                    <a:pt x="1716" y="1"/>
                  </a:moveTo>
                  <a:lnTo>
                    <a:pt x="7696" y="4382"/>
                  </a:lnTo>
                  <a:lnTo>
                    <a:pt x="5750" y="6930"/>
                  </a:lnTo>
                  <a:lnTo>
                    <a:pt x="12466" y="10532"/>
                  </a:lnTo>
                  <a:lnTo>
                    <a:pt x="10826" y="12385"/>
                  </a:lnTo>
                  <a:lnTo>
                    <a:pt x="20376" y="20483"/>
                  </a:lnTo>
                  <a:lnTo>
                    <a:pt x="8279" y="12235"/>
                  </a:lnTo>
                  <a:lnTo>
                    <a:pt x="10251" y="10816"/>
                  </a:lnTo>
                  <a:lnTo>
                    <a:pt x="3289" y="7025"/>
                  </a:lnTo>
                  <a:lnTo>
                    <a:pt x="5359" y="4898"/>
                  </a:lnTo>
                  <a:lnTo>
                    <a:pt x="3" y="2298"/>
                  </a:lnTo>
                  <a:cubicBezTo>
                    <a:pt x="-89" y="2312"/>
                    <a:pt x="1720" y="-40"/>
                    <a:pt x="1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2958" y="3745364"/>
              <a:ext cx="33913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Financial system assets, 2007</a:t>
              </a:r>
              <a:endParaRPr lang="en-GB" sz="1600" b="1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433057" y="3098800"/>
            <a:ext cx="1781275" cy="626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TextBox 51"/>
          <p:cNvSpPr txBox="1"/>
          <p:nvPr/>
        </p:nvSpPr>
        <p:spPr>
          <a:xfrm>
            <a:off x="2396916" y="3075806"/>
            <a:ext cx="1469639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b="1" i="1" dirty="0" smtClean="0">
                <a:solidFill>
                  <a:schemeClr val="bg1"/>
                </a:solidFill>
              </a:rPr>
              <a:t>of which</a:t>
            </a:r>
            <a:r>
              <a:rPr lang="en-GB" sz="11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GB" sz="1100" b="1" dirty="0" smtClean="0">
                <a:solidFill>
                  <a:schemeClr val="bg1"/>
                </a:solidFill>
              </a:rPr>
              <a:t>Shadow Banking </a:t>
            </a:r>
          </a:p>
          <a:p>
            <a:r>
              <a:rPr lang="en-GB" sz="1100" b="1" dirty="0" smtClean="0">
                <a:solidFill>
                  <a:schemeClr val="bg1"/>
                </a:solidFill>
              </a:rPr>
              <a:t>$29 trn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53" name="Lightning Bolt 47"/>
          <p:cNvSpPr/>
          <p:nvPr/>
        </p:nvSpPr>
        <p:spPr>
          <a:xfrm rot="1394373" flipH="1">
            <a:off x="3423285" y="3094552"/>
            <a:ext cx="704422" cy="736244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11050 w 21600"/>
              <a:gd name="connsiteY2" fmla="*/ 3717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12860 w 21600"/>
              <a:gd name="connsiteY1" fmla="*/ 3000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4767 w 21600"/>
              <a:gd name="connsiteY4" fmla="*/ 9797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21600"/>
              <a:gd name="connsiteY0" fmla="*/ 0 h 18520"/>
              <a:gd name="connsiteX1" fmla="*/ 9429 w 21600"/>
              <a:gd name="connsiteY1" fmla="*/ 3982 h 18520"/>
              <a:gd name="connsiteX2" fmla="*/ 7483 w 21600"/>
              <a:gd name="connsiteY2" fmla="*/ 6530 h 18520"/>
              <a:gd name="connsiteX3" fmla="*/ 16577 w 21600"/>
              <a:gd name="connsiteY3" fmla="*/ 8927 h 18520"/>
              <a:gd name="connsiteX4" fmla="*/ 12559 w 21600"/>
              <a:gd name="connsiteY4" fmla="*/ 11985 h 18520"/>
              <a:gd name="connsiteX5" fmla="*/ 21600 w 21600"/>
              <a:gd name="connsiteY5" fmla="*/ 18520 h 18520"/>
              <a:gd name="connsiteX6" fmla="*/ 10012 w 21600"/>
              <a:gd name="connsiteY6" fmla="*/ 11835 h 18520"/>
              <a:gd name="connsiteX7" fmla="*/ 12222 w 21600"/>
              <a:gd name="connsiteY7" fmla="*/ 10907 h 18520"/>
              <a:gd name="connsiteX8" fmla="*/ 5022 w 21600"/>
              <a:gd name="connsiteY8" fmla="*/ 6625 h 18520"/>
              <a:gd name="connsiteX9" fmla="*/ 7602 w 21600"/>
              <a:gd name="connsiteY9" fmla="*/ 5302 h 18520"/>
              <a:gd name="connsiteX10" fmla="*/ 0 w 21600"/>
              <a:gd name="connsiteY10" fmla="*/ 810 h 18520"/>
              <a:gd name="connsiteX11" fmla="*/ 1202 w 21600"/>
              <a:gd name="connsiteY11" fmla="*/ 0 h 18520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6577 w 18610"/>
              <a:gd name="connsiteY3" fmla="*/ 8927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2222 w 18610"/>
              <a:gd name="connsiteY7" fmla="*/ 10907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602 w 18610"/>
              <a:gd name="connsiteY9" fmla="*/ 5302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202 w 18610"/>
              <a:gd name="connsiteY0" fmla="*/ 0 h 21154"/>
              <a:gd name="connsiteX1" fmla="*/ 9429 w 18610"/>
              <a:gd name="connsiteY1" fmla="*/ 3982 h 21154"/>
              <a:gd name="connsiteX2" fmla="*/ 7483 w 18610"/>
              <a:gd name="connsiteY2" fmla="*/ 6530 h 21154"/>
              <a:gd name="connsiteX3" fmla="*/ 14199 w 18610"/>
              <a:gd name="connsiteY3" fmla="*/ 10132 h 21154"/>
              <a:gd name="connsiteX4" fmla="*/ 12559 w 18610"/>
              <a:gd name="connsiteY4" fmla="*/ 11985 h 21154"/>
              <a:gd name="connsiteX5" fmla="*/ 18610 w 18610"/>
              <a:gd name="connsiteY5" fmla="*/ 21154 h 21154"/>
              <a:gd name="connsiteX6" fmla="*/ 10012 w 18610"/>
              <a:gd name="connsiteY6" fmla="*/ 11835 h 21154"/>
              <a:gd name="connsiteX7" fmla="*/ 11984 w 18610"/>
              <a:gd name="connsiteY7" fmla="*/ 10416 h 21154"/>
              <a:gd name="connsiteX8" fmla="*/ 5022 w 18610"/>
              <a:gd name="connsiteY8" fmla="*/ 6625 h 21154"/>
              <a:gd name="connsiteX9" fmla="*/ 7092 w 18610"/>
              <a:gd name="connsiteY9" fmla="*/ 4498 h 21154"/>
              <a:gd name="connsiteX10" fmla="*/ 0 w 18610"/>
              <a:gd name="connsiteY10" fmla="*/ 810 h 21154"/>
              <a:gd name="connsiteX11" fmla="*/ 1202 w 18610"/>
              <a:gd name="connsiteY11" fmla="*/ 0 h 21154"/>
              <a:gd name="connsiteX0" fmla="*/ 1440 w 18610"/>
              <a:gd name="connsiteY0" fmla="*/ 0 h 22136"/>
              <a:gd name="connsiteX1" fmla="*/ 9429 w 18610"/>
              <a:gd name="connsiteY1" fmla="*/ 4964 h 22136"/>
              <a:gd name="connsiteX2" fmla="*/ 7483 w 18610"/>
              <a:gd name="connsiteY2" fmla="*/ 7512 h 22136"/>
              <a:gd name="connsiteX3" fmla="*/ 14199 w 18610"/>
              <a:gd name="connsiteY3" fmla="*/ 11114 h 22136"/>
              <a:gd name="connsiteX4" fmla="*/ 12559 w 18610"/>
              <a:gd name="connsiteY4" fmla="*/ 12967 h 22136"/>
              <a:gd name="connsiteX5" fmla="*/ 18610 w 18610"/>
              <a:gd name="connsiteY5" fmla="*/ 22136 h 22136"/>
              <a:gd name="connsiteX6" fmla="*/ 10012 w 18610"/>
              <a:gd name="connsiteY6" fmla="*/ 12817 h 22136"/>
              <a:gd name="connsiteX7" fmla="*/ 11984 w 18610"/>
              <a:gd name="connsiteY7" fmla="*/ 11398 h 22136"/>
              <a:gd name="connsiteX8" fmla="*/ 5022 w 18610"/>
              <a:gd name="connsiteY8" fmla="*/ 7607 h 22136"/>
              <a:gd name="connsiteX9" fmla="*/ 7092 w 18610"/>
              <a:gd name="connsiteY9" fmla="*/ 5480 h 22136"/>
              <a:gd name="connsiteX10" fmla="*/ 0 w 18610"/>
              <a:gd name="connsiteY10" fmla="*/ 1792 h 22136"/>
              <a:gd name="connsiteX11" fmla="*/ 1440 w 18610"/>
              <a:gd name="connsiteY11" fmla="*/ 0 h 22136"/>
              <a:gd name="connsiteX0" fmla="*/ 1440 w 22109"/>
              <a:gd name="connsiteY0" fmla="*/ 0 h 21065"/>
              <a:gd name="connsiteX1" fmla="*/ 9429 w 22109"/>
              <a:gd name="connsiteY1" fmla="*/ 4964 h 21065"/>
              <a:gd name="connsiteX2" fmla="*/ 7483 w 22109"/>
              <a:gd name="connsiteY2" fmla="*/ 7512 h 21065"/>
              <a:gd name="connsiteX3" fmla="*/ 14199 w 22109"/>
              <a:gd name="connsiteY3" fmla="*/ 11114 h 21065"/>
              <a:gd name="connsiteX4" fmla="*/ 12559 w 22109"/>
              <a:gd name="connsiteY4" fmla="*/ 12967 h 21065"/>
              <a:gd name="connsiteX5" fmla="*/ 22109 w 22109"/>
              <a:gd name="connsiteY5" fmla="*/ 21065 h 21065"/>
              <a:gd name="connsiteX6" fmla="*/ 10012 w 22109"/>
              <a:gd name="connsiteY6" fmla="*/ 12817 h 21065"/>
              <a:gd name="connsiteX7" fmla="*/ 11984 w 22109"/>
              <a:gd name="connsiteY7" fmla="*/ 11398 h 21065"/>
              <a:gd name="connsiteX8" fmla="*/ 5022 w 22109"/>
              <a:gd name="connsiteY8" fmla="*/ 7607 h 21065"/>
              <a:gd name="connsiteX9" fmla="*/ 7092 w 22109"/>
              <a:gd name="connsiteY9" fmla="*/ 5480 h 21065"/>
              <a:gd name="connsiteX10" fmla="*/ 0 w 22109"/>
              <a:gd name="connsiteY10" fmla="*/ 1792 h 21065"/>
              <a:gd name="connsiteX11" fmla="*/ 1440 w 22109"/>
              <a:gd name="connsiteY11" fmla="*/ 0 h 21065"/>
              <a:gd name="connsiteX0" fmla="*/ 2855 w 22109"/>
              <a:gd name="connsiteY0" fmla="*/ 0 h 20264"/>
              <a:gd name="connsiteX1" fmla="*/ 9429 w 22109"/>
              <a:gd name="connsiteY1" fmla="*/ 4163 h 20264"/>
              <a:gd name="connsiteX2" fmla="*/ 7483 w 22109"/>
              <a:gd name="connsiteY2" fmla="*/ 6711 h 20264"/>
              <a:gd name="connsiteX3" fmla="*/ 14199 w 22109"/>
              <a:gd name="connsiteY3" fmla="*/ 10313 h 20264"/>
              <a:gd name="connsiteX4" fmla="*/ 12559 w 22109"/>
              <a:gd name="connsiteY4" fmla="*/ 12166 h 20264"/>
              <a:gd name="connsiteX5" fmla="*/ 22109 w 22109"/>
              <a:gd name="connsiteY5" fmla="*/ 20264 h 20264"/>
              <a:gd name="connsiteX6" fmla="*/ 10012 w 22109"/>
              <a:gd name="connsiteY6" fmla="*/ 12016 h 20264"/>
              <a:gd name="connsiteX7" fmla="*/ 11984 w 22109"/>
              <a:gd name="connsiteY7" fmla="*/ 10597 h 20264"/>
              <a:gd name="connsiteX8" fmla="*/ 5022 w 22109"/>
              <a:gd name="connsiteY8" fmla="*/ 6806 h 20264"/>
              <a:gd name="connsiteX9" fmla="*/ 7092 w 22109"/>
              <a:gd name="connsiteY9" fmla="*/ 4679 h 20264"/>
              <a:gd name="connsiteX10" fmla="*/ 0 w 22109"/>
              <a:gd name="connsiteY10" fmla="*/ 991 h 20264"/>
              <a:gd name="connsiteX11" fmla="*/ 2855 w 22109"/>
              <a:gd name="connsiteY11" fmla="*/ 0 h 20264"/>
              <a:gd name="connsiteX0" fmla="*/ 1093 w 20347"/>
              <a:gd name="connsiteY0" fmla="*/ 0 h 20264"/>
              <a:gd name="connsiteX1" fmla="*/ 7667 w 20347"/>
              <a:gd name="connsiteY1" fmla="*/ 4163 h 20264"/>
              <a:gd name="connsiteX2" fmla="*/ 5721 w 20347"/>
              <a:gd name="connsiteY2" fmla="*/ 6711 h 20264"/>
              <a:gd name="connsiteX3" fmla="*/ 12437 w 20347"/>
              <a:gd name="connsiteY3" fmla="*/ 10313 h 20264"/>
              <a:gd name="connsiteX4" fmla="*/ 10797 w 20347"/>
              <a:gd name="connsiteY4" fmla="*/ 12166 h 20264"/>
              <a:gd name="connsiteX5" fmla="*/ 20347 w 20347"/>
              <a:gd name="connsiteY5" fmla="*/ 20264 h 20264"/>
              <a:gd name="connsiteX6" fmla="*/ 8250 w 20347"/>
              <a:gd name="connsiteY6" fmla="*/ 12016 h 20264"/>
              <a:gd name="connsiteX7" fmla="*/ 10222 w 20347"/>
              <a:gd name="connsiteY7" fmla="*/ 10597 h 20264"/>
              <a:gd name="connsiteX8" fmla="*/ 3260 w 20347"/>
              <a:gd name="connsiteY8" fmla="*/ 6806 h 20264"/>
              <a:gd name="connsiteX9" fmla="*/ 5330 w 20347"/>
              <a:gd name="connsiteY9" fmla="*/ 4679 h 20264"/>
              <a:gd name="connsiteX10" fmla="*/ 0 w 20347"/>
              <a:gd name="connsiteY10" fmla="*/ 2008 h 20264"/>
              <a:gd name="connsiteX11" fmla="*/ 1093 w 20347"/>
              <a:gd name="connsiteY11" fmla="*/ 0 h 20264"/>
              <a:gd name="connsiteX0" fmla="*/ 799 w 20053"/>
              <a:gd name="connsiteY0" fmla="*/ 0 h 20264"/>
              <a:gd name="connsiteX1" fmla="*/ 7373 w 20053"/>
              <a:gd name="connsiteY1" fmla="*/ 4163 h 20264"/>
              <a:gd name="connsiteX2" fmla="*/ 5427 w 20053"/>
              <a:gd name="connsiteY2" fmla="*/ 6711 h 20264"/>
              <a:gd name="connsiteX3" fmla="*/ 12143 w 20053"/>
              <a:gd name="connsiteY3" fmla="*/ 10313 h 20264"/>
              <a:gd name="connsiteX4" fmla="*/ 10503 w 20053"/>
              <a:gd name="connsiteY4" fmla="*/ 12166 h 20264"/>
              <a:gd name="connsiteX5" fmla="*/ 20053 w 20053"/>
              <a:gd name="connsiteY5" fmla="*/ 20264 h 20264"/>
              <a:gd name="connsiteX6" fmla="*/ 7956 w 20053"/>
              <a:gd name="connsiteY6" fmla="*/ 12016 h 20264"/>
              <a:gd name="connsiteX7" fmla="*/ 9928 w 20053"/>
              <a:gd name="connsiteY7" fmla="*/ 10597 h 20264"/>
              <a:gd name="connsiteX8" fmla="*/ 2966 w 20053"/>
              <a:gd name="connsiteY8" fmla="*/ 6806 h 20264"/>
              <a:gd name="connsiteX9" fmla="*/ 5036 w 20053"/>
              <a:gd name="connsiteY9" fmla="*/ 4679 h 20264"/>
              <a:gd name="connsiteX10" fmla="*/ 0 w 20053"/>
              <a:gd name="connsiteY10" fmla="*/ 1845 h 20264"/>
              <a:gd name="connsiteX11" fmla="*/ 799 w 20053"/>
              <a:gd name="connsiteY11" fmla="*/ 0 h 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3" h="20264">
                <a:moveTo>
                  <a:pt x="799" y="0"/>
                </a:moveTo>
                <a:lnTo>
                  <a:pt x="7373" y="4163"/>
                </a:lnTo>
                <a:lnTo>
                  <a:pt x="5427" y="6711"/>
                </a:lnTo>
                <a:lnTo>
                  <a:pt x="12143" y="10313"/>
                </a:lnTo>
                <a:lnTo>
                  <a:pt x="10503" y="12166"/>
                </a:lnTo>
                <a:lnTo>
                  <a:pt x="20053" y="20264"/>
                </a:lnTo>
                <a:lnTo>
                  <a:pt x="7956" y="12016"/>
                </a:lnTo>
                <a:lnTo>
                  <a:pt x="9928" y="10597"/>
                </a:lnTo>
                <a:lnTo>
                  <a:pt x="2966" y="6806"/>
                </a:lnTo>
                <a:lnTo>
                  <a:pt x="5036" y="4679"/>
                </a:lnTo>
                <a:lnTo>
                  <a:pt x="0" y="1845"/>
                </a:lnTo>
                <a:lnTo>
                  <a:pt x="7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54" name="Group 53"/>
          <p:cNvGrpSpPr/>
          <p:nvPr/>
        </p:nvGrpSpPr>
        <p:grpSpPr>
          <a:xfrm>
            <a:off x="349171" y="1069107"/>
            <a:ext cx="3790781" cy="3551340"/>
            <a:chOff x="349171" y="1059582"/>
            <a:chExt cx="3790781" cy="3551340"/>
          </a:xfrm>
        </p:grpSpPr>
        <p:grpSp>
          <p:nvGrpSpPr>
            <p:cNvPr id="55" name="Group 54"/>
            <p:cNvGrpSpPr/>
            <p:nvPr/>
          </p:nvGrpSpPr>
          <p:grpSpPr>
            <a:xfrm>
              <a:off x="689762" y="1334914"/>
              <a:ext cx="3450190" cy="3276008"/>
              <a:chOff x="7570048" y="1257892"/>
              <a:chExt cx="3450190" cy="3281422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7772226" y="4035187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7642182" y="4396858"/>
                <a:ext cx="72136" cy="14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7642182" y="3948436"/>
                <a:ext cx="7213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7570048" y="3500012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7570048" y="3051588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7570048" y="2603164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7570048" y="2154740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7570048" y="1706316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flipH="1">
                <a:off x="7772226" y="4483961"/>
                <a:ext cx="324801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7772226" y="1791307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7772226" y="2240083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>
                <a:off x="7772226" y="2688859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7772226" y="3137635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H="1">
                <a:off x="7772226" y="3586411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7772226" y="1342531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7570048" y="1257892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49171" y="1059582"/>
              <a:ext cx="7857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 </a:t>
              </a:r>
              <a:r>
                <a:rPr lang="en-GB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trillions*</a:t>
              </a:r>
              <a:endParaRPr lang="en-GB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255956" y="1105412"/>
            <a:ext cx="1850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chemeClr val="dk1"/>
                </a:solidFill>
                <a:sym typeface="Wingdings"/>
              </a:rPr>
              <a:t>Shadow banking</a:t>
            </a:r>
          </a:p>
          <a:p>
            <a:pPr>
              <a:defRPr/>
            </a:pPr>
            <a:r>
              <a:rPr lang="en-GB" sz="1100" dirty="0">
                <a:solidFill>
                  <a:schemeClr val="dk1"/>
                </a:solidFill>
                <a:sym typeface="Wingdings"/>
              </a:rPr>
              <a:t>(limited regulatory oversight)</a:t>
            </a:r>
            <a:endParaRPr lang="en-GB" sz="1100" dirty="0"/>
          </a:p>
        </p:txBody>
      </p:sp>
      <p:sp>
        <p:nvSpPr>
          <p:cNvPr id="42" name="Rectangle 41"/>
          <p:cNvSpPr/>
          <p:nvPr/>
        </p:nvSpPr>
        <p:spPr>
          <a:xfrm>
            <a:off x="6209410" y="4725922"/>
            <a:ext cx="27206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/>
              <a:t>* </a:t>
            </a:r>
            <a:r>
              <a:rPr lang="en-GB" sz="900" dirty="0" smtClean="0">
                <a:hlinkClick r:id="rId3"/>
              </a:rPr>
              <a:t>FSB Global Shadow Banking Monitoring Report 2016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5" presetClass="pat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1.60494E-6 L -0.13437 -0.0200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404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8485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/>
      <p:bldP spid="53" grpId="0" animBg="1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49171" y="952014"/>
            <a:ext cx="8606003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Simpler: shadow banking to market-based finance</a:t>
            </a:r>
          </a:p>
        </p:txBody>
      </p:sp>
      <p:sp>
        <p:nvSpPr>
          <p:cNvPr id="63" name="Rectangle 62"/>
          <p:cNvSpPr/>
          <p:nvPr/>
        </p:nvSpPr>
        <p:spPr>
          <a:xfrm flipV="1">
            <a:off x="1336436" y="2051948"/>
            <a:ext cx="1512168" cy="2519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1336436" y="2051948"/>
            <a:ext cx="1512168" cy="102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 flipV="1">
            <a:off x="1336436" y="3081546"/>
            <a:ext cx="1512168" cy="1489688"/>
          </a:xfrm>
          <a:prstGeom prst="rect">
            <a:avLst/>
          </a:prstGeom>
          <a:solidFill>
            <a:srgbClr val="D4E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255956" y="1105412"/>
            <a:ext cx="1850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chemeClr val="dk1"/>
                </a:solidFill>
                <a:sym typeface="Wingdings"/>
              </a:rPr>
              <a:t>Shadow banking</a:t>
            </a:r>
          </a:p>
          <a:p>
            <a:pPr>
              <a:defRPr/>
            </a:pPr>
            <a:r>
              <a:rPr lang="en-GB" sz="1100" dirty="0">
                <a:solidFill>
                  <a:schemeClr val="dk1"/>
                </a:solidFill>
                <a:sym typeface="Wingdings"/>
              </a:rPr>
              <a:t>(limited regulatory oversight)</a:t>
            </a:r>
            <a:endParaRPr lang="en-GB" sz="1100" dirty="0"/>
          </a:p>
        </p:txBody>
      </p:sp>
      <p:sp>
        <p:nvSpPr>
          <p:cNvPr id="77" name="TextBox 13"/>
          <p:cNvSpPr txBox="1"/>
          <p:nvPr/>
        </p:nvSpPr>
        <p:spPr>
          <a:xfrm>
            <a:off x="6698332" y="2408501"/>
            <a:ext cx="2155805" cy="5059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Financial stability</a:t>
            </a:r>
            <a:r>
              <a:rPr lang="en-GB" sz="1050" b="1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risks addressed</a:t>
            </a:r>
            <a:endParaRPr lang="en-GB" sz="1050" b="1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- </a:t>
            </a:r>
            <a:r>
              <a:rPr lang="en-GB" sz="105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FSB asset management </a:t>
            </a:r>
            <a:r>
              <a:rPr lang="en-GB" sz="105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br>
              <a:rPr lang="en-GB" sz="105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</a:br>
            <a:r>
              <a:rPr lang="en-GB" sz="105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 recommendations </a:t>
            </a:r>
            <a:r>
              <a:rPr lang="en-GB" sz="105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</a:t>
            </a:r>
            <a:r>
              <a:rPr lang="en-GB" sz="105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- MMF reforms (notably EU, US) </a:t>
            </a:r>
            <a:r>
              <a:rPr lang="en-GB" sz="105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</a:t>
            </a:r>
            <a:endParaRPr lang="en-GB" sz="1050" dirty="0">
              <a:solidFill>
                <a:schemeClr val="dk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6698333" y="3807473"/>
            <a:ext cx="2155804" cy="689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50" b="1" dirty="0">
                <a:sym typeface="Wingdings"/>
              </a:rPr>
              <a:t>Financial stability risks addressed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 smtClean="0">
                <a:solidFill>
                  <a:schemeClr val="dk1"/>
                </a:solidFill>
                <a:effectLst/>
                <a:sym typeface="Wingdings"/>
              </a:rPr>
              <a:t>- </a:t>
            </a:r>
            <a:r>
              <a:rPr lang="en-GB" sz="1050" baseline="0" dirty="0" err="1">
                <a:solidFill>
                  <a:schemeClr val="dk1"/>
                </a:solidFill>
                <a:effectLst/>
                <a:sym typeface="Wingdings"/>
              </a:rPr>
              <a:t>Securitsation</a:t>
            </a:r>
            <a:r>
              <a:rPr lang="en-GB" sz="1050" baseline="0" dirty="0">
                <a:solidFill>
                  <a:schemeClr val="dk1"/>
                </a:solidFill>
                <a:effectLst/>
                <a:sym typeface="Wingdings"/>
              </a:rPr>
              <a:t> reforms  </a:t>
            </a:r>
            <a:r>
              <a:rPr lang="en-GB" sz="1050" dirty="0">
                <a:solidFill>
                  <a:schemeClr val="dk1"/>
                </a:solidFill>
                <a:effectLst/>
                <a:sym typeface="Wingdings"/>
              </a:rPr>
              <a:t>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chemeClr val="dk1"/>
                </a:solidFill>
                <a:effectLst/>
                <a:sym typeface="Wingdings"/>
              </a:rPr>
              <a:t>- Market intermediation reforms </a:t>
            </a:r>
            <a:endParaRPr lang="en-GB" sz="105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dirty="0"/>
          </a:p>
        </p:txBody>
      </p:sp>
      <p:grpSp>
        <p:nvGrpSpPr>
          <p:cNvPr id="3" name="Group 2"/>
          <p:cNvGrpSpPr/>
          <p:nvPr/>
        </p:nvGrpSpPr>
        <p:grpSpPr>
          <a:xfrm>
            <a:off x="2920251" y="1105412"/>
            <a:ext cx="4418078" cy="3680106"/>
            <a:chOff x="2920251" y="1105412"/>
            <a:chExt cx="4418078" cy="3680106"/>
          </a:xfrm>
        </p:grpSpPr>
        <p:grpSp>
          <p:nvGrpSpPr>
            <p:cNvPr id="79" name="Group 78"/>
            <p:cNvGrpSpPr/>
            <p:nvPr/>
          </p:nvGrpSpPr>
          <p:grpSpPr>
            <a:xfrm>
              <a:off x="2920251" y="1105412"/>
              <a:ext cx="4418078" cy="3465820"/>
              <a:chOff x="2920251" y="1105412"/>
              <a:chExt cx="4418078" cy="346582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080491" y="1105412"/>
                <a:ext cx="225783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100" b="1" dirty="0">
                    <a:solidFill>
                      <a:schemeClr val="dk1"/>
                    </a:solidFill>
                    <a:sym typeface="Wingdings"/>
                  </a:rPr>
                  <a:t>Resilient market-based finance</a:t>
                </a:r>
                <a:r>
                  <a:rPr lang="en-GB" sz="1100" dirty="0">
                    <a:solidFill>
                      <a:schemeClr val="dk1"/>
                    </a:solidFill>
                    <a:sym typeface="Wingdings"/>
                  </a:rPr>
                  <a:t> (comprehensive policies for transparency and resilience)</a:t>
                </a:r>
                <a:endParaRPr lang="en-GB" sz="1100" dirty="0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920251" y="1720878"/>
                <a:ext cx="4183712" cy="2850354"/>
                <a:chOff x="2920251" y="1720878"/>
                <a:chExt cx="4183712" cy="2850354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>
                  <a:off x="2920251" y="2571750"/>
                  <a:ext cx="212400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2920251" y="3813600"/>
                  <a:ext cx="2127999" cy="34882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/>
                <p:nvPr/>
              </p:nvGrpSpPr>
              <p:grpSpPr>
                <a:xfrm>
                  <a:off x="4105275" y="1720878"/>
                  <a:ext cx="2998688" cy="2850354"/>
                  <a:chOff x="4105275" y="1720878"/>
                  <a:chExt cx="2998688" cy="2850354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 flipV="1">
                    <a:off x="5178089" y="3709221"/>
                    <a:ext cx="1512168" cy="862011"/>
                  </a:xfrm>
                  <a:prstGeom prst="rect">
                    <a:avLst/>
                  </a:prstGeom>
                  <a:solidFill>
                    <a:srgbClr val="D4EF4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5178089" y="1720878"/>
                    <a:ext cx="1512168" cy="1988343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1100"/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 bwMode="auto">
                  <a:xfrm flipH="1">
                    <a:off x="4105275" y="4567125"/>
                    <a:ext cx="299868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</p:grpSp>
        </p:grp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5733562" y="4616241"/>
              <a:ext cx="40122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2015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9171" y="1069107"/>
            <a:ext cx="3790781" cy="3716411"/>
            <a:chOff x="349171" y="1059582"/>
            <a:chExt cx="3790781" cy="3716411"/>
          </a:xfrm>
        </p:grpSpPr>
        <p:grpSp>
          <p:nvGrpSpPr>
            <p:cNvPr id="55" name="Group 54"/>
            <p:cNvGrpSpPr/>
            <p:nvPr/>
          </p:nvGrpSpPr>
          <p:grpSpPr>
            <a:xfrm>
              <a:off x="689762" y="1334914"/>
              <a:ext cx="3450190" cy="3441079"/>
              <a:chOff x="7570048" y="1257892"/>
              <a:chExt cx="3450190" cy="3446765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7772226" y="4035187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7642182" y="4396858"/>
                <a:ext cx="72136" cy="14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7642182" y="3948436"/>
                <a:ext cx="7213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7570048" y="3500012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7570048" y="3051588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7570048" y="2603164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7570048" y="2154740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7570048" y="1706316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flipH="1">
                <a:off x="7772226" y="4483961"/>
                <a:ext cx="324801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7772226" y="1791307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7772226" y="2240083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>
                <a:off x="7772226" y="2688859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7772226" y="3137635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H="1">
                <a:off x="7772226" y="3586411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7772226" y="1342531"/>
                <a:ext cx="161187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7570048" y="1257892"/>
                <a:ext cx="1442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8772195" y="4535100"/>
                <a:ext cx="401222" cy="1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2007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49171" y="1059582"/>
              <a:ext cx="7857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 </a:t>
              </a:r>
              <a:r>
                <a:rPr lang="en-GB" sz="11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trillions*</a:t>
              </a:r>
              <a:endParaRPr lang="en-GB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6209410" y="4725922"/>
            <a:ext cx="27206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/>
              <a:t>* </a:t>
            </a:r>
            <a:r>
              <a:rPr lang="en-GB" sz="900" dirty="0" smtClean="0">
                <a:hlinkClick r:id="rId3"/>
              </a:rPr>
              <a:t>FSB Global Shadow Banking Monitoring Report 2016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26312" y="2284226"/>
            <a:ext cx="133241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050" b="1" dirty="0">
                <a:sym typeface="Wingdings"/>
              </a:rPr>
              <a:t>Shadow </a:t>
            </a:r>
            <a:r>
              <a:rPr lang="en-GB" sz="1050" b="1" dirty="0" smtClean="0">
                <a:sym typeface="Wingdings"/>
              </a:rPr>
              <a:t>banking at </a:t>
            </a:r>
            <a:br>
              <a:rPr lang="en-GB" sz="1050" b="1" dirty="0" smtClean="0">
                <a:sym typeface="Wingdings"/>
              </a:rPr>
            </a:br>
            <a:r>
              <a:rPr lang="en-GB" sz="1050" b="1" dirty="0" smtClean="0">
                <a:sym typeface="Wingdings"/>
              </a:rPr>
              <a:t>risk of </a:t>
            </a:r>
            <a:r>
              <a:rPr lang="en-GB" sz="1050" b="1" dirty="0">
                <a:sym typeface="Wingdings"/>
              </a:rPr>
              <a:t>sudden stops </a:t>
            </a:r>
            <a:r>
              <a:rPr lang="en-GB" sz="1050" b="1" dirty="0" smtClean="0">
                <a:sym typeface="Wingdings"/>
              </a:rPr>
              <a:t/>
            </a:r>
            <a:br>
              <a:rPr lang="en-GB" sz="1050" b="1" dirty="0" smtClean="0">
                <a:sym typeface="Wingdings"/>
              </a:rPr>
            </a:br>
            <a:r>
              <a:rPr lang="en-GB" sz="1050" b="1" dirty="0" smtClean="0">
                <a:sym typeface="Wingdings"/>
              </a:rPr>
              <a:t>in </a:t>
            </a:r>
            <a:r>
              <a:rPr lang="en-GB" sz="1050" b="1" dirty="0">
                <a:sym typeface="Wingdings"/>
              </a:rPr>
              <a:t>times of stress </a:t>
            </a:r>
            <a:endParaRPr lang="en-GB" sz="1050" dirty="0"/>
          </a:p>
        </p:txBody>
      </p:sp>
      <p:sp>
        <p:nvSpPr>
          <p:cNvPr id="41" name="Rectangle 40"/>
          <p:cNvSpPr/>
          <p:nvPr/>
        </p:nvSpPr>
        <p:spPr>
          <a:xfrm>
            <a:off x="1571383" y="3582860"/>
            <a:ext cx="10422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sym typeface="Wingdings"/>
              </a:rPr>
              <a:t>‘Toxic</a:t>
            </a:r>
            <a:r>
              <a:rPr lang="en-GB" sz="1050" b="1" dirty="0">
                <a:sym typeface="Wingdings"/>
              </a:rPr>
              <a:t>’ shadow </a:t>
            </a:r>
            <a:r>
              <a:rPr lang="en-GB" sz="1050" b="1" dirty="0" smtClean="0">
                <a:sym typeface="Wingdings"/>
              </a:rPr>
              <a:t/>
            </a:r>
            <a:br>
              <a:rPr lang="en-GB" sz="1050" b="1" dirty="0" smtClean="0">
                <a:sym typeface="Wingdings"/>
              </a:rPr>
            </a:br>
            <a:r>
              <a:rPr lang="en-GB" sz="1050" b="1" dirty="0" smtClean="0">
                <a:sym typeface="Wingdings"/>
              </a:rPr>
              <a:t>banking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6513867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77" grpId="0"/>
      <p:bldP spid="78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Simpler: benefits of central clearing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941257" y="1397000"/>
            <a:ext cx="3163646" cy="3457797"/>
            <a:chOff x="3998704" y="1635646"/>
            <a:chExt cx="2240438" cy="244875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04" y="1849918"/>
              <a:ext cx="2240438" cy="223447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574871" y="1635646"/>
              <a:ext cx="1165052" cy="196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GB" sz="1200" dirty="0" smtClean="0"/>
                <a:t>Trades without clearing</a:t>
              </a:r>
              <a:endParaRPr lang="en-GB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15109" y="1365250"/>
            <a:ext cx="3157289" cy="3483199"/>
            <a:chOff x="6436580" y="1635646"/>
            <a:chExt cx="2203534" cy="247236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580" y="1872936"/>
              <a:ext cx="2203534" cy="223507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168527" y="1635646"/>
              <a:ext cx="759598" cy="196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GB" sz="1200" dirty="0" smtClean="0"/>
                <a:t>Cleared trades</a:t>
              </a:r>
              <a:endParaRPr lang="en-GB" sz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58713" y="1131590"/>
            <a:ext cx="8605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200" b="1" dirty="0"/>
              <a:t>GBP 6 Month LIBOR trades, </a:t>
            </a:r>
            <a:r>
              <a:rPr lang="en-GB" sz="1200" b="1" dirty="0" smtClean="0"/>
              <a:t>February </a:t>
            </a:r>
            <a:r>
              <a:rPr lang="en-GB" sz="12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3659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FSB roadmap is turning shadow banking into </a:t>
            </a:r>
            <a:br>
              <a:rPr lang="en-GB" dirty="0"/>
            </a:br>
            <a:r>
              <a:rPr lang="en-GB" dirty="0"/>
              <a:t>resilient-market based finance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14071" y="1059582"/>
            <a:ext cx="6357454" cy="6333854"/>
            <a:chOff x="1614071" y="1059582"/>
            <a:chExt cx="6357454" cy="6333854"/>
          </a:xfrm>
        </p:grpSpPr>
        <p:sp>
          <p:nvSpPr>
            <p:cNvPr id="17" name="Rounded Rectangle 16"/>
            <p:cNvSpPr/>
            <p:nvPr/>
          </p:nvSpPr>
          <p:spPr>
            <a:xfrm>
              <a:off x="3059832" y="4300116"/>
              <a:ext cx="4911693" cy="5758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Building more sustainable sources of non-bank financing for the real economy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614071" y="1059582"/>
              <a:ext cx="6126281" cy="6333854"/>
              <a:chOff x="1614071" y="1059582"/>
              <a:chExt cx="6126281" cy="6333854"/>
            </a:xfrm>
          </p:grpSpPr>
          <p:sp>
            <p:nvSpPr>
              <p:cNvPr id="33" name="Arc 32"/>
              <p:cNvSpPr/>
              <p:nvPr/>
            </p:nvSpPr>
            <p:spPr>
              <a:xfrm rot="20753740">
                <a:off x="1614071" y="1258963"/>
                <a:ext cx="3895097" cy="6134473"/>
              </a:xfrm>
              <a:prstGeom prst="arc">
                <a:avLst>
                  <a:gd name="adj1" fmla="val 16631087"/>
                  <a:gd name="adj2" fmla="val 712924"/>
                </a:avLst>
              </a:prstGeom>
              <a:ln w="66675">
                <a:solidFill>
                  <a:srgbClr val="23346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3563888" y="3363838"/>
                <a:ext cx="4176464" cy="576008"/>
                <a:chOff x="3563888" y="3363838"/>
                <a:chExt cx="4176464" cy="576008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563888" y="3435846"/>
                  <a:ext cx="4140000" cy="504000"/>
                </a:xfrm>
                <a:prstGeom prst="roundRect">
                  <a:avLst/>
                </a:prstGeom>
                <a:solidFill>
                  <a:srgbClr val="0E2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dirty="0">
                      <a:solidFill>
                        <a:schemeClr val="bg1"/>
                      </a:solidFill>
                    </a:rPr>
                    <a:t>Assess and mitigate financial stability risks posed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GB" sz="1300" dirty="0" smtClean="0">
                      <a:solidFill>
                        <a:schemeClr val="bg1"/>
                      </a:solidFill>
                    </a:rPr>
                  </a:br>
                  <a:r>
                    <a:rPr lang="en-GB" sz="1300" dirty="0" smtClean="0">
                      <a:solidFill>
                        <a:schemeClr val="bg1"/>
                      </a:solidFill>
                    </a:rPr>
                    <a:t>by other 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shadow banking entities and activities</a:t>
                  </a: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7380352" y="3363838"/>
                  <a:ext cx="360000" cy="360000"/>
                  <a:chOff x="-3492500" y="1058863"/>
                  <a:chExt cx="3127375" cy="3128962"/>
                </a:xfrm>
              </p:grpSpPr>
              <p:sp>
                <p:nvSpPr>
                  <p:cNvPr id="5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-3492500" y="1058863"/>
                    <a:ext cx="3127375" cy="312896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-2724150" y="1714500"/>
                    <a:ext cx="1590675" cy="1806575"/>
                  </a:xfrm>
                  <a:custGeom>
                    <a:avLst/>
                    <a:gdLst>
                      <a:gd name="T0" fmla="*/ 51 w 141"/>
                      <a:gd name="T1" fmla="*/ 160 h 160"/>
                      <a:gd name="T2" fmla="*/ 33 w 141"/>
                      <a:gd name="T3" fmla="*/ 153 h 160"/>
                      <a:gd name="T4" fmla="*/ 33 w 141"/>
                      <a:gd name="T5" fmla="*/ 153 h 160"/>
                      <a:gd name="T6" fmla="*/ 2 w 141"/>
                      <a:gd name="T7" fmla="*/ 109 h 160"/>
                      <a:gd name="T8" fmla="*/ 1 w 141"/>
                      <a:gd name="T9" fmla="*/ 109 h 160"/>
                      <a:gd name="T10" fmla="*/ 2 w 141"/>
                      <a:gd name="T11" fmla="*/ 97 h 160"/>
                      <a:gd name="T12" fmla="*/ 3 w 141"/>
                      <a:gd name="T13" fmla="*/ 96 h 160"/>
                      <a:gd name="T14" fmla="*/ 3 w 141"/>
                      <a:gd name="T15" fmla="*/ 96 h 160"/>
                      <a:gd name="T16" fmla="*/ 7 w 141"/>
                      <a:gd name="T17" fmla="*/ 91 h 160"/>
                      <a:gd name="T18" fmla="*/ 8 w 141"/>
                      <a:gd name="T19" fmla="*/ 90 h 160"/>
                      <a:gd name="T20" fmla="*/ 9 w 141"/>
                      <a:gd name="T21" fmla="*/ 90 h 160"/>
                      <a:gd name="T22" fmla="*/ 15 w 141"/>
                      <a:gd name="T23" fmla="*/ 88 h 160"/>
                      <a:gd name="T24" fmla="*/ 26 w 141"/>
                      <a:gd name="T25" fmla="*/ 95 h 160"/>
                      <a:gd name="T26" fmla="*/ 26 w 141"/>
                      <a:gd name="T27" fmla="*/ 95 h 160"/>
                      <a:gd name="T28" fmla="*/ 38 w 141"/>
                      <a:gd name="T29" fmla="*/ 117 h 160"/>
                      <a:gd name="T30" fmla="*/ 45 w 141"/>
                      <a:gd name="T31" fmla="*/ 126 h 160"/>
                      <a:gd name="T32" fmla="*/ 45 w 141"/>
                      <a:gd name="T33" fmla="*/ 126 h 160"/>
                      <a:gd name="T34" fmla="*/ 46 w 141"/>
                      <a:gd name="T35" fmla="*/ 127 h 160"/>
                      <a:gd name="T36" fmla="*/ 48 w 141"/>
                      <a:gd name="T37" fmla="*/ 129 h 160"/>
                      <a:gd name="T38" fmla="*/ 49 w 141"/>
                      <a:gd name="T39" fmla="*/ 128 h 160"/>
                      <a:gd name="T40" fmla="*/ 49 w 141"/>
                      <a:gd name="T41" fmla="*/ 128 h 160"/>
                      <a:gd name="T42" fmla="*/ 65 w 141"/>
                      <a:gd name="T43" fmla="*/ 94 h 160"/>
                      <a:gd name="T44" fmla="*/ 90 w 141"/>
                      <a:gd name="T45" fmla="*/ 42 h 160"/>
                      <a:gd name="T46" fmla="*/ 90 w 141"/>
                      <a:gd name="T47" fmla="*/ 42 h 160"/>
                      <a:gd name="T48" fmla="*/ 114 w 141"/>
                      <a:gd name="T49" fmla="*/ 8 h 160"/>
                      <a:gd name="T50" fmla="*/ 114 w 141"/>
                      <a:gd name="T51" fmla="*/ 7 h 160"/>
                      <a:gd name="T52" fmla="*/ 128 w 141"/>
                      <a:gd name="T53" fmla="*/ 1 h 160"/>
                      <a:gd name="T54" fmla="*/ 129 w 141"/>
                      <a:gd name="T55" fmla="*/ 0 h 160"/>
                      <a:gd name="T56" fmla="*/ 130 w 141"/>
                      <a:gd name="T57" fmla="*/ 0 h 160"/>
                      <a:gd name="T58" fmla="*/ 139 w 141"/>
                      <a:gd name="T59" fmla="*/ 5 h 160"/>
                      <a:gd name="T60" fmla="*/ 138 w 141"/>
                      <a:gd name="T61" fmla="*/ 17 h 160"/>
                      <a:gd name="T62" fmla="*/ 137 w 141"/>
                      <a:gd name="T63" fmla="*/ 17 h 160"/>
                      <a:gd name="T64" fmla="*/ 137 w 141"/>
                      <a:gd name="T65" fmla="*/ 18 h 160"/>
                      <a:gd name="T66" fmla="*/ 108 w 141"/>
                      <a:gd name="T67" fmla="*/ 64 h 160"/>
                      <a:gd name="T68" fmla="*/ 72 w 141"/>
                      <a:gd name="T69" fmla="*/ 142 h 160"/>
                      <a:gd name="T70" fmla="*/ 72 w 141"/>
                      <a:gd name="T71" fmla="*/ 142 h 160"/>
                      <a:gd name="T72" fmla="*/ 51 w 141"/>
                      <a:gd name="T73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1" h="160">
                        <a:moveTo>
                          <a:pt x="51" y="160"/>
                        </a:moveTo>
                        <a:cubicBezTo>
                          <a:pt x="44" y="160"/>
                          <a:pt x="38" y="158"/>
                          <a:pt x="33" y="153"/>
                        </a:cubicBezTo>
                        <a:cubicBezTo>
                          <a:pt x="33" y="153"/>
                          <a:pt x="33" y="153"/>
                          <a:pt x="33" y="153"/>
                        </a:cubicBezTo>
                        <a:cubicBezTo>
                          <a:pt x="20" y="142"/>
                          <a:pt x="10" y="127"/>
                          <a:pt x="2" y="109"/>
                        </a:cubicBezTo>
                        <a:cubicBezTo>
                          <a:pt x="1" y="109"/>
                          <a:pt x="1" y="109"/>
                          <a:pt x="1" y="109"/>
                        </a:cubicBezTo>
                        <a:cubicBezTo>
                          <a:pt x="0" y="105"/>
                          <a:pt x="1" y="102"/>
                          <a:pt x="2" y="97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6" y="92"/>
                          <a:pt x="6" y="91"/>
                          <a:pt x="7" y="91"/>
                        </a:cubicBezTo>
                        <a:cubicBezTo>
                          <a:pt x="8" y="90"/>
                          <a:pt x="8" y="90"/>
                          <a:pt x="8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1" y="88"/>
                          <a:pt x="13" y="88"/>
                          <a:pt x="15" y="88"/>
                        </a:cubicBezTo>
                        <a:cubicBezTo>
                          <a:pt x="20" y="88"/>
                          <a:pt x="23" y="91"/>
                          <a:pt x="26" y="95"/>
                        </a:cubicBezTo>
                        <a:cubicBezTo>
                          <a:pt x="26" y="95"/>
                          <a:pt x="26" y="95"/>
                          <a:pt x="26" y="95"/>
                        </a:cubicBezTo>
                        <a:cubicBezTo>
                          <a:pt x="29" y="102"/>
                          <a:pt x="33" y="109"/>
                          <a:pt x="38" y="117"/>
                        </a:cubicBezTo>
                        <a:cubicBezTo>
                          <a:pt x="42" y="124"/>
                          <a:pt x="44" y="126"/>
                          <a:pt x="45" y="126"/>
                        </a:cubicBezTo>
                        <a:cubicBezTo>
                          <a:pt x="45" y="126"/>
                          <a:pt x="45" y="126"/>
                          <a:pt x="45" y="126"/>
                        </a:cubicBezTo>
                        <a:cubicBezTo>
                          <a:pt x="46" y="127"/>
                          <a:pt x="46" y="127"/>
                          <a:pt x="46" y="127"/>
                        </a:cubicBezTo>
                        <a:cubicBezTo>
                          <a:pt x="47" y="128"/>
                          <a:pt x="48" y="129"/>
                          <a:pt x="48" y="129"/>
                        </a:cubicBezTo>
                        <a:cubicBezTo>
                          <a:pt x="49" y="129"/>
                          <a:pt x="49" y="129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5" y="117"/>
                          <a:pt x="60" y="105"/>
                          <a:pt x="65" y="94"/>
                        </a:cubicBezTo>
                        <a:cubicBezTo>
                          <a:pt x="74" y="76"/>
                          <a:pt x="82" y="59"/>
                          <a:pt x="90" y="42"/>
                        </a:cubicBezTo>
                        <a:cubicBezTo>
                          <a:pt x="90" y="42"/>
                          <a:pt x="90" y="42"/>
                          <a:pt x="90" y="42"/>
                        </a:cubicBezTo>
                        <a:cubicBezTo>
                          <a:pt x="99" y="25"/>
                          <a:pt x="107" y="14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9" y="4"/>
                          <a:pt x="123" y="2"/>
                          <a:pt x="128" y="1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0" y="0"/>
                          <a:pt x="130" y="0"/>
                          <a:pt x="130" y="0"/>
                        </a:cubicBezTo>
                        <a:cubicBezTo>
                          <a:pt x="135" y="0"/>
                          <a:pt x="138" y="3"/>
                          <a:pt x="139" y="5"/>
                        </a:cubicBezTo>
                        <a:cubicBezTo>
                          <a:pt x="141" y="8"/>
                          <a:pt x="140" y="12"/>
                          <a:pt x="138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29" y="27"/>
                          <a:pt x="119" y="43"/>
                          <a:pt x="108" y="64"/>
                        </a:cubicBezTo>
                        <a:cubicBezTo>
                          <a:pt x="94" y="95"/>
                          <a:pt x="82" y="121"/>
                          <a:pt x="72" y="142"/>
                        </a:cubicBezTo>
                        <a:cubicBezTo>
                          <a:pt x="72" y="142"/>
                          <a:pt x="72" y="142"/>
                          <a:pt x="72" y="142"/>
                        </a:cubicBezTo>
                        <a:cubicBezTo>
                          <a:pt x="67" y="154"/>
                          <a:pt x="59" y="160"/>
                          <a:pt x="51" y="1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3260707" y="2787774"/>
                <a:ext cx="4191613" cy="576008"/>
                <a:chOff x="3260707" y="2787774"/>
                <a:chExt cx="4191613" cy="576008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3260707" y="2859782"/>
                  <a:ext cx="4140000" cy="504000"/>
                </a:xfrm>
                <a:prstGeom prst="roundRect">
                  <a:avLst/>
                </a:prstGeom>
                <a:solidFill>
                  <a:srgbClr val="0E2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dirty="0">
                      <a:solidFill>
                        <a:schemeClr val="bg1"/>
                      </a:solidFill>
                    </a:rPr>
                    <a:t>Dampen pro-cyclicality in securities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GB" sz="1300" dirty="0" smtClean="0">
                      <a:solidFill>
                        <a:schemeClr val="bg1"/>
                      </a:solidFill>
                    </a:rPr>
                  </a:br>
                  <a:r>
                    <a:rPr lang="en-GB" sz="1300" dirty="0" smtClean="0">
                      <a:solidFill>
                        <a:schemeClr val="bg1"/>
                      </a:solidFill>
                    </a:rPr>
                    <a:t>financing 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transactions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7092320" y="2787774"/>
                  <a:ext cx="360000" cy="360000"/>
                  <a:chOff x="-3492500" y="1058863"/>
                  <a:chExt cx="3127375" cy="3128962"/>
                </a:xfrm>
              </p:grpSpPr>
              <p:sp>
                <p:nvSpPr>
                  <p:cNvPr id="5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-3492500" y="1058863"/>
                    <a:ext cx="3127375" cy="312896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auto">
                  <a:xfrm>
                    <a:off x="-2724150" y="1714500"/>
                    <a:ext cx="1590675" cy="1806575"/>
                  </a:xfrm>
                  <a:custGeom>
                    <a:avLst/>
                    <a:gdLst>
                      <a:gd name="T0" fmla="*/ 51 w 141"/>
                      <a:gd name="T1" fmla="*/ 160 h 160"/>
                      <a:gd name="T2" fmla="*/ 33 w 141"/>
                      <a:gd name="T3" fmla="*/ 153 h 160"/>
                      <a:gd name="T4" fmla="*/ 33 w 141"/>
                      <a:gd name="T5" fmla="*/ 153 h 160"/>
                      <a:gd name="T6" fmla="*/ 2 w 141"/>
                      <a:gd name="T7" fmla="*/ 109 h 160"/>
                      <a:gd name="T8" fmla="*/ 1 w 141"/>
                      <a:gd name="T9" fmla="*/ 109 h 160"/>
                      <a:gd name="T10" fmla="*/ 2 w 141"/>
                      <a:gd name="T11" fmla="*/ 97 h 160"/>
                      <a:gd name="T12" fmla="*/ 3 w 141"/>
                      <a:gd name="T13" fmla="*/ 96 h 160"/>
                      <a:gd name="T14" fmla="*/ 3 w 141"/>
                      <a:gd name="T15" fmla="*/ 96 h 160"/>
                      <a:gd name="T16" fmla="*/ 7 w 141"/>
                      <a:gd name="T17" fmla="*/ 91 h 160"/>
                      <a:gd name="T18" fmla="*/ 8 w 141"/>
                      <a:gd name="T19" fmla="*/ 90 h 160"/>
                      <a:gd name="T20" fmla="*/ 9 w 141"/>
                      <a:gd name="T21" fmla="*/ 90 h 160"/>
                      <a:gd name="T22" fmla="*/ 15 w 141"/>
                      <a:gd name="T23" fmla="*/ 88 h 160"/>
                      <a:gd name="T24" fmla="*/ 26 w 141"/>
                      <a:gd name="T25" fmla="*/ 95 h 160"/>
                      <a:gd name="T26" fmla="*/ 26 w 141"/>
                      <a:gd name="T27" fmla="*/ 95 h 160"/>
                      <a:gd name="T28" fmla="*/ 38 w 141"/>
                      <a:gd name="T29" fmla="*/ 117 h 160"/>
                      <a:gd name="T30" fmla="*/ 45 w 141"/>
                      <a:gd name="T31" fmla="*/ 126 h 160"/>
                      <a:gd name="T32" fmla="*/ 45 w 141"/>
                      <a:gd name="T33" fmla="*/ 126 h 160"/>
                      <a:gd name="T34" fmla="*/ 46 w 141"/>
                      <a:gd name="T35" fmla="*/ 127 h 160"/>
                      <a:gd name="T36" fmla="*/ 48 w 141"/>
                      <a:gd name="T37" fmla="*/ 129 h 160"/>
                      <a:gd name="T38" fmla="*/ 49 w 141"/>
                      <a:gd name="T39" fmla="*/ 128 h 160"/>
                      <a:gd name="T40" fmla="*/ 49 w 141"/>
                      <a:gd name="T41" fmla="*/ 128 h 160"/>
                      <a:gd name="T42" fmla="*/ 65 w 141"/>
                      <a:gd name="T43" fmla="*/ 94 h 160"/>
                      <a:gd name="T44" fmla="*/ 90 w 141"/>
                      <a:gd name="T45" fmla="*/ 42 h 160"/>
                      <a:gd name="T46" fmla="*/ 90 w 141"/>
                      <a:gd name="T47" fmla="*/ 42 h 160"/>
                      <a:gd name="T48" fmla="*/ 114 w 141"/>
                      <a:gd name="T49" fmla="*/ 8 h 160"/>
                      <a:gd name="T50" fmla="*/ 114 w 141"/>
                      <a:gd name="T51" fmla="*/ 7 h 160"/>
                      <a:gd name="T52" fmla="*/ 128 w 141"/>
                      <a:gd name="T53" fmla="*/ 1 h 160"/>
                      <a:gd name="T54" fmla="*/ 129 w 141"/>
                      <a:gd name="T55" fmla="*/ 0 h 160"/>
                      <a:gd name="T56" fmla="*/ 130 w 141"/>
                      <a:gd name="T57" fmla="*/ 0 h 160"/>
                      <a:gd name="T58" fmla="*/ 139 w 141"/>
                      <a:gd name="T59" fmla="*/ 5 h 160"/>
                      <a:gd name="T60" fmla="*/ 138 w 141"/>
                      <a:gd name="T61" fmla="*/ 17 h 160"/>
                      <a:gd name="T62" fmla="*/ 137 w 141"/>
                      <a:gd name="T63" fmla="*/ 17 h 160"/>
                      <a:gd name="T64" fmla="*/ 137 w 141"/>
                      <a:gd name="T65" fmla="*/ 18 h 160"/>
                      <a:gd name="T66" fmla="*/ 108 w 141"/>
                      <a:gd name="T67" fmla="*/ 64 h 160"/>
                      <a:gd name="T68" fmla="*/ 72 w 141"/>
                      <a:gd name="T69" fmla="*/ 142 h 160"/>
                      <a:gd name="T70" fmla="*/ 72 w 141"/>
                      <a:gd name="T71" fmla="*/ 142 h 160"/>
                      <a:gd name="T72" fmla="*/ 51 w 141"/>
                      <a:gd name="T73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1" h="160">
                        <a:moveTo>
                          <a:pt x="51" y="160"/>
                        </a:moveTo>
                        <a:cubicBezTo>
                          <a:pt x="44" y="160"/>
                          <a:pt x="38" y="158"/>
                          <a:pt x="33" y="153"/>
                        </a:cubicBezTo>
                        <a:cubicBezTo>
                          <a:pt x="33" y="153"/>
                          <a:pt x="33" y="153"/>
                          <a:pt x="33" y="153"/>
                        </a:cubicBezTo>
                        <a:cubicBezTo>
                          <a:pt x="20" y="142"/>
                          <a:pt x="10" y="127"/>
                          <a:pt x="2" y="109"/>
                        </a:cubicBezTo>
                        <a:cubicBezTo>
                          <a:pt x="1" y="109"/>
                          <a:pt x="1" y="109"/>
                          <a:pt x="1" y="109"/>
                        </a:cubicBezTo>
                        <a:cubicBezTo>
                          <a:pt x="0" y="105"/>
                          <a:pt x="1" y="102"/>
                          <a:pt x="2" y="97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6" y="92"/>
                          <a:pt x="6" y="91"/>
                          <a:pt x="7" y="91"/>
                        </a:cubicBezTo>
                        <a:cubicBezTo>
                          <a:pt x="8" y="90"/>
                          <a:pt x="8" y="90"/>
                          <a:pt x="8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1" y="88"/>
                          <a:pt x="13" y="88"/>
                          <a:pt x="15" y="88"/>
                        </a:cubicBezTo>
                        <a:cubicBezTo>
                          <a:pt x="20" y="88"/>
                          <a:pt x="23" y="91"/>
                          <a:pt x="26" y="95"/>
                        </a:cubicBezTo>
                        <a:cubicBezTo>
                          <a:pt x="26" y="95"/>
                          <a:pt x="26" y="95"/>
                          <a:pt x="26" y="95"/>
                        </a:cubicBezTo>
                        <a:cubicBezTo>
                          <a:pt x="29" y="102"/>
                          <a:pt x="33" y="109"/>
                          <a:pt x="38" y="117"/>
                        </a:cubicBezTo>
                        <a:cubicBezTo>
                          <a:pt x="42" y="124"/>
                          <a:pt x="44" y="126"/>
                          <a:pt x="45" y="126"/>
                        </a:cubicBezTo>
                        <a:cubicBezTo>
                          <a:pt x="45" y="126"/>
                          <a:pt x="45" y="126"/>
                          <a:pt x="45" y="126"/>
                        </a:cubicBezTo>
                        <a:cubicBezTo>
                          <a:pt x="46" y="127"/>
                          <a:pt x="46" y="127"/>
                          <a:pt x="46" y="127"/>
                        </a:cubicBezTo>
                        <a:cubicBezTo>
                          <a:pt x="47" y="128"/>
                          <a:pt x="48" y="129"/>
                          <a:pt x="48" y="129"/>
                        </a:cubicBezTo>
                        <a:cubicBezTo>
                          <a:pt x="49" y="129"/>
                          <a:pt x="49" y="129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5" y="117"/>
                          <a:pt x="60" y="105"/>
                          <a:pt x="65" y="94"/>
                        </a:cubicBezTo>
                        <a:cubicBezTo>
                          <a:pt x="74" y="76"/>
                          <a:pt x="82" y="59"/>
                          <a:pt x="90" y="42"/>
                        </a:cubicBezTo>
                        <a:cubicBezTo>
                          <a:pt x="90" y="42"/>
                          <a:pt x="90" y="42"/>
                          <a:pt x="90" y="42"/>
                        </a:cubicBezTo>
                        <a:cubicBezTo>
                          <a:pt x="99" y="25"/>
                          <a:pt x="107" y="14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9" y="4"/>
                          <a:pt x="123" y="2"/>
                          <a:pt x="128" y="1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0" y="0"/>
                          <a:pt x="130" y="0"/>
                          <a:pt x="130" y="0"/>
                        </a:cubicBezTo>
                        <a:cubicBezTo>
                          <a:pt x="135" y="0"/>
                          <a:pt x="138" y="3"/>
                          <a:pt x="139" y="5"/>
                        </a:cubicBezTo>
                        <a:cubicBezTo>
                          <a:pt x="141" y="8"/>
                          <a:pt x="140" y="12"/>
                          <a:pt x="138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29" y="27"/>
                          <a:pt x="119" y="43"/>
                          <a:pt x="108" y="64"/>
                        </a:cubicBezTo>
                        <a:cubicBezTo>
                          <a:pt x="94" y="95"/>
                          <a:pt x="82" y="121"/>
                          <a:pt x="72" y="142"/>
                        </a:cubicBezTo>
                        <a:cubicBezTo>
                          <a:pt x="72" y="142"/>
                          <a:pt x="72" y="142"/>
                          <a:pt x="72" y="142"/>
                        </a:cubicBezTo>
                        <a:cubicBezTo>
                          <a:pt x="67" y="154"/>
                          <a:pt x="59" y="160"/>
                          <a:pt x="51" y="1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2828659" y="2211710"/>
                <a:ext cx="4191613" cy="576008"/>
                <a:chOff x="2828659" y="2211710"/>
                <a:chExt cx="4191613" cy="57600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2828659" y="2283718"/>
                  <a:ext cx="4140000" cy="504000"/>
                </a:xfrm>
                <a:prstGeom prst="roundRect">
                  <a:avLst/>
                </a:prstGeom>
                <a:solidFill>
                  <a:srgbClr val="0E2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dirty="0">
                      <a:solidFill>
                        <a:schemeClr val="bg1"/>
                      </a:solidFill>
                    </a:rPr>
                    <a:t>Improve transparency and align the incentives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GB" sz="1300" dirty="0" smtClean="0">
                      <a:solidFill>
                        <a:schemeClr val="bg1"/>
                      </a:solidFill>
                    </a:rPr>
                  </a:br>
                  <a:r>
                    <a:rPr lang="en-GB" sz="1300" dirty="0" smtClean="0">
                      <a:solidFill>
                        <a:schemeClr val="bg1"/>
                      </a:solidFill>
                    </a:rPr>
                    <a:t>in 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securitisation</a:t>
                  </a: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6660272" y="2211710"/>
                  <a:ext cx="360000" cy="360000"/>
                  <a:chOff x="-3492500" y="1058863"/>
                  <a:chExt cx="3127375" cy="3128962"/>
                </a:xfrm>
              </p:grpSpPr>
              <p:sp>
                <p:nvSpPr>
                  <p:cNvPr id="4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-3492500" y="1058863"/>
                    <a:ext cx="3127375" cy="312896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-2724150" y="1714500"/>
                    <a:ext cx="1590675" cy="1806575"/>
                  </a:xfrm>
                  <a:custGeom>
                    <a:avLst/>
                    <a:gdLst>
                      <a:gd name="T0" fmla="*/ 51 w 141"/>
                      <a:gd name="T1" fmla="*/ 160 h 160"/>
                      <a:gd name="T2" fmla="*/ 33 w 141"/>
                      <a:gd name="T3" fmla="*/ 153 h 160"/>
                      <a:gd name="T4" fmla="*/ 33 w 141"/>
                      <a:gd name="T5" fmla="*/ 153 h 160"/>
                      <a:gd name="T6" fmla="*/ 2 w 141"/>
                      <a:gd name="T7" fmla="*/ 109 h 160"/>
                      <a:gd name="T8" fmla="*/ 1 w 141"/>
                      <a:gd name="T9" fmla="*/ 109 h 160"/>
                      <a:gd name="T10" fmla="*/ 2 w 141"/>
                      <a:gd name="T11" fmla="*/ 97 h 160"/>
                      <a:gd name="T12" fmla="*/ 3 w 141"/>
                      <a:gd name="T13" fmla="*/ 96 h 160"/>
                      <a:gd name="T14" fmla="*/ 3 w 141"/>
                      <a:gd name="T15" fmla="*/ 96 h 160"/>
                      <a:gd name="T16" fmla="*/ 7 w 141"/>
                      <a:gd name="T17" fmla="*/ 91 h 160"/>
                      <a:gd name="T18" fmla="*/ 8 w 141"/>
                      <a:gd name="T19" fmla="*/ 90 h 160"/>
                      <a:gd name="T20" fmla="*/ 9 w 141"/>
                      <a:gd name="T21" fmla="*/ 90 h 160"/>
                      <a:gd name="T22" fmla="*/ 15 w 141"/>
                      <a:gd name="T23" fmla="*/ 88 h 160"/>
                      <a:gd name="T24" fmla="*/ 26 w 141"/>
                      <a:gd name="T25" fmla="*/ 95 h 160"/>
                      <a:gd name="T26" fmla="*/ 26 w 141"/>
                      <a:gd name="T27" fmla="*/ 95 h 160"/>
                      <a:gd name="T28" fmla="*/ 38 w 141"/>
                      <a:gd name="T29" fmla="*/ 117 h 160"/>
                      <a:gd name="T30" fmla="*/ 45 w 141"/>
                      <a:gd name="T31" fmla="*/ 126 h 160"/>
                      <a:gd name="T32" fmla="*/ 45 w 141"/>
                      <a:gd name="T33" fmla="*/ 126 h 160"/>
                      <a:gd name="T34" fmla="*/ 46 w 141"/>
                      <a:gd name="T35" fmla="*/ 127 h 160"/>
                      <a:gd name="T36" fmla="*/ 48 w 141"/>
                      <a:gd name="T37" fmla="*/ 129 h 160"/>
                      <a:gd name="T38" fmla="*/ 49 w 141"/>
                      <a:gd name="T39" fmla="*/ 128 h 160"/>
                      <a:gd name="T40" fmla="*/ 49 w 141"/>
                      <a:gd name="T41" fmla="*/ 128 h 160"/>
                      <a:gd name="T42" fmla="*/ 65 w 141"/>
                      <a:gd name="T43" fmla="*/ 94 h 160"/>
                      <a:gd name="T44" fmla="*/ 90 w 141"/>
                      <a:gd name="T45" fmla="*/ 42 h 160"/>
                      <a:gd name="T46" fmla="*/ 90 w 141"/>
                      <a:gd name="T47" fmla="*/ 42 h 160"/>
                      <a:gd name="T48" fmla="*/ 114 w 141"/>
                      <a:gd name="T49" fmla="*/ 8 h 160"/>
                      <a:gd name="T50" fmla="*/ 114 w 141"/>
                      <a:gd name="T51" fmla="*/ 7 h 160"/>
                      <a:gd name="T52" fmla="*/ 128 w 141"/>
                      <a:gd name="T53" fmla="*/ 1 h 160"/>
                      <a:gd name="T54" fmla="*/ 129 w 141"/>
                      <a:gd name="T55" fmla="*/ 0 h 160"/>
                      <a:gd name="T56" fmla="*/ 130 w 141"/>
                      <a:gd name="T57" fmla="*/ 0 h 160"/>
                      <a:gd name="T58" fmla="*/ 139 w 141"/>
                      <a:gd name="T59" fmla="*/ 5 h 160"/>
                      <a:gd name="T60" fmla="*/ 138 w 141"/>
                      <a:gd name="T61" fmla="*/ 17 h 160"/>
                      <a:gd name="T62" fmla="*/ 137 w 141"/>
                      <a:gd name="T63" fmla="*/ 17 h 160"/>
                      <a:gd name="T64" fmla="*/ 137 w 141"/>
                      <a:gd name="T65" fmla="*/ 18 h 160"/>
                      <a:gd name="T66" fmla="*/ 108 w 141"/>
                      <a:gd name="T67" fmla="*/ 64 h 160"/>
                      <a:gd name="T68" fmla="*/ 72 w 141"/>
                      <a:gd name="T69" fmla="*/ 142 h 160"/>
                      <a:gd name="T70" fmla="*/ 72 w 141"/>
                      <a:gd name="T71" fmla="*/ 142 h 160"/>
                      <a:gd name="T72" fmla="*/ 51 w 141"/>
                      <a:gd name="T73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1" h="160">
                        <a:moveTo>
                          <a:pt x="51" y="160"/>
                        </a:moveTo>
                        <a:cubicBezTo>
                          <a:pt x="44" y="160"/>
                          <a:pt x="38" y="158"/>
                          <a:pt x="33" y="153"/>
                        </a:cubicBezTo>
                        <a:cubicBezTo>
                          <a:pt x="33" y="153"/>
                          <a:pt x="33" y="153"/>
                          <a:pt x="33" y="153"/>
                        </a:cubicBezTo>
                        <a:cubicBezTo>
                          <a:pt x="20" y="142"/>
                          <a:pt x="10" y="127"/>
                          <a:pt x="2" y="109"/>
                        </a:cubicBezTo>
                        <a:cubicBezTo>
                          <a:pt x="1" y="109"/>
                          <a:pt x="1" y="109"/>
                          <a:pt x="1" y="109"/>
                        </a:cubicBezTo>
                        <a:cubicBezTo>
                          <a:pt x="0" y="105"/>
                          <a:pt x="1" y="102"/>
                          <a:pt x="2" y="97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6" y="92"/>
                          <a:pt x="6" y="91"/>
                          <a:pt x="7" y="91"/>
                        </a:cubicBezTo>
                        <a:cubicBezTo>
                          <a:pt x="8" y="90"/>
                          <a:pt x="8" y="90"/>
                          <a:pt x="8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1" y="88"/>
                          <a:pt x="13" y="88"/>
                          <a:pt x="15" y="88"/>
                        </a:cubicBezTo>
                        <a:cubicBezTo>
                          <a:pt x="20" y="88"/>
                          <a:pt x="23" y="91"/>
                          <a:pt x="26" y="95"/>
                        </a:cubicBezTo>
                        <a:cubicBezTo>
                          <a:pt x="26" y="95"/>
                          <a:pt x="26" y="95"/>
                          <a:pt x="26" y="95"/>
                        </a:cubicBezTo>
                        <a:cubicBezTo>
                          <a:pt x="29" y="102"/>
                          <a:pt x="33" y="109"/>
                          <a:pt x="38" y="117"/>
                        </a:cubicBezTo>
                        <a:cubicBezTo>
                          <a:pt x="42" y="124"/>
                          <a:pt x="44" y="126"/>
                          <a:pt x="45" y="126"/>
                        </a:cubicBezTo>
                        <a:cubicBezTo>
                          <a:pt x="45" y="126"/>
                          <a:pt x="45" y="126"/>
                          <a:pt x="45" y="126"/>
                        </a:cubicBezTo>
                        <a:cubicBezTo>
                          <a:pt x="46" y="127"/>
                          <a:pt x="46" y="127"/>
                          <a:pt x="46" y="127"/>
                        </a:cubicBezTo>
                        <a:cubicBezTo>
                          <a:pt x="47" y="128"/>
                          <a:pt x="48" y="129"/>
                          <a:pt x="48" y="129"/>
                        </a:cubicBezTo>
                        <a:cubicBezTo>
                          <a:pt x="49" y="129"/>
                          <a:pt x="49" y="129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5" y="117"/>
                          <a:pt x="60" y="105"/>
                          <a:pt x="65" y="94"/>
                        </a:cubicBezTo>
                        <a:cubicBezTo>
                          <a:pt x="74" y="76"/>
                          <a:pt x="82" y="59"/>
                          <a:pt x="90" y="42"/>
                        </a:cubicBezTo>
                        <a:cubicBezTo>
                          <a:pt x="90" y="42"/>
                          <a:pt x="90" y="42"/>
                          <a:pt x="90" y="42"/>
                        </a:cubicBezTo>
                        <a:cubicBezTo>
                          <a:pt x="99" y="25"/>
                          <a:pt x="107" y="14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9" y="4"/>
                          <a:pt x="123" y="2"/>
                          <a:pt x="128" y="1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0" y="0"/>
                          <a:pt x="130" y="0"/>
                          <a:pt x="130" y="0"/>
                        </a:cubicBezTo>
                        <a:cubicBezTo>
                          <a:pt x="135" y="0"/>
                          <a:pt x="138" y="3"/>
                          <a:pt x="139" y="5"/>
                        </a:cubicBezTo>
                        <a:cubicBezTo>
                          <a:pt x="141" y="8"/>
                          <a:pt x="140" y="12"/>
                          <a:pt x="138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29" y="27"/>
                          <a:pt x="119" y="43"/>
                          <a:pt x="108" y="64"/>
                        </a:cubicBezTo>
                        <a:cubicBezTo>
                          <a:pt x="94" y="95"/>
                          <a:pt x="82" y="121"/>
                          <a:pt x="72" y="142"/>
                        </a:cubicBezTo>
                        <a:cubicBezTo>
                          <a:pt x="72" y="142"/>
                          <a:pt x="72" y="142"/>
                          <a:pt x="72" y="142"/>
                        </a:cubicBezTo>
                        <a:cubicBezTo>
                          <a:pt x="67" y="154"/>
                          <a:pt x="59" y="160"/>
                          <a:pt x="51" y="1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2324603" y="1635646"/>
                <a:ext cx="4191613" cy="576008"/>
                <a:chOff x="2324603" y="1635646"/>
                <a:chExt cx="4191613" cy="576008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2324603" y="1707654"/>
                  <a:ext cx="4140000" cy="504000"/>
                </a:xfrm>
                <a:prstGeom prst="roundRect">
                  <a:avLst/>
                </a:prstGeom>
                <a:solidFill>
                  <a:srgbClr val="0E2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dirty="0">
                      <a:solidFill>
                        <a:schemeClr val="bg1"/>
                      </a:solidFill>
                    </a:rPr>
                    <a:t>Reduce the susceptibility of money market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GB" sz="1300" dirty="0" smtClean="0">
                      <a:solidFill>
                        <a:schemeClr val="bg1"/>
                      </a:solidFill>
                    </a:rPr>
                  </a:br>
                  <a:r>
                    <a:rPr lang="en-GB" sz="1300" dirty="0" smtClean="0">
                      <a:solidFill>
                        <a:schemeClr val="bg1"/>
                      </a:solidFill>
                    </a:rPr>
                    <a:t>funds 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(MMFs) to ‘runs’</a:t>
                  </a: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156216" y="1635646"/>
                  <a:ext cx="360000" cy="360000"/>
                  <a:chOff x="-3492500" y="1058863"/>
                  <a:chExt cx="3127375" cy="3128962"/>
                </a:xfrm>
              </p:grpSpPr>
              <p:sp>
                <p:nvSpPr>
                  <p:cNvPr id="4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-3492500" y="1058863"/>
                    <a:ext cx="3127375" cy="312896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-2724150" y="1714500"/>
                    <a:ext cx="1590675" cy="1806575"/>
                  </a:xfrm>
                  <a:custGeom>
                    <a:avLst/>
                    <a:gdLst>
                      <a:gd name="T0" fmla="*/ 51 w 141"/>
                      <a:gd name="T1" fmla="*/ 160 h 160"/>
                      <a:gd name="T2" fmla="*/ 33 w 141"/>
                      <a:gd name="T3" fmla="*/ 153 h 160"/>
                      <a:gd name="T4" fmla="*/ 33 w 141"/>
                      <a:gd name="T5" fmla="*/ 153 h 160"/>
                      <a:gd name="T6" fmla="*/ 2 w 141"/>
                      <a:gd name="T7" fmla="*/ 109 h 160"/>
                      <a:gd name="T8" fmla="*/ 1 w 141"/>
                      <a:gd name="T9" fmla="*/ 109 h 160"/>
                      <a:gd name="T10" fmla="*/ 2 w 141"/>
                      <a:gd name="T11" fmla="*/ 97 h 160"/>
                      <a:gd name="T12" fmla="*/ 3 w 141"/>
                      <a:gd name="T13" fmla="*/ 96 h 160"/>
                      <a:gd name="T14" fmla="*/ 3 w 141"/>
                      <a:gd name="T15" fmla="*/ 96 h 160"/>
                      <a:gd name="T16" fmla="*/ 7 w 141"/>
                      <a:gd name="T17" fmla="*/ 91 h 160"/>
                      <a:gd name="T18" fmla="*/ 8 w 141"/>
                      <a:gd name="T19" fmla="*/ 90 h 160"/>
                      <a:gd name="T20" fmla="*/ 9 w 141"/>
                      <a:gd name="T21" fmla="*/ 90 h 160"/>
                      <a:gd name="T22" fmla="*/ 15 w 141"/>
                      <a:gd name="T23" fmla="*/ 88 h 160"/>
                      <a:gd name="T24" fmla="*/ 26 w 141"/>
                      <a:gd name="T25" fmla="*/ 95 h 160"/>
                      <a:gd name="T26" fmla="*/ 26 w 141"/>
                      <a:gd name="T27" fmla="*/ 95 h 160"/>
                      <a:gd name="T28" fmla="*/ 38 w 141"/>
                      <a:gd name="T29" fmla="*/ 117 h 160"/>
                      <a:gd name="T30" fmla="*/ 45 w 141"/>
                      <a:gd name="T31" fmla="*/ 126 h 160"/>
                      <a:gd name="T32" fmla="*/ 45 w 141"/>
                      <a:gd name="T33" fmla="*/ 126 h 160"/>
                      <a:gd name="T34" fmla="*/ 46 w 141"/>
                      <a:gd name="T35" fmla="*/ 127 h 160"/>
                      <a:gd name="T36" fmla="*/ 48 w 141"/>
                      <a:gd name="T37" fmla="*/ 129 h 160"/>
                      <a:gd name="T38" fmla="*/ 49 w 141"/>
                      <a:gd name="T39" fmla="*/ 128 h 160"/>
                      <a:gd name="T40" fmla="*/ 49 w 141"/>
                      <a:gd name="T41" fmla="*/ 128 h 160"/>
                      <a:gd name="T42" fmla="*/ 65 w 141"/>
                      <a:gd name="T43" fmla="*/ 94 h 160"/>
                      <a:gd name="T44" fmla="*/ 90 w 141"/>
                      <a:gd name="T45" fmla="*/ 42 h 160"/>
                      <a:gd name="T46" fmla="*/ 90 w 141"/>
                      <a:gd name="T47" fmla="*/ 42 h 160"/>
                      <a:gd name="T48" fmla="*/ 114 w 141"/>
                      <a:gd name="T49" fmla="*/ 8 h 160"/>
                      <a:gd name="T50" fmla="*/ 114 w 141"/>
                      <a:gd name="T51" fmla="*/ 7 h 160"/>
                      <a:gd name="T52" fmla="*/ 128 w 141"/>
                      <a:gd name="T53" fmla="*/ 1 h 160"/>
                      <a:gd name="T54" fmla="*/ 129 w 141"/>
                      <a:gd name="T55" fmla="*/ 0 h 160"/>
                      <a:gd name="T56" fmla="*/ 130 w 141"/>
                      <a:gd name="T57" fmla="*/ 0 h 160"/>
                      <a:gd name="T58" fmla="*/ 139 w 141"/>
                      <a:gd name="T59" fmla="*/ 5 h 160"/>
                      <a:gd name="T60" fmla="*/ 138 w 141"/>
                      <a:gd name="T61" fmla="*/ 17 h 160"/>
                      <a:gd name="T62" fmla="*/ 137 w 141"/>
                      <a:gd name="T63" fmla="*/ 17 h 160"/>
                      <a:gd name="T64" fmla="*/ 137 w 141"/>
                      <a:gd name="T65" fmla="*/ 18 h 160"/>
                      <a:gd name="T66" fmla="*/ 108 w 141"/>
                      <a:gd name="T67" fmla="*/ 64 h 160"/>
                      <a:gd name="T68" fmla="*/ 72 w 141"/>
                      <a:gd name="T69" fmla="*/ 142 h 160"/>
                      <a:gd name="T70" fmla="*/ 72 w 141"/>
                      <a:gd name="T71" fmla="*/ 142 h 160"/>
                      <a:gd name="T72" fmla="*/ 51 w 141"/>
                      <a:gd name="T73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1" h="160">
                        <a:moveTo>
                          <a:pt x="51" y="160"/>
                        </a:moveTo>
                        <a:cubicBezTo>
                          <a:pt x="44" y="160"/>
                          <a:pt x="38" y="158"/>
                          <a:pt x="33" y="153"/>
                        </a:cubicBezTo>
                        <a:cubicBezTo>
                          <a:pt x="33" y="153"/>
                          <a:pt x="33" y="153"/>
                          <a:pt x="33" y="153"/>
                        </a:cubicBezTo>
                        <a:cubicBezTo>
                          <a:pt x="20" y="142"/>
                          <a:pt x="10" y="127"/>
                          <a:pt x="2" y="109"/>
                        </a:cubicBezTo>
                        <a:cubicBezTo>
                          <a:pt x="1" y="109"/>
                          <a:pt x="1" y="109"/>
                          <a:pt x="1" y="109"/>
                        </a:cubicBezTo>
                        <a:cubicBezTo>
                          <a:pt x="0" y="105"/>
                          <a:pt x="1" y="102"/>
                          <a:pt x="2" y="97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6" y="92"/>
                          <a:pt x="6" y="91"/>
                          <a:pt x="7" y="91"/>
                        </a:cubicBezTo>
                        <a:cubicBezTo>
                          <a:pt x="8" y="90"/>
                          <a:pt x="8" y="90"/>
                          <a:pt x="8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1" y="88"/>
                          <a:pt x="13" y="88"/>
                          <a:pt x="15" y="88"/>
                        </a:cubicBezTo>
                        <a:cubicBezTo>
                          <a:pt x="20" y="88"/>
                          <a:pt x="23" y="91"/>
                          <a:pt x="26" y="95"/>
                        </a:cubicBezTo>
                        <a:cubicBezTo>
                          <a:pt x="26" y="95"/>
                          <a:pt x="26" y="95"/>
                          <a:pt x="26" y="95"/>
                        </a:cubicBezTo>
                        <a:cubicBezTo>
                          <a:pt x="29" y="102"/>
                          <a:pt x="33" y="109"/>
                          <a:pt x="38" y="117"/>
                        </a:cubicBezTo>
                        <a:cubicBezTo>
                          <a:pt x="42" y="124"/>
                          <a:pt x="44" y="126"/>
                          <a:pt x="45" y="126"/>
                        </a:cubicBezTo>
                        <a:cubicBezTo>
                          <a:pt x="45" y="126"/>
                          <a:pt x="45" y="126"/>
                          <a:pt x="45" y="126"/>
                        </a:cubicBezTo>
                        <a:cubicBezTo>
                          <a:pt x="46" y="127"/>
                          <a:pt x="46" y="127"/>
                          <a:pt x="46" y="127"/>
                        </a:cubicBezTo>
                        <a:cubicBezTo>
                          <a:pt x="47" y="128"/>
                          <a:pt x="48" y="129"/>
                          <a:pt x="48" y="129"/>
                        </a:cubicBezTo>
                        <a:cubicBezTo>
                          <a:pt x="49" y="129"/>
                          <a:pt x="49" y="129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5" y="117"/>
                          <a:pt x="60" y="105"/>
                          <a:pt x="65" y="94"/>
                        </a:cubicBezTo>
                        <a:cubicBezTo>
                          <a:pt x="74" y="76"/>
                          <a:pt x="82" y="59"/>
                          <a:pt x="90" y="42"/>
                        </a:cubicBezTo>
                        <a:cubicBezTo>
                          <a:pt x="90" y="42"/>
                          <a:pt x="90" y="42"/>
                          <a:pt x="90" y="42"/>
                        </a:cubicBezTo>
                        <a:cubicBezTo>
                          <a:pt x="99" y="25"/>
                          <a:pt x="107" y="14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9" y="4"/>
                          <a:pt x="123" y="2"/>
                          <a:pt x="128" y="1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0" y="0"/>
                          <a:pt x="130" y="0"/>
                          <a:pt x="130" y="0"/>
                        </a:cubicBezTo>
                        <a:cubicBezTo>
                          <a:pt x="135" y="0"/>
                          <a:pt x="138" y="3"/>
                          <a:pt x="139" y="5"/>
                        </a:cubicBezTo>
                        <a:cubicBezTo>
                          <a:pt x="141" y="8"/>
                          <a:pt x="140" y="12"/>
                          <a:pt x="138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29" y="27"/>
                          <a:pt x="119" y="43"/>
                          <a:pt x="108" y="64"/>
                        </a:cubicBezTo>
                        <a:cubicBezTo>
                          <a:pt x="94" y="95"/>
                          <a:pt x="82" y="121"/>
                          <a:pt x="72" y="142"/>
                        </a:cubicBezTo>
                        <a:cubicBezTo>
                          <a:pt x="72" y="142"/>
                          <a:pt x="72" y="142"/>
                          <a:pt x="72" y="142"/>
                        </a:cubicBezTo>
                        <a:cubicBezTo>
                          <a:pt x="67" y="154"/>
                          <a:pt x="59" y="160"/>
                          <a:pt x="51" y="1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1763688" y="1059582"/>
                <a:ext cx="4176464" cy="576008"/>
                <a:chOff x="1763688" y="1059582"/>
                <a:chExt cx="4176464" cy="57600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763688" y="1131590"/>
                  <a:ext cx="4140000" cy="504000"/>
                </a:xfrm>
                <a:prstGeom prst="roundRect">
                  <a:avLst/>
                </a:prstGeom>
                <a:solidFill>
                  <a:srgbClr val="0E2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300" dirty="0">
                      <a:solidFill>
                        <a:schemeClr val="bg1"/>
                      </a:solidFill>
                    </a:rPr>
                    <a:t>Mitigate risks in banks</a:t>
                  </a:r>
                  <a:r>
                    <a:rPr lang="en-US" sz="1300" dirty="0">
                      <a:solidFill>
                        <a:schemeClr val="bg1"/>
                      </a:solidFill>
                    </a:rPr>
                    <a:t>’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 interactions with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/>
                  </a:r>
                  <a:br>
                    <a:rPr lang="en-GB" sz="1300" dirty="0" smtClean="0">
                      <a:solidFill>
                        <a:schemeClr val="bg1"/>
                      </a:solidFill>
                    </a:rPr>
                  </a:br>
                  <a:r>
                    <a:rPr lang="en-GB" sz="1300" dirty="0" smtClean="0">
                      <a:solidFill>
                        <a:schemeClr val="bg1"/>
                      </a:solidFill>
                    </a:rPr>
                    <a:t>shadow </a:t>
                  </a:r>
                  <a:r>
                    <a:rPr lang="en-GB" sz="1300" dirty="0">
                      <a:solidFill>
                        <a:schemeClr val="bg1"/>
                      </a:solidFill>
                    </a:rPr>
                    <a:t>banking </a:t>
                  </a:r>
                  <a:r>
                    <a:rPr lang="en-GB" sz="1300" dirty="0" smtClean="0">
                      <a:solidFill>
                        <a:schemeClr val="bg1"/>
                      </a:solidFill>
                    </a:rPr>
                    <a:t>entities</a:t>
                  </a:r>
                  <a:endParaRPr lang="en-GB" sz="13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5580152" y="1059582"/>
                  <a:ext cx="360000" cy="360000"/>
                  <a:chOff x="-3492500" y="1058863"/>
                  <a:chExt cx="3127375" cy="3128962"/>
                </a:xfrm>
              </p:grpSpPr>
              <p:sp>
                <p:nvSpPr>
                  <p:cNvPr id="4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-3492500" y="1058863"/>
                    <a:ext cx="3127375" cy="312896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-2724150" y="1714500"/>
                    <a:ext cx="1590675" cy="1806575"/>
                  </a:xfrm>
                  <a:custGeom>
                    <a:avLst/>
                    <a:gdLst>
                      <a:gd name="T0" fmla="*/ 51 w 141"/>
                      <a:gd name="T1" fmla="*/ 160 h 160"/>
                      <a:gd name="T2" fmla="*/ 33 w 141"/>
                      <a:gd name="T3" fmla="*/ 153 h 160"/>
                      <a:gd name="T4" fmla="*/ 33 w 141"/>
                      <a:gd name="T5" fmla="*/ 153 h 160"/>
                      <a:gd name="T6" fmla="*/ 2 w 141"/>
                      <a:gd name="T7" fmla="*/ 109 h 160"/>
                      <a:gd name="T8" fmla="*/ 1 w 141"/>
                      <a:gd name="T9" fmla="*/ 109 h 160"/>
                      <a:gd name="T10" fmla="*/ 2 w 141"/>
                      <a:gd name="T11" fmla="*/ 97 h 160"/>
                      <a:gd name="T12" fmla="*/ 3 w 141"/>
                      <a:gd name="T13" fmla="*/ 96 h 160"/>
                      <a:gd name="T14" fmla="*/ 3 w 141"/>
                      <a:gd name="T15" fmla="*/ 96 h 160"/>
                      <a:gd name="T16" fmla="*/ 7 w 141"/>
                      <a:gd name="T17" fmla="*/ 91 h 160"/>
                      <a:gd name="T18" fmla="*/ 8 w 141"/>
                      <a:gd name="T19" fmla="*/ 90 h 160"/>
                      <a:gd name="T20" fmla="*/ 9 w 141"/>
                      <a:gd name="T21" fmla="*/ 90 h 160"/>
                      <a:gd name="T22" fmla="*/ 15 w 141"/>
                      <a:gd name="T23" fmla="*/ 88 h 160"/>
                      <a:gd name="T24" fmla="*/ 26 w 141"/>
                      <a:gd name="T25" fmla="*/ 95 h 160"/>
                      <a:gd name="T26" fmla="*/ 26 w 141"/>
                      <a:gd name="T27" fmla="*/ 95 h 160"/>
                      <a:gd name="T28" fmla="*/ 38 w 141"/>
                      <a:gd name="T29" fmla="*/ 117 h 160"/>
                      <a:gd name="T30" fmla="*/ 45 w 141"/>
                      <a:gd name="T31" fmla="*/ 126 h 160"/>
                      <a:gd name="T32" fmla="*/ 45 w 141"/>
                      <a:gd name="T33" fmla="*/ 126 h 160"/>
                      <a:gd name="T34" fmla="*/ 46 w 141"/>
                      <a:gd name="T35" fmla="*/ 127 h 160"/>
                      <a:gd name="T36" fmla="*/ 48 w 141"/>
                      <a:gd name="T37" fmla="*/ 129 h 160"/>
                      <a:gd name="T38" fmla="*/ 49 w 141"/>
                      <a:gd name="T39" fmla="*/ 128 h 160"/>
                      <a:gd name="T40" fmla="*/ 49 w 141"/>
                      <a:gd name="T41" fmla="*/ 128 h 160"/>
                      <a:gd name="T42" fmla="*/ 65 w 141"/>
                      <a:gd name="T43" fmla="*/ 94 h 160"/>
                      <a:gd name="T44" fmla="*/ 90 w 141"/>
                      <a:gd name="T45" fmla="*/ 42 h 160"/>
                      <a:gd name="T46" fmla="*/ 90 w 141"/>
                      <a:gd name="T47" fmla="*/ 42 h 160"/>
                      <a:gd name="T48" fmla="*/ 114 w 141"/>
                      <a:gd name="T49" fmla="*/ 8 h 160"/>
                      <a:gd name="T50" fmla="*/ 114 w 141"/>
                      <a:gd name="T51" fmla="*/ 7 h 160"/>
                      <a:gd name="T52" fmla="*/ 128 w 141"/>
                      <a:gd name="T53" fmla="*/ 1 h 160"/>
                      <a:gd name="T54" fmla="*/ 129 w 141"/>
                      <a:gd name="T55" fmla="*/ 0 h 160"/>
                      <a:gd name="T56" fmla="*/ 130 w 141"/>
                      <a:gd name="T57" fmla="*/ 0 h 160"/>
                      <a:gd name="T58" fmla="*/ 139 w 141"/>
                      <a:gd name="T59" fmla="*/ 5 h 160"/>
                      <a:gd name="T60" fmla="*/ 138 w 141"/>
                      <a:gd name="T61" fmla="*/ 17 h 160"/>
                      <a:gd name="T62" fmla="*/ 137 w 141"/>
                      <a:gd name="T63" fmla="*/ 17 h 160"/>
                      <a:gd name="T64" fmla="*/ 137 w 141"/>
                      <a:gd name="T65" fmla="*/ 18 h 160"/>
                      <a:gd name="T66" fmla="*/ 108 w 141"/>
                      <a:gd name="T67" fmla="*/ 64 h 160"/>
                      <a:gd name="T68" fmla="*/ 72 w 141"/>
                      <a:gd name="T69" fmla="*/ 142 h 160"/>
                      <a:gd name="T70" fmla="*/ 72 w 141"/>
                      <a:gd name="T71" fmla="*/ 142 h 160"/>
                      <a:gd name="T72" fmla="*/ 51 w 141"/>
                      <a:gd name="T73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1" h="160">
                        <a:moveTo>
                          <a:pt x="51" y="160"/>
                        </a:moveTo>
                        <a:cubicBezTo>
                          <a:pt x="44" y="160"/>
                          <a:pt x="38" y="158"/>
                          <a:pt x="33" y="153"/>
                        </a:cubicBezTo>
                        <a:cubicBezTo>
                          <a:pt x="33" y="153"/>
                          <a:pt x="33" y="153"/>
                          <a:pt x="33" y="153"/>
                        </a:cubicBezTo>
                        <a:cubicBezTo>
                          <a:pt x="20" y="142"/>
                          <a:pt x="10" y="127"/>
                          <a:pt x="2" y="109"/>
                        </a:cubicBezTo>
                        <a:cubicBezTo>
                          <a:pt x="1" y="109"/>
                          <a:pt x="1" y="109"/>
                          <a:pt x="1" y="109"/>
                        </a:cubicBezTo>
                        <a:cubicBezTo>
                          <a:pt x="0" y="105"/>
                          <a:pt x="1" y="102"/>
                          <a:pt x="2" y="97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6" y="92"/>
                          <a:pt x="6" y="91"/>
                          <a:pt x="7" y="91"/>
                        </a:cubicBezTo>
                        <a:cubicBezTo>
                          <a:pt x="8" y="90"/>
                          <a:pt x="8" y="90"/>
                          <a:pt x="8" y="90"/>
                        </a:cubicBezTo>
                        <a:cubicBezTo>
                          <a:pt x="9" y="90"/>
                          <a:pt x="9" y="90"/>
                          <a:pt x="9" y="90"/>
                        </a:cubicBezTo>
                        <a:cubicBezTo>
                          <a:pt x="11" y="88"/>
                          <a:pt x="13" y="88"/>
                          <a:pt x="15" y="88"/>
                        </a:cubicBezTo>
                        <a:cubicBezTo>
                          <a:pt x="20" y="88"/>
                          <a:pt x="23" y="91"/>
                          <a:pt x="26" y="95"/>
                        </a:cubicBezTo>
                        <a:cubicBezTo>
                          <a:pt x="26" y="95"/>
                          <a:pt x="26" y="95"/>
                          <a:pt x="26" y="95"/>
                        </a:cubicBezTo>
                        <a:cubicBezTo>
                          <a:pt x="29" y="102"/>
                          <a:pt x="33" y="109"/>
                          <a:pt x="38" y="117"/>
                        </a:cubicBezTo>
                        <a:cubicBezTo>
                          <a:pt x="42" y="124"/>
                          <a:pt x="44" y="126"/>
                          <a:pt x="45" y="126"/>
                        </a:cubicBezTo>
                        <a:cubicBezTo>
                          <a:pt x="45" y="126"/>
                          <a:pt x="45" y="126"/>
                          <a:pt x="45" y="126"/>
                        </a:cubicBezTo>
                        <a:cubicBezTo>
                          <a:pt x="46" y="127"/>
                          <a:pt x="46" y="127"/>
                          <a:pt x="46" y="127"/>
                        </a:cubicBezTo>
                        <a:cubicBezTo>
                          <a:pt x="47" y="128"/>
                          <a:pt x="48" y="129"/>
                          <a:pt x="48" y="129"/>
                        </a:cubicBezTo>
                        <a:cubicBezTo>
                          <a:pt x="49" y="129"/>
                          <a:pt x="49" y="129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5" y="117"/>
                          <a:pt x="60" y="105"/>
                          <a:pt x="65" y="94"/>
                        </a:cubicBezTo>
                        <a:cubicBezTo>
                          <a:pt x="74" y="76"/>
                          <a:pt x="82" y="59"/>
                          <a:pt x="90" y="42"/>
                        </a:cubicBezTo>
                        <a:cubicBezTo>
                          <a:pt x="90" y="42"/>
                          <a:pt x="90" y="42"/>
                          <a:pt x="90" y="42"/>
                        </a:cubicBezTo>
                        <a:cubicBezTo>
                          <a:pt x="99" y="25"/>
                          <a:pt x="107" y="14"/>
                          <a:pt x="114" y="8"/>
                        </a:cubicBezTo>
                        <a:cubicBezTo>
                          <a:pt x="114" y="7"/>
                          <a:pt x="114" y="7"/>
                          <a:pt x="114" y="7"/>
                        </a:cubicBezTo>
                        <a:cubicBezTo>
                          <a:pt x="119" y="4"/>
                          <a:pt x="123" y="2"/>
                          <a:pt x="128" y="1"/>
                        </a:cubicBezTo>
                        <a:cubicBezTo>
                          <a:pt x="129" y="0"/>
                          <a:pt x="129" y="0"/>
                          <a:pt x="129" y="0"/>
                        </a:cubicBezTo>
                        <a:cubicBezTo>
                          <a:pt x="130" y="0"/>
                          <a:pt x="130" y="0"/>
                          <a:pt x="130" y="0"/>
                        </a:cubicBezTo>
                        <a:cubicBezTo>
                          <a:pt x="135" y="0"/>
                          <a:pt x="138" y="3"/>
                          <a:pt x="139" y="5"/>
                        </a:cubicBezTo>
                        <a:cubicBezTo>
                          <a:pt x="141" y="8"/>
                          <a:pt x="140" y="12"/>
                          <a:pt x="138" y="17"/>
                        </a:cubicBezTo>
                        <a:cubicBezTo>
                          <a:pt x="137" y="17"/>
                          <a:pt x="137" y="17"/>
                          <a:pt x="137" y="17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29" y="27"/>
                          <a:pt x="119" y="43"/>
                          <a:pt x="108" y="64"/>
                        </a:cubicBezTo>
                        <a:cubicBezTo>
                          <a:pt x="94" y="95"/>
                          <a:pt x="82" y="121"/>
                          <a:pt x="72" y="142"/>
                        </a:cubicBezTo>
                        <a:cubicBezTo>
                          <a:pt x="72" y="142"/>
                          <a:pt x="72" y="142"/>
                          <a:pt x="72" y="142"/>
                        </a:cubicBezTo>
                        <a:cubicBezTo>
                          <a:pt x="67" y="154"/>
                          <a:pt x="59" y="160"/>
                          <a:pt x="51" y="16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963077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Fairer: Ending too-big-to-fail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81099" y="1245502"/>
            <a:ext cx="5359928" cy="1331179"/>
            <a:chOff x="3020516" y="-1691481"/>
            <a:chExt cx="4600683" cy="1142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96"/>
            <a:stretch/>
          </p:blipFill>
          <p:spPr>
            <a:xfrm>
              <a:off x="3020516" y="-1691481"/>
              <a:ext cx="989455" cy="11426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05008" y="-1465455"/>
              <a:ext cx="3416191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50" dirty="0" smtClean="0">
                  <a:solidFill>
                    <a:srgbClr val="0E2138"/>
                  </a:solidFill>
                </a:rPr>
                <a:t>Identify most systemic banks</a:t>
              </a:r>
              <a:endParaRPr lang="en-GB" sz="1650" dirty="0">
                <a:solidFill>
                  <a:srgbClr val="0E2138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32080" y="1833771"/>
            <a:ext cx="5209070" cy="1221941"/>
            <a:chOff x="5467736" y="-1933485"/>
            <a:chExt cx="4471197" cy="1048851"/>
          </a:xfrm>
        </p:grpSpPr>
        <p:sp>
          <p:nvSpPr>
            <p:cNvPr id="13" name="Rectangle 12"/>
            <p:cNvSpPr/>
            <p:nvPr/>
          </p:nvSpPr>
          <p:spPr>
            <a:xfrm>
              <a:off x="5467736" y="-1460698"/>
              <a:ext cx="2790109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50" dirty="0">
                  <a:solidFill>
                    <a:srgbClr val="0E2138"/>
                  </a:solidFill>
                </a:rPr>
                <a:t>Extra </a:t>
              </a:r>
              <a:r>
                <a:rPr lang="en-GB" sz="1650" dirty="0" smtClean="0">
                  <a:solidFill>
                    <a:srgbClr val="0E2138"/>
                  </a:solidFill>
                </a:rPr>
                <a:t>capital to </a:t>
              </a:r>
              <a:r>
                <a:rPr lang="en-GB" sz="1650" dirty="0">
                  <a:solidFill>
                    <a:srgbClr val="0E2138"/>
                  </a:solidFill>
                </a:rPr>
                <a:t>reduce probability of future bailouts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0"/>
            <a:stretch/>
          </p:blipFill>
          <p:spPr>
            <a:xfrm>
              <a:off x="8282749" y="-1933485"/>
              <a:ext cx="1656184" cy="100956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3568" y="2994674"/>
            <a:ext cx="4374650" cy="1334351"/>
            <a:chOff x="-2896054" y="-1747626"/>
            <a:chExt cx="3754973" cy="1145338"/>
          </a:xfrm>
        </p:grpSpPr>
        <p:sp>
          <p:nvSpPr>
            <p:cNvPr id="16" name="Rectangle 15"/>
            <p:cNvSpPr/>
            <p:nvPr/>
          </p:nvSpPr>
          <p:spPr>
            <a:xfrm>
              <a:off x="-1840748" y="-1567135"/>
              <a:ext cx="2699667" cy="7638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50" dirty="0">
                  <a:solidFill>
                    <a:srgbClr val="0E2138"/>
                  </a:solidFill>
                </a:rPr>
                <a:t>Closer </a:t>
              </a:r>
              <a:r>
                <a:rPr lang="en-GB" sz="1650" dirty="0" smtClean="0">
                  <a:solidFill>
                    <a:srgbClr val="0E2138"/>
                  </a:solidFill>
                </a:rPr>
                <a:t>supervision</a:t>
              </a:r>
              <a:endParaRPr lang="en-GB" sz="1650" dirty="0">
                <a:solidFill>
                  <a:srgbClr val="0E2138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71"/>
            <a:stretch/>
          </p:blipFill>
          <p:spPr>
            <a:xfrm>
              <a:off x="-2896054" y="-1747626"/>
              <a:ext cx="1214388" cy="114533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85623" y="3433314"/>
            <a:ext cx="4988057" cy="1323059"/>
            <a:chOff x="-951805" y="-2324794"/>
            <a:chExt cx="4281489" cy="1135645"/>
          </a:xfrm>
        </p:grpSpPr>
        <p:sp>
          <p:nvSpPr>
            <p:cNvPr id="19" name="Rectangle 18"/>
            <p:cNvSpPr/>
            <p:nvPr/>
          </p:nvSpPr>
          <p:spPr>
            <a:xfrm>
              <a:off x="-951805" y="-1813804"/>
              <a:ext cx="344300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50" dirty="0" smtClean="0">
                  <a:solidFill>
                    <a:srgbClr val="0E2138"/>
                  </a:solidFill>
                </a:rPr>
                <a:t>Resolution regimes, living </a:t>
              </a:r>
              <a:r>
                <a:rPr lang="en-GB" sz="1650" dirty="0">
                  <a:solidFill>
                    <a:srgbClr val="0E2138"/>
                  </a:solidFill>
                </a:rPr>
                <a:t>wills, </a:t>
              </a:r>
              <a:r>
                <a:rPr lang="en-GB" sz="1650" dirty="0" smtClean="0">
                  <a:solidFill>
                    <a:srgbClr val="0E2138"/>
                  </a:solidFill>
                </a:rPr>
                <a:t>gone concern loss absorbency</a:t>
              </a:r>
              <a:endParaRPr lang="en-GB" sz="1650" dirty="0">
                <a:solidFill>
                  <a:srgbClr val="0E2138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153" y="-2324794"/>
              <a:ext cx="1010531" cy="1135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06126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7167617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Fairer: Markets no </a:t>
            </a:r>
            <a:r>
              <a:rPr lang="en-GB" dirty="0"/>
              <a:t>longer banking </a:t>
            </a:r>
            <a:r>
              <a:rPr lang="en-GB" dirty="0" smtClean="0"/>
              <a:t>on bail </a:t>
            </a:r>
            <a:r>
              <a:rPr lang="en-GB" dirty="0"/>
              <a:t>out….</a:t>
            </a:r>
          </a:p>
        </p:txBody>
      </p:sp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136310" y="1375735"/>
            <a:ext cx="12098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en-US" sz="11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Peak ratings uplift</a:t>
            </a: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1136310" y="1589237"/>
            <a:ext cx="173838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ratings uplift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79198" y="1157189"/>
            <a:ext cx="7520397" cy="3699767"/>
            <a:chOff x="4129762" y="1097251"/>
            <a:chExt cx="5947567" cy="3699767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9746391" y="4013959"/>
              <a:ext cx="127476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4129762" y="1097251"/>
              <a:ext cx="5947567" cy="3699767"/>
              <a:chOff x="4129762" y="1097251"/>
              <a:chExt cx="5947567" cy="3699767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0020280" y="4482049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0020280" y="3946570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0020280" y="3411090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0020280" y="2876890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0020280" y="2341409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0020280" y="1807208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0020280" y="1271729"/>
                <a:ext cx="570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31"/>
              <p:cNvSpPr>
                <a:spLocks noChangeArrowheads="1"/>
              </p:cNvSpPr>
              <p:nvPr/>
            </p:nvSpPr>
            <p:spPr bwMode="auto">
              <a:xfrm>
                <a:off x="4459886" y="4627739"/>
                <a:ext cx="12931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UK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32"/>
              <p:cNvSpPr>
                <a:spLocks noChangeArrowheads="1"/>
              </p:cNvSpPr>
              <p:nvPr/>
            </p:nvSpPr>
            <p:spPr bwMode="auto">
              <a:xfrm>
                <a:off x="5377880" y="4627741"/>
                <a:ext cx="12170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 sz="11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</a:t>
                </a:r>
                <a:endParaRPr lang="en-US" alt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6355918" y="4627740"/>
                <a:ext cx="41708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Germany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7662415" y="4627740"/>
                <a:ext cx="30426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France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35"/>
              <p:cNvSpPr>
                <a:spLocks noChangeArrowheads="1"/>
              </p:cNvSpPr>
              <p:nvPr/>
            </p:nvSpPr>
            <p:spPr bwMode="auto">
              <a:xfrm>
                <a:off x="8876951" y="4627740"/>
                <a:ext cx="52738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Switzerland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7996224" y="1097251"/>
                <a:ext cx="1997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100" b="1" kern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Too big to fail subsidy</a:t>
                </a:r>
                <a:r>
                  <a:rPr lang="en-US" altLang="en-US" sz="1100" b="1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1100" b="1" kern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reflected in rating</a:t>
                </a:r>
                <a:endParaRPr lang="en-US" altLang="en-US" sz="11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4129762" y="4551992"/>
                <a:ext cx="577561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9746391" y="1347614"/>
                <a:ext cx="12747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746391" y="1880883"/>
                <a:ext cx="12747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9746391" y="2414152"/>
                <a:ext cx="12747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9746391" y="2947421"/>
                <a:ext cx="12747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9746391" y="3480690"/>
                <a:ext cx="127476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9746391" y="4547230"/>
                <a:ext cx="127476" cy="0"/>
              </a:xfrm>
              <a:prstGeom prst="line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sp>
        <p:nvSpPr>
          <p:cNvPr id="36" name="Oval 35"/>
          <p:cNvSpPr/>
          <p:nvPr/>
        </p:nvSpPr>
        <p:spPr>
          <a:xfrm>
            <a:off x="4009092" y="295183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24424" y="284512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80744" y="249368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80112" y="268473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1264" y="295183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009092" y="402239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24424" y="4236221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80744" y="40892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80112" y="401989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261264" y="402239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09092" y="308565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24424" y="3019013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580744" y="269312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80112" y="285163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61264" y="308565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09092" y="321947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424424" y="31929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580744" y="289257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80112" y="301852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261264" y="321947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009092" y="335329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24424" y="336678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580744" y="3092021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80112" y="318542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261264" y="335329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009092" y="348711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424424" y="354067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80744" y="329146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580112" y="335231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261264" y="348711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009092" y="362093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424424" y="3714561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80744" y="349091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580112" y="351921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261264" y="362093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009092" y="375475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424424" y="388844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80744" y="369036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580112" y="368610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261264" y="375475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09092" y="388857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424424" y="406233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80744" y="3889809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580112" y="385300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261264" y="388857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984478" y="1414068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84478" y="1627570"/>
            <a:ext cx="108000" cy="108000"/>
          </a:xfrm>
          <a:prstGeom prst="ellipse">
            <a:avLst/>
          </a:prstGeom>
          <a:solidFill>
            <a:srgbClr val="17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092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6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4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8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2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5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8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2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6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0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4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1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15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0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4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8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2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6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5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35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2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6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0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4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8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5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50"/>
                            </p:stCondLst>
                            <p:childTnLst>
                              <p:par>
                                <p:cTn id="172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4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8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82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86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0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75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5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6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0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4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8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2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950"/>
                            </p:stCondLst>
                            <p:childTnLst>
                              <p:par>
                                <p:cTn id="236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8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2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6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0" dur="1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4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15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15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365D"/>
                                      </p:to>
                                    </p:animClr>
                                    <p:set>
                                      <p:cBhvr>
                                        <p:cTn id="270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365D"/>
                                      </p:to>
                                    </p:animClr>
                                    <p:set>
                                      <p:cBhvr>
                                        <p:cTn id="274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365D"/>
                                      </p:to>
                                    </p:animClr>
                                    <p:set>
                                      <p:cBhvr>
                                        <p:cTn id="278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365D"/>
                                      </p:to>
                                    </p:animClr>
                                    <p:set>
                                      <p:cBhvr>
                                        <p:cTn id="282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365D"/>
                                      </p:to>
                                    </p:animClr>
                                    <p:set>
                                      <p:cBhvr>
                                        <p:cTn id="286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35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8" grpId="0"/>
      <p:bldP spid="1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Full, timely and consistent implementation</a:t>
            </a:r>
            <a:endParaRPr lang="en-GB" dirty="0"/>
          </a:p>
        </p:txBody>
      </p:sp>
      <p:grpSp>
        <p:nvGrpSpPr>
          <p:cNvPr id="66" name="Group 65"/>
          <p:cNvGrpSpPr/>
          <p:nvPr/>
        </p:nvGrpSpPr>
        <p:grpSpPr>
          <a:xfrm>
            <a:off x="348695" y="1107832"/>
            <a:ext cx="8784976" cy="3716581"/>
            <a:chOff x="323528" y="1107832"/>
            <a:chExt cx="8784976" cy="3716581"/>
          </a:xfrm>
        </p:grpSpPr>
        <p:grpSp>
          <p:nvGrpSpPr>
            <p:cNvPr id="6" name="Group 5"/>
            <p:cNvGrpSpPr/>
            <p:nvPr/>
          </p:nvGrpSpPr>
          <p:grpSpPr>
            <a:xfrm>
              <a:off x="323528" y="1107832"/>
              <a:ext cx="8657731" cy="3408134"/>
              <a:chOff x="323528" y="963816"/>
              <a:chExt cx="8657731" cy="3408134"/>
            </a:xfrm>
          </p:grpSpPr>
          <p:graphicFrame>
            <p:nvGraphicFramePr>
              <p:cNvPr id="7" name="Char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5257208"/>
                  </p:ext>
                </p:extLst>
              </p:nvPr>
            </p:nvGraphicFramePr>
            <p:xfrm>
              <a:off x="1619672" y="2962763"/>
              <a:ext cx="2880320" cy="13681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8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003110"/>
                  </p:ext>
                </p:extLst>
              </p:nvPr>
            </p:nvGraphicFramePr>
            <p:xfrm>
              <a:off x="5936240" y="1237893"/>
              <a:ext cx="2880320" cy="13681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9" name="Chart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6567114"/>
                  </p:ext>
                </p:extLst>
              </p:nvPr>
            </p:nvGraphicFramePr>
            <p:xfrm>
              <a:off x="1619672" y="1275606"/>
              <a:ext cx="2880320" cy="13579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778889"/>
                  </p:ext>
                </p:extLst>
              </p:nvPr>
            </p:nvGraphicFramePr>
            <p:xfrm>
              <a:off x="5936240" y="3003798"/>
              <a:ext cx="2880320" cy="13681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323528" y="1426057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Risk-based capital</a:t>
                </a:r>
                <a:endParaRPr lang="en-GB" sz="11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3528" y="1815082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Liquidity (LCR) </a:t>
                </a:r>
                <a:endParaRPr lang="en-GB" sz="11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3528" y="216612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Leverage ratio</a:t>
                </a:r>
                <a:endParaRPr lang="en-GB" sz="11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19672" y="967716"/>
                <a:ext cx="2185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I. Creating resilient banks</a:t>
                </a:r>
                <a:endParaRPr lang="en-GB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19672" y="2654986"/>
                <a:ext cx="2185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II. Ending too big to fail</a:t>
                </a:r>
                <a:endParaRPr lang="en-GB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60444" y="963816"/>
                <a:ext cx="4304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III. Shadow banking into market-based finance</a:t>
                </a:r>
                <a:endParaRPr lang="en-GB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77215" y="2696021"/>
                <a:ext cx="4304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IV. Making derivatives markets safer</a:t>
                </a:r>
                <a:endParaRPr lang="en-GB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3528" y="3039381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Resolution powers</a:t>
                </a:r>
                <a:endParaRPr lang="en-GB" sz="11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3528" y="3428406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Recovery planning</a:t>
                </a:r>
                <a:endParaRPr lang="en-GB" sz="11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3528" y="3779448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Resolution planning</a:t>
                </a:r>
                <a:endParaRPr lang="en-GB" sz="11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38333" y="1402139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Valuation rules</a:t>
                </a:r>
                <a:endParaRPr lang="en-GB" sz="11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44008" y="1734076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Liquidity</a:t>
                </a:r>
                <a:endParaRPr lang="en-GB" sz="11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38333" y="2142206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Stable NAV rules</a:t>
                </a:r>
                <a:endParaRPr lang="en-GB" sz="11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66321" y="3112167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Trade repositories</a:t>
                </a:r>
                <a:endParaRPr lang="en-GB" sz="11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87423" y="3646040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Exchange trading</a:t>
                </a:r>
                <a:endParaRPr lang="en-GB" sz="11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87423" y="3897711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Margin rules</a:t>
                </a:r>
                <a:endParaRPr lang="en-GB" sz="11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66320" y="3360442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Central clearing</a:t>
                </a:r>
                <a:endParaRPr lang="en-GB" sz="1100" b="1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11560" y="4562803"/>
              <a:ext cx="1724280" cy="261610"/>
              <a:chOff x="4932040" y="5668094"/>
              <a:chExt cx="1724280" cy="26161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144152" y="566809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Final rule in force</a:t>
                </a:r>
                <a:endParaRPr lang="en-GB" sz="1000" dirty="0">
                  <a:latin typeface="Arial"/>
                  <a:ea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932040" y="5713811"/>
                <a:ext cx="180000" cy="180000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195736" y="4562803"/>
              <a:ext cx="2808312" cy="261610"/>
              <a:chOff x="4860032" y="5668094"/>
              <a:chExt cx="2808312" cy="26161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072144" y="5668094"/>
                <a:ext cx="2596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dirty="0"/>
                  <a:t>Final rule or draft regulation published</a:t>
                </a:r>
                <a:endParaRPr lang="en-GB" sz="1000" dirty="0">
                  <a:latin typeface="Arial"/>
                  <a:ea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860032" y="5713811"/>
                <a:ext cx="180000" cy="18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076056" y="4562803"/>
              <a:ext cx="4032448" cy="261610"/>
              <a:chOff x="4928128" y="5668094"/>
              <a:chExt cx="4032448" cy="26161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140240" y="5668094"/>
                <a:ext cx="2380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dirty="0"/>
                  <a:t>Draft regulation not published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928128" y="5713811"/>
                <a:ext cx="180000" cy="180000"/>
              </a:xfrm>
              <a:prstGeom prst="rect">
                <a:avLst/>
              </a:prstGeom>
              <a:solidFill>
                <a:srgbClr val="D9969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48408" y="566809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dirty="0"/>
                  <a:t>Not applicable</a:t>
                </a:r>
                <a:endParaRPr lang="en-GB" sz="1000" dirty="0">
                  <a:latin typeface="Arial"/>
                  <a:ea typeface="Calibr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36296" y="5713811"/>
                <a:ext cx="180000" cy="180000"/>
              </a:xfrm>
              <a:prstGeom prst="rect">
                <a:avLst/>
              </a:prstGeom>
              <a:solidFill>
                <a:srgbClr val="BFBFB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3295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Working together to take full advantage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39752" y="2250709"/>
            <a:ext cx="5431185" cy="1236941"/>
            <a:chOff x="2453183" y="2282081"/>
            <a:chExt cx="5431185" cy="1236941"/>
          </a:xfrm>
        </p:grpSpPr>
        <p:sp>
          <p:nvSpPr>
            <p:cNvPr id="13" name="Rectangle 12"/>
            <p:cNvSpPr/>
            <p:nvPr/>
          </p:nvSpPr>
          <p:spPr>
            <a:xfrm>
              <a:off x="3904407" y="2520105"/>
              <a:ext cx="3979961" cy="671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 smtClean="0">
                  <a:solidFill>
                    <a:srgbClr val="0E2138"/>
                  </a:solidFill>
                </a:rPr>
                <a:t>Resisting fragmentatio</a:t>
              </a:r>
              <a:r>
                <a:rPr lang="en-GB" sz="2400" dirty="0">
                  <a:solidFill>
                    <a:srgbClr val="0E2138"/>
                  </a:solidFill>
                </a:rPr>
                <a:t>n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53183" y="2282081"/>
              <a:ext cx="1236941" cy="123694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32740" y="696698"/>
            <a:ext cx="6039461" cy="1900452"/>
            <a:chOff x="332740" y="696698"/>
            <a:chExt cx="6039461" cy="1900452"/>
          </a:xfrm>
        </p:grpSpPr>
        <p:sp>
          <p:nvSpPr>
            <p:cNvPr id="16" name="Rectangle 15"/>
            <p:cNvSpPr/>
            <p:nvPr/>
          </p:nvSpPr>
          <p:spPr>
            <a:xfrm>
              <a:off x="2095501" y="1275606"/>
              <a:ext cx="4276700" cy="671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 smtClean="0">
                  <a:solidFill>
                    <a:srgbClr val="0E2138"/>
                  </a:solidFill>
                </a:rPr>
                <a:t>Dynamic implementation</a:t>
              </a:r>
              <a:endParaRPr lang="en-GB" sz="2400" dirty="0">
                <a:solidFill>
                  <a:srgbClr val="0E2138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40" y="696698"/>
              <a:ext cx="1900452" cy="19004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25206" y="3503624"/>
            <a:ext cx="4857203" cy="1350615"/>
            <a:chOff x="2493169" y="3381375"/>
            <a:chExt cx="4857203" cy="1350615"/>
          </a:xfrm>
        </p:grpSpPr>
        <p:sp>
          <p:nvSpPr>
            <p:cNvPr id="19" name="Rectangle 18"/>
            <p:cNvSpPr/>
            <p:nvPr/>
          </p:nvSpPr>
          <p:spPr>
            <a:xfrm>
              <a:off x="3976067" y="3673637"/>
              <a:ext cx="3374305" cy="671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 smtClean="0">
                  <a:solidFill>
                    <a:srgbClr val="0E2138"/>
                  </a:solidFill>
                </a:rPr>
                <a:t>Working together to take full advantage of progress</a:t>
              </a:r>
              <a:endParaRPr lang="en-GB" sz="2400" dirty="0">
                <a:solidFill>
                  <a:srgbClr val="0E2138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12259" r="12749" b="12584"/>
            <a:stretch/>
          </p:blipFill>
          <p:spPr>
            <a:xfrm>
              <a:off x="2493169" y="3381375"/>
              <a:ext cx="1335882" cy="1350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39080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6807577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Washington 2008: G20 policies to fix the fault lines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https://upload.wikimedia.org/wikipedia/commons/e/e7/Cumbre_de_Washingt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3" b="2574"/>
          <a:stretch/>
        </p:blipFill>
        <p:spPr bwMode="auto">
          <a:xfrm>
            <a:off x="518400" y="2597150"/>
            <a:ext cx="830133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8400" y="2597150"/>
            <a:ext cx="8301332" cy="2227263"/>
            <a:chOff x="518400" y="2597150"/>
            <a:chExt cx="8301332" cy="2227263"/>
          </a:xfrm>
        </p:grpSpPr>
        <p:pic>
          <p:nvPicPr>
            <p:cNvPr id="92" name="Picture 2" descr="https://upload.wikimedia.org/wikipedia/commons/e/e7/Cumbre_de_Washingt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75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3" b="2574"/>
            <a:stretch/>
          </p:blipFill>
          <p:spPr bwMode="auto">
            <a:xfrm>
              <a:off x="518400" y="2597150"/>
              <a:ext cx="8301332" cy="2227263"/>
            </a:xfrm>
            <a:prstGeom prst="rect">
              <a:avLst/>
            </a:prstGeom>
            <a:solidFill>
              <a:srgbClr val="827F00"/>
            </a:solidFill>
            <a:extLst/>
          </p:spPr>
        </p:pic>
        <p:sp>
          <p:nvSpPr>
            <p:cNvPr id="12" name="Rectangle 11"/>
            <p:cNvSpPr/>
            <p:nvPr/>
          </p:nvSpPr>
          <p:spPr>
            <a:xfrm>
              <a:off x="518400" y="2597150"/>
              <a:ext cx="8301332" cy="222726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924460"/>
      </p:ext>
    </p:extLst>
  </p:cSld>
  <p:clrMapOvr>
    <a:masterClrMapping/>
  </p:clrMapOvr>
  <p:transition spd="slow" advTm="2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3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395537" y="2507460"/>
            <a:ext cx="8496943" cy="2386533"/>
            <a:chOff x="778939" y="2855236"/>
            <a:chExt cx="6888045" cy="1934642"/>
          </a:xfrm>
        </p:grpSpPr>
        <p:pic>
          <p:nvPicPr>
            <p:cNvPr id="50" name="Picture 2" descr="https://upload.wikimedia.org/wikipedia/commons/e/e7/Cumbre_de_Washingt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75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3" b="2574"/>
            <a:stretch/>
          </p:blipFill>
          <p:spPr bwMode="auto">
            <a:xfrm>
              <a:off x="878538" y="2927943"/>
              <a:ext cx="6729473" cy="1805530"/>
            </a:xfrm>
            <a:prstGeom prst="rect">
              <a:avLst/>
            </a:prstGeom>
            <a:solidFill>
              <a:srgbClr val="827F00"/>
            </a:solidFill>
            <a:extLst/>
          </p:spPr>
        </p:pic>
        <p:sp>
          <p:nvSpPr>
            <p:cNvPr id="51" name="Rectangle 50"/>
            <p:cNvSpPr/>
            <p:nvPr/>
          </p:nvSpPr>
          <p:spPr>
            <a:xfrm>
              <a:off x="778939" y="2855236"/>
              <a:ext cx="6888045" cy="1934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8400" y="2597150"/>
            <a:ext cx="8301332" cy="22272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Washington 2008: G20 policies to fix the fault lines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77952" y="1244775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Higher buffers, capital and liquidity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77952" y="1914356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Lower leverage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9913" y="1131590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Resilient banks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50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20988E-6 L 5E-6 0.369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6" grpId="0" animBg="1"/>
      <p:bldP spid="56" grpId="1" animBg="1"/>
      <p:bldP spid="57" grpId="0" animBg="1"/>
      <p:bldP spid="57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395537" y="2507460"/>
            <a:ext cx="8496943" cy="2386533"/>
            <a:chOff x="778939" y="2855236"/>
            <a:chExt cx="6888045" cy="1934642"/>
          </a:xfrm>
        </p:grpSpPr>
        <p:pic>
          <p:nvPicPr>
            <p:cNvPr id="48" name="Picture 2" descr="https://upload.wikimedia.org/wikipedia/commons/e/e7/Cumbre_de_Washingt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75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3" b="2574"/>
            <a:stretch/>
          </p:blipFill>
          <p:spPr bwMode="auto">
            <a:xfrm>
              <a:off x="878538" y="2927943"/>
              <a:ext cx="6729473" cy="1805530"/>
            </a:xfrm>
            <a:prstGeom prst="rect">
              <a:avLst/>
            </a:prstGeom>
            <a:solidFill>
              <a:srgbClr val="827F00"/>
            </a:solidFill>
            <a:extLst/>
          </p:spPr>
        </p:pic>
        <p:sp>
          <p:nvSpPr>
            <p:cNvPr id="49" name="Rectangle 48"/>
            <p:cNvSpPr/>
            <p:nvPr/>
          </p:nvSpPr>
          <p:spPr>
            <a:xfrm>
              <a:off x="778939" y="2855236"/>
              <a:ext cx="6888045" cy="1934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Washington 2008: G20 policies to fix the fault lines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77952" y="1244775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Higher </a:t>
            </a:r>
            <a:r>
              <a:rPr lang="en-GB" sz="1600" b="1" dirty="0" smtClean="0">
                <a:solidFill>
                  <a:schemeClr val="bg1"/>
                </a:solidFill>
              </a:rPr>
              <a:t>loss absorbency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77952" y="1914356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Effective resolution regimes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400" y="2597150"/>
            <a:ext cx="8301332" cy="22272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39913" y="3033851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Building </a:t>
            </a:r>
            <a:r>
              <a:rPr lang="en-GB" sz="1400" b="1" dirty="0"/>
              <a:t>resilience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739913" y="1131590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Ending too big to </a:t>
            </a:r>
            <a:r>
              <a:rPr lang="en-GB" sz="1400" b="1" dirty="0" smtClean="0"/>
              <a:t>fail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993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20988E-6 L 0.23941 0.369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84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395537" y="2507460"/>
            <a:ext cx="8496943" cy="2386533"/>
            <a:chOff x="778939" y="2855236"/>
            <a:chExt cx="6888045" cy="1934642"/>
          </a:xfrm>
        </p:grpSpPr>
        <p:pic>
          <p:nvPicPr>
            <p:cNvPr id="49" name="Picture 2" descr="https://upload.wikimedia.org/wikipedia/commons/e/e7/Cumbre_de_Washingt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75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3" b="2574"/>
            <a:stretch/>
          </p:blipFill>
          <p:spPr bwMode="auto">
            <a:xfrm>
              <a:off x="878538" y="2927943"/>
              <a:ext cx="6729473" cy="1805530"/>
            </a:xfrm>
            <a:prstGeom prst="rect">
              <a:avLst/>
            </a:prstGeom>
            <a:solidFill>
              <a:srgbClr val="827F00"/>
            </a:solidFill>
            <a:extLst/>
          </p:spPr>
        </p:pic>
        <p:sp>
          <p:nvSpPr>
            <p:cNvPr id="50" name="Rectangle 49"/>
            <p:cNvSpPr/>
            <p:nvPr/>
          </p:nvSpPr>
          <p:spPr>
            <a:xfrm>
              <a:off x="778939" y="2855236"/>
              <a:ext cx="6888045" cy="1934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Washington 2008: G20 policies to fix the fault lines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77952" y="1244775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System-wide monitoring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277952" y="1914356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Strengthen oversight and regulation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400" y="2597150"/>
            <a:ext cx="8301332" cy="22272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39913" y="3033851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Building </a:t>
            </a:r>
            <a:r>
              <a:rPr lang="en-GB" sz="1400" b="1" dirty="0"/>
              <a:t>resilience</a:t>
            </a:r>
            <a:endParaRPr lang="en-GB" sz="1400" dirty="0"/>
          </a:p>
        </p:txBody>
      </p:sp>
      <p:sp>
        <p:nvSpPr>
          <p:cNvPr id="77" name="Oval 76"/>
          <p:cNvSpPr/>
          <p:nvPr/>
        </p:nvSpPr>
        <p:spPr>
          <a:xfrm>
            <a:off x="2929076" y="3033851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Ending too big to </a:t>
            </a:r>
            <a:r>
              <a:rPr lang="en-GB" sz="1400" b="1" dirty="0" smtClean="0"/>
              <a:t>fail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739913" y="1131590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Shadow banking </a:t>
            </a:r>
          </a:p>
        </p:txBody>
      </p:sp>
    </p:spTree>
    <p:extLst>
      <p:ext uri="{BB962C8B-B14F-4D97-AF65-F5344CB8AC3E}">
        <p14:creationId xmlns:p14="http://schemas.microsoft.com/office/powerpoint/2010/main" val="16582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20988E-6 L 0.479 0.369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184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2" descr="https://upload.wikimedia.org/wikipedia/commons/e/e7/Cumbre_de_Washing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3" b="2574"/>
          <a:stretch/>
        </p:blipFill>
        <p:spPr bwMode="auto">
          <a:xfrm>
            <a:off x="518400" y="2597150"/>
            <a:ext cx="830133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95537" y="2507460"/>
            <a:ext cx="8496943" cy="2386533"/>
            <a:chOff x="778939" y="2855236"/>
            <a:chExt cx="6888045" cy="1934642"/>
          </a:xfrm>
        </p:grpSpPr>
        <p:pic>
          <p:nvPicPr>
            <p:cNvPr id="52" name="Picture 2" descr="https://upload.wikimedia.org/wikipedia/commons/e/e7/Cumbre_de_Washingt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5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3" b="2574"/>
            <a:stretch/>
          </p:blipFill>
          <p:spPr bwMode="auto">
            <a:xfrm>
              <a:off x="878538" y="2927943"/>
              <a:ext cx="6729473" cy="1805530"/>
            </a:xfrm>
            <a:prstGeom prst="rect">
              <a:avLst/>
            </a:prstGeom>
            <a:solidFill>
              <a:srgbClr val="827F00"/>
            </a:solidFill>
            <a:extLst/>
          </p:spPr>
        </p:pic>
        <p:sp>
          <p:nvSpPr>
            <p:cNvPr id="53" name="Rectangle 52"/>
            <p:cNvSpPr/>
            <p:nvPr/>
          </p:nvSpPr>
          <p:spPr>
            <a:xfrm>
              <a:off x="778939" y="2855236"/>
              <a:ext cx="6888045" cy="1934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8400" y="2597150"/>
            <a:ext cx="8301332" cy="22272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Washington 2008: G20 policies to fix the fault lines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77952" y="1109338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Central counterparty clearing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277952" y="2091597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Trade repository reporting of OTC derivatives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1600" y="3034800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Building </a:t>
            </a:r>
            <a:r>
              <a:rPr lang="en-GB" sz="1400" b="1" dirty="0"/>
              <a:t>resilience</a:t>
            </a:r>
            <a:endParaRPr lang="en-GB" sz="1400" dirty="0"/>
          </a:p>
        </p:txBody>
      </p:sp>
      <p:sp>
        <p:nvSpPr>
          <p:cNvPr id="77" name="Oval 76"/>
          <p:cNvSpPr/>
          <p:nvPr/>
        </p:nvSpPr>
        <p:spPr>
          <a:xfrm>
            <a:off x="2929076" y="3033851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Ending too big to fail</a:t>
            </a:r>
            <a:endParaRPr lang="en-GB" sz="1400" dirty="0"/>
          </a:p>
        </p:txBody>
      </p:sp>
      <p:sp>
        <p:nvSpPr>
          <p:cNvPr id="78" name="Oval 77"/>
          <p:cNvSpPr/>
          <p:nvPr/>
        </p:nvSpPr>
        <p:spPr>
          <a:xfrm>
            <a:off x="5119826" y="3033851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Shadow banking </a:t>
            </a:r>
          </a:p>
        </p:txBody>
      </p:sp>
      <p:sp>
        <p:nvSpPr>
          <p:cNvPr id="19" name="Oval 18"/>
          <p:cNvSpPr/>
          <p:nvPr/>
        </p:nvSpPr>
        <p:spPr>
          <a:xfrm>
            <a:off x="739913" y="1136788"/>
            <a:ext cx="1320524" cy="1320524"/>
          </a:xfrm>
          <a:prstGeom prst="ellipse">
            <a:avLst/>
          </a:prstGeom>
          <a:solidFill>
            <a:srgbClr val="23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Making</a:t>
            </a:r>
            <a:br>
              <a:rPr lang="en-GB" sz="1400" b="1" dirty="0"/>
            </a:br>
            <a:r>
              <a:rPr lang="en-GB" sz="1400" b="1" dirty="0"/>
              <a:t>derivatives</a:t>
            </a:r>
            <a:br>
              <a:rPr lang="en-GB" sz="1400" b="1" dirty="0"/>
            </a:br>
            <a:r>
              <a:rPr lang="en-GB" sz="1400" b="1" dirty="0" smtClean="0"/>
              <a:t>safer</a:t>
            </a:r>
            <a:endParaRPr lang="en-GB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277952" y="1600468"/>
            <a:ext cx="6541780" cy="43039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Margin </a:t>
            </a:r>
            <a:r>
              <a:rPr lang="en-GB" sz="1600" b="1" dirty="0" smtClean="0">
                <a:solidFill>
                  <a:schemeClr val="bg1"/>
                </a:solidFill>
              </a:rPr>
              <a:t>requirements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71605E-6 L 0.71823 -2.7160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38889E-6 -3.5196E-7 L -0.00017 -0.369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4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2222E-6 1.23457E-7 L -4.72222E-6 -0.368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94444E-6 1.23457E-7 L 1.94444E-6 -0.368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6" grpId="1" animBg="1"/>
      <p:bldP spid="57" grpId="0" animBg="1"/>
      <p:bldP spid="57" grpId="1" animBg="1"/>
      <p:bldP spid="59" grpId="0" animBg="1"/>
      <p:bldP spid="77" grpId="0" animBg="1"/>
      <p:bldP spid="78" grpId="0" animBg="1"/>
      <p:bldP spid="19" grpId="0" animBg="1"/>
      <p:bldP spid="19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Financial system resilient despite uncertainty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58905"/>
              </p:ext>
            </p:extLst>
          </p:nvPr>
        </p:nvGraphicFramePr>
        <p:xfrm>
          <a:off x="590970" y="972001"/>
          <a:ext cx="8229179" cy="39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35936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19689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Safer: Banks </a:t>
            </a:r>
            <a:r>
              <a:rPr lang="en-GB" dirty="0"/>
              <a:t>have substantially more capital…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353637"/>
              </p:ext>
            </p:extLst>
          </p:nvPr>
        </p:nvGraphicFramePr>
        <p:xfrm>
          <a:off x="539552" y="877356"/>
          <a:ext cx="8208912" cy="408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75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0800000">
            <a:off x="356400" y="971064"/>
            <a:ext cx="8608088" cy="3996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711" y="0"/>
            <a:ext cx="7023601" cy="982763"/>
          </a:xfrm>
          <a:prstGeom prst="rect">
            <a:avLst/>
          </a:prstGeom>
        </p:spPr>
        <p:txBody>
          <a:bodyPr lIns="0" tIns="180000" rIns="0">
            <a:noAutofit/>
          </a:bodyPr>
          <a:lstStyle>
            <a:defPPr>
              <a:defRPr lang="en-US"/>
            </a:defPPr>
            <a:lvl1pPr>
              <a:lnSpc>
                <a:spcPts val="2600"/>
              </a:lnSpc>
              <a:spcBef>
                <a:spcPct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r>
              <a:rPr lang="en-GB" dirty="0" smtClean="0"/>
              <a:t>Safer: Trading and short-term funding slashed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002357"/>
            <a:ext cx="8419460" cy="4016960"/>
            <a:chOff x="539552" y="1021951"/>
            <a:chExt cx="8419460" cy="4016960"/>
          </a:xfrm>
        </p:grpSpPr>
        <p:grpSp>
          <p:nvGrpSpPr>
            <p:cNvPr id="2" name="Group 1"/>
            <p:cNvGrpSpPr/>
            <p:nvPr/>
          </p:nvGrpSpPr>
          <p:grpSpPr>
            <a:xfrm>
              <a:off x="4958909" y="1111567"/>
              <a:ext cx="4000103" cy="3927344"/>
              <a:chOff x="4958909" y="1111567"/>
              <a:chExt cx="4000103" cy="3927344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5768188"/>
                  </p:ext>
                </p:extLst>
              </p:nvPr>
            </p:nvGraphicFramePr>
            <p:xfrm>
              <a:off x="4958909" y="1203436"/>
              <a:ext cx="4000103" cy="3835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5148064" y="1111567"/>
                <a:ext cx="3672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Short-term wholesale funding, % of total</a:t>
                </a:r>
                <a:endParaRPr lang="en-GB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6778074"/>
                </p:ext>
              </p:extLst>
            </p:nvPr>
          </p:nvGraphicFramePr>
          <p:xfrm>
            <a:off x="539552" y="1021951"/>
            <a:ext cx="3960440" cy="3964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5190143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827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4EEF456FC2F46961A35CADEE901AB" ma:contentTypeVersion="31" ma:contentTypeDescription="Create a new document." ma:contentTypeScope="" ma:versionID="8343d8ba8bd8d855afac6fca36f67a09">
  <xsd:schema xmlns:xsd="http://www.w3.org/2001/XMLSchema" xmlns:xs="http://www.w3.org/2001/XMLSchema" xmlns:p="http://schemas.microsoft.com/office/2006/metadata/properties" xmlns:ns1="http://schemas.microsoft.com/sharepoint/v3" xmlns:ns2="b67fa5cd-9f58-4c91-ae17-33c31eed239f" xmlns:ns3="473c8558-9769-4e4c-9240-6b5c31c0767f" xmlns:ns4="http://schemas.microsoft.com/sharepoint/v3/fields" targetNamespace="http://schemas.microsoft.com/office/2006/metadata/properties" ma:root="true" ma:fieldsID="7e30fdb4da0baf866ba6df91f4b721e8" ns1:_="" ns2:_="" ns3:_="" ns4:_="">
    <xsd:import namespace="http://schemas.microsoft.com/sharepoint/v3"/>
    <xsd:import namespace="b67fa5cd-9f58-4c91-ae17-33c31eed239f"/>
    <xsd:import namespace="473c8558-9769-4e4c-9240-6b5c31c076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Date" minOccurs="0"/>
                <xsd:element ref="ns1:OwnerGroup"/>
                <xsd:element ref="ns2:BOETaxonomyFieldTaxHTField0" minOccurs="0"/>
                <xsd:element ref="ns3:TaxCatchAll" minOccurs="0"/>
                <xsd:element ref="ns3:TaxCatchAllLabel" minOccurs="0"/>
                <xsd:element ref="ns4:BOEKeywords" minOccurs="0"/>
                <xsd:element ref="ns1:BOESummaryText" minOccurs="0"/>
                <xsd:element ref="ns1:IncludeContentsInIndex" minOccurs="0"/>
                <xsd:element ref="ns1:BOEApprovalStatus" minOccurs="0"/>
                <xsd:element ref="ns2:BOETwoLevelApprovalUnapprovedUrls" minOccurs="0"/>
                <xsd:element ref="ns1:ApprovedBy" minOccurs="0"/>
                <xsd:element ref="ns1:PublishedBy" minOccurs="0"/>
                <xsd:element ref="ns1:ArchivalDate" minOccurs="0"/>
                <xsd:element ref="ns1:ArchivalChoice"/>
                <xsd:element ref="ns1:BOEReplicationFlag" minOccurs="0"/>
                <xsd:element ref="ns1:BOEReplicateBackwardLinksOnDeployFlag" minOccurs="0"/>
                <xsd:element ref="ns1:ContentReview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Date" ma:index="10" nillable="true" ma:displayName="Publication Date" ma:format="DateOnly" ma:internalName="PublishDate">
      <xsd:simpleType>
        <xsd:restriction base="dms:DateTime"/>
      </xsd:simpleType>
    </xsd:element>
    <xsd:element name="OwnerGroup" ma:index="11" ma:displayName="Owner Group" ma:list="UserInfo" ma:SearchPeopleOnly="false" ma:internalName="OwnerGroup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ESummaryText" ma:index="17" nillable="true" ma:displayName="Summary Text" ma:internalName="BOESummaryText">
      <xsd:simpleType>
        <xsd:restriction base="dms:Note">
          <xsd:maxLength value="255"/>
        </xsd:restriction>
      </xsd:simpleType>
    </xsd:element>
    <xsd:element name="IncludeContentsInIndex" ma:index="18" nillable="true" ma:displayName="Make Content Searchable" ma:default="1" ma:description="" ma:internalName="IncludeContentsInIndex">
      <xsd:simpleType>
        <xsd:restriction base="dms:Boolean"/>
      </xsd:simpleType>
    </xsd:element>
    <xsd:element name="BOEApprovalStatus" ma:index="19" nillable="true" ma:displayName="2 Stage Approval Status" ma:default="Pending Approval" ma:internalName="BOEApprovalStatus">
      <xsd:simpleType>
        <xsd:restriction base="dms:Choice">
          <xsd:enumeration value="Pending Approval"/>
          <xsd:enumeration value="Level 1 Approved"/>
          <xsd:enumeration value="Level 1 Rejected"/>
          <xsd:enumeration value="Level 2 Approved"/>
          <xsd:enumeration value="Level 2 Rejected"/>
        </xsd:restriction>
      </xsd:simpleType>
    </xsd:element>
    <xsd:element name="ApprovedBy" ma:index="21" nillable="true" ma:displayName="Approved By" ma:list="UserInfo" ma:internalName="Approv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edBy" ma:index="22" nillable="true" ma:displayName="Published By" ma:list="UserInfo" ma:internalName="Publish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alDate" ma:index="23" nillable="true" ma:displayName="Archival Date" ma:format="DateOnly" ma:internalName="ArchivalDate">
      <xsd:simpleType>
        <xsd:restriction base="dms:DateTime"/>
      </xsd:simpleType>
    </xsd:element>
    <xsd:element name="ArchivalChoice" ma:index="24" ma:displayName="Archive In" ma:default="3 Years" ma:internalName="ArchivalChoice">
      <xsd:simpleType>
        <xsd:restriction base="dms:Choice">
          <xsd:enumeration value="3 Months"/>
          <xsd:enumeration value="6 Months"/>
          <xsd:enumeration value="1 Year"/>
          <xsd:enumeration value="2 Years"/>
          <xsd:enumeration value="3 Years"/>
          <xsd:enumeration value="4 Years"/>
          <xsd:enumeration value="5 Years"/>
        </xsd:restriction>
      </xsd:simpleType>
    </xsd:element>
    <xsd:element name="BOEReplicationFlag" ma:index="25" nillable="true" ma:displayName="Replicated" ma:default="1" ma:internalName="Replicated">
      <xsd:simpleType>
        <xsd:restriction base="dms:Text"/>
      </xsd:simpleType>
    </xsd:element>
    <xsd:element name="BOEReplicateBackwardLinksOnDeployFlag" ma:index="26" nillable="true" ma:displayName="Replicate Backward Links On Deploy" ma:default="0" ma:internalName="Replicate_x0020_Backward_x0020_Links_x0020_On_x0020_Deploy">
      <xsd:simpleType>
        <xsd:restriction base="dms:Boolean"/>
      </xsd:simpleType>
    </xsd:element>
    <xsd:element name="ContentReviewDate" ma:index="27" ma:displayName="Content Review Date" ma:internalName="ContentReview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fa5cd-9f58-4c91-ae17-33c31eed239f" elementFormDefault="qualified">
    <xsd:import namespace="http://schemas.microsoft.com/office/2006/documentManagement/types"/>
    <xsd:import namespace="http://schemas.microsoft.com/office/infopath/2007/PartnerControls"/>
    <xsd:element name="BOETaxonomyFieldTaxHTField0" ma:index="13" ma:taxonomy="true" ma:internalName="BOETaxonomyFieldTaxHTField0" ma:taxonomyFieldName="BOETaxonomyField" ma:displayName="Taxonomy" ma:default="" ma:fieldId="{8d0458c1-0fb7-4981-bee1-52d0df01895c}" ma:taxonomyMulti="true" ma:sspId="dd42ef28-d2e4-4e47-97ab-d11fb38978d1" ma:termSetId="7f21c66a-f36f-4b9d-aabb-5e38ce00f6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ETwoLevelApprovalUnapprovedUrls" ma:index="20" nillable="true" ma:displayName="Unapproved Urls" ma:internalName="BOETwoLevelApprovalUnapprovedUr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c8558-9769-4e4c-9240-6b5c31c0767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f5b2acf9-fd1b-4571-a3a3-69a8fa54b25c}" ma:internalName="TaxCatchAll" ma:showField="CatchAllData" ma:web="473c8558-9769-4e4c-9240-6b5c31c07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b2acf9-fd1b-4571-a3a3-69a8fa54b25c}" ma:internalName="TaxCatchAllLabel" ma:readOnly="true" ma:showField="CatchAllDataLabel" ma:web="473c8558-9769-4e4c-9240-6b5c31c07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BOEKeywords" ma:index="16" nillable="true" ma:displayName="Keywords" ma:hidden="true" ma:internalName="BOE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OEReplicationFlag xmlns="http://schemas.microsoft.com/sharepoint/v3">2</BOEReplicationFlag>
    <BOETaxonomyFieldTaxHTField0 xmlns="b67fa5cd-9f58-4c91-ae17-33c31eed239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Speech</TermName>
          <TermId xmlns="http://schemas.microsoft.com/office/infopath/2007/PartnerControls">e79cfe91-d23d-4c24-9912-7e687c5b06ec</TermId>
        </TermInfo>
      </Terms>
    </BOETaxonomyFieldTaxHTField0>
    <BOEReplicateBackwardLinksOnDeployFlag xmlns="http://schemas.microsoft.com/sharepoint/v3">false</BOEReplicateBackwardLinksOnDeployFlag>
    <BOETwoLevelApprovalUnapprovedUrls xmlns="b67fa5cd-9f58-4c91-ae17-33c31eed239f" xsi:nil="true"/>
    <PublishDate xmlns="http://schemas.microsoft.com/sharepoint/v3" xsi:nil="true"/>
    <TaxCatchAll xmlns="473c8558-9769-4e4c-9240-6b5c31c0767f">
      <Value>3</Value>
    </TaxCatchAll>
    <ContentReviewDate xmlns="http://schemas.microsoft.com/sharepoint/v3">1900-01-01T00:00:00+00:00</ContentReviewDate>
    <PublishingExpirationDate xmlns="http://schemas.microsoft.com/sharepoint/v3" xsi:nil="true"/>
    <IncludeContentsInIndex xmlns="http://schemas.microsoft.com/sharepoint/v3">true</IncludeContentsInIndex>
    <PublishingStartDate xmlns="http://schemas.microsoft.com/sharepoint/v3" xsi:nil="true"/>
    <BOEKeywords xmlns="http://schemas.microsoft.com/sharepoint/v3/fields" xsi:nil="true"/>
    <OwnerGroup xmlns="http://schemas.microsoft.com/sharepoint/v3">
      <UserInfo>
        <DisplayName/>
        <AccountId>177</AccountId>
        <AccountType/>
      </UserInfo>
    </OwnerGroup>
    <BOEApprovalStatus xmlns="http://schemas.microsoft.com/sharepoint/v3">Pending Approval</BOEApprovalStatus>
    <BOESummaryText xmlns="http://schemas.microsoft.com/sharepoint/v3" xsi:nil="true"/>
    <ArchivalChoice xmlns="http://schemas.microsoft.com/sharepoint/v3">3 Years</ArchivalChoice>
    <Archival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5D2F9B-B7E1-4097-89BB-B704B2D0B548}"/>
</file>

<file path=customXml/itemProps2.xml><?xml version="1.0" encoding="utf-8"?>
<ds:datastoreItem xmlns:ds="http://schemas.openxmlformats.org/officeDocument/2006/customXml" ds:itemID="{82900E17-1031-4187-9888-BE8AEA8A5760}"/>
</file>

<file path=customXml/itemProps3.xml><?xml version="1.0" encoding="utf-8"?>
<ds:datastoreItem xmlns:ds="http://schemas.openxmlformats.org/officeDocument/2006/customXml" ds:itemID="{1A55AA45-C0F5-47F1-B739-167FE88FF4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10575</TotalTime>
  <Words>609</Words>
  <Application>Microsoft Office PowerPoint</Application>
  <PresentationFormat>On-screen Show (16:9)</PresentationFormat>
  <Paragraphs>174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What a difference a  decade makes Mark Carney, Chair of the Financial Stability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Difference a Decade Makes slides</dc:title>
  <dc:creator>Chapman, Wayne</dc:creator>
  <cp:lastModifiedBy>Wells, Lauren</cp:lastModifiedBy>
  <cp:revision>453</cp:revision>
  <dcterms:created xsi:type="dcterms:W3CDTF">2017-02-22T12:36:18Z</dcterms:created>
  <dcterms:modified xsi:type="dcterms:W3CDTF">2017-05-26T13:39:58Z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0x010100EBF4EEF456FC2F46961A35CADEE901AB</vt:lpwstr>
  </property>
  <property fmtid="{D5CDD505-2E9C-101B-9397-08002B2CF9AE}" pid="3" name="BOETaxonomyField">
    <vt:lpwstr>3;#Speech|e79cfe91-d23d-4c24-9912-7e687c5b06ec</vt:lpwstr>
  </property>
</Properties>
</file>