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304" r:id="rId3"/>
    <p:sldId id="315" r:id="rId4"/>
    <p:sldId id="317" r:id="rId5"/>
    <p:sldId id="335" r:id="rId6"/>
    <p:sldId id="347" r:id="rId7"/>
    <p:sldId id="320" r:id="rId8"/>
    <p:sldId id="321" r:id="rId9"/>
    <p:sldId id="339" r:id="rId10"/>
    <p:sldId id="340" r:id="rId11"/>
    <p:sldId id="341" r:id="rId12"/>
    <p:sldId id="337" r:id="rId13"/>
    <p:sldId id="323" r:id="rId14"/>
    <p:sldId id="338" r:id="rId15"/>
    <p:sldId id="351" r:id="rId16"/>
    <p:sldId id="342" r:id="rId17"/>
    <p:sldId id="330" r:id="rId18"/>
    <p:sldId id="332" r:id="rId19"/>
    <p:sldId id="326" r:id="rId20"/>
    <p:sldId id="327" r:id="rId21"/>
    <p:sldId id="349" r:id="rId22"/>
    <p:sldId id="313" r:id="rId23"/>
    <p:sldId id="352" r:id="rId24"/>
    <p:sldId id="353" r:id="rId25"/>
    <p:sldId id="354" r:id="rId26"/>
    <p:sldId id="355" r:id="rId27"/>
    <p:sldId id="356" r:id="rId28"/>
    <p:sldId id="350" r:id="rId29"/>
    <p:sldId id="348" r:id="rId30"/>
    <p:sldId id="336" r:id="rId31"/>
    <p:sldId id="35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skel, Jonathan" initials="HJ" lastIdx="11" clrIdx="0">
    <p:extLst>
      <p:ext uri="{19B8F6BF-5375-455C-9EA6-DF929625EA0E}">
        <p15:presenceInfo xmlns:p15="http://schemas.microsoft.com/office/powerpoint/2012/main" userId="S-1-5-21-606747145-527237240-682003330-192919" providerId="AD"/>
      </p:ext>
    </p:extLst>
  </p:cmAuthor>
  <p:cmAuthor id="2" name="Tolle, Marilyne" initials="TM" lastIdx="7" clrIdx="1">
    <p:extLst>
      <p:ext uri="{19B8F6BF-5375-455C-9EA6-DF929625EA0E}">
        <p15:presenceInfo xmlns:p15="http://schemas.microsoft.com/office/powerpoint/2012/main" userId="S-1-5-21-606747145-527237240-682003330-206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6" autoAdjust="0"/>
    <p:restoredTop sz="71042" autoAdjust="0"/>
  </p:normalViewPr>
  <p:slideViewPr>
    <p:cSldViewPr snapToGrid="0">
      <p:cViewPr varScale="1">
        <p:scale>
          <a:sx n="51" d="100"/>
          <a:sy n="51" d="100"/>
        </p:scale>
        <p:origin x="102" y="4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690B4C-A7B5-486D-9C73-638964CC5912}" type="datetimeFigureOut">
              <a:rPr lang="en-GB" smtClean="0"/>
              <a:t>19/07/2021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AEEE2C-300C-4765-AB67-339D9E58CB48}" type="slidenum">
              <a:rPr lang="en-GB" smtClean="0"/>
              <a:t>‹#›</a:t>
            </a:fld>
            <a:endParaRPr lang="en-GB"/>
          </a:p>
        </p:txBody>
      </p:sp>
    </p:spTree>
    <p:extLst>
      <p:ext uri="{BB962C8B-B14F-4D97-AF65-F5344CB8AC3E}">
        <p14:creationId xmlns:p14="http://schemas.microsoft.com/office/powerpoint/2010/main" val="3409353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AEEE2C-300C-4765-AB67-339D9E58CB48}" type="slidenum">
              <a:rPr lang="en-GB" smtClean="0"/>
              <a:t>1</a:t>
            </a:fld>
            <a:endParaRPr lang="en-GB"/>
          </a:p>
        </p:txBody>
      </p:sp>
    </p:spTree>
    <p:extLst>
      <p:ext uri="{BB962C8B-B14F-4D97-AF65-F5344CB8AC3E}">
        <p14:creationId xmlns:p14="http://schemas.microsoft.com/office/powerpoint/2010/main" val="116745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Duration measures the number of days a job posting is visible on the Indeed website</a:t>
            </a:r>
            <a:endParaRPr lang="en-GB" dirty="0"/>
          </a:p>
        </p:txBody>
      </p:sp>
      <p:sp>
        <p:nvSpPr>
          <p:cNvPr id="4" name="Slide Number Placeholder 3"/>
          <p:cNvSpPr>
            <a:spLocks noGrp="1"/>
          </p:cNvSpPr>
          <p:nvPr>
            <p:ph type="sldNum" sz="quarter" idx="10"/>
          </p:nvPr>
        </p:nvSpPr>
        <p:spPr/>
        <p:txBody>
          <a:bodyPr/>
          <a:lstStyle/>
          <a:p>
            <a:fld id="{D2D05655-D42C-49AF-BAE6-E4F7E4FD6B30}" type="slidenum">
              <a:rPr lang="en-GB" smtClean="0"/>
              <a:t>16</a:t>
            </a:fld>
            <a:endParaRPr lang="en-GB"/>
          </a:p>
        </p:txBody>
      </p:sp>
    </p:spTree>
    <p:extLst>
      <p:ext uri="{BB962C8B-B14F-4D97-AF65-F5344CB8AC3E}">
        <p14:creationId xmlns:p14="http://schemas.microsoft.com/office/powerpoint/2010/main" val="3128753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D05655-D42C-49AF-BAE6-E4F7E4FD6B30}" type="slidenum">
              <a:rPr lang="en-GB" smtClean="0"/>
              <a:t>17</a:t>
            </a:fld>
            <a:endParaRPr lang="en-GB"/>
          </a:p>
        </p:txBody>
      </p:sp>
    </p:spTree>
    <p:extLst>
      <p:ext uri="{BB962C8B-B14F-4D97-AF65-F5344CB8AC3E}">
        <p14:creationId xmlns:p14="http://schemas.microsoft.com/office/powerpoint/2010/main" val="3289748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D05655-D42C-49AF-BAE6-E4F7E4FD6B30}" type="slidenum">
              <a:rPr lang="en-GB" smtClean="0"/>
              <a:t>18</a:t>
            </a:fld>
            <a:endParaRPr lang="en-GB"/>
          </a:p>
        </p:txBody>
      </p:sp>
    </p:spTree>
    <p:extLst>
      <p:ext uri="{BB962C8B-B14F-4D97-AF65-F5344CB8AC3E}">
        <p14:creationId xmlns:p14="http://schemas.microsoft.com/office/powerpoint/2010/main" val="438029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AEEE2C-300C-4765-AB67-339D9E58CB48}" type="slidenum">
              <a:rPr lang="en-GB" smtClean="0"/>
              <a:t>19</a:t>
            </a:fld>
            <a:endParaRPr lang="en-GB"/>
          </a:p>
        </p:txBody>
      </p:sp>
    </p:spTree>
    <p:extLst>
      <p:ext uri="{BB962C8B-B14F-4D97-AF65-F5344CB8AC3E}">
        <p14:creationId xmlns:p14="http://schemas.microsoft.com/office/powerpoint/2010/main" val="1240972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GB" sz="2200" dirty="0" err="1" smtClean="0"/>
              <a:t>BPositive</a:t>
            </a:r>
            <a:r>
              <a:rPr lang="en-GB" sz="2200" dirty="0" smtClean="0"/>
              <a:t> TFP shock of 1% under 2 scenarios:</a:t>
            </a:r>
          </a:p>
          <a:p>
            <a:pPr marL="800100" lvl="1" indent="-342900">
              <a:buFont typeface="Arial" panose="020B0604020202020204" pitchFamily="34" charset="0"/>
              <a:buChar char="•"/>
            </a:pPr>
            <a:r>
              <a:rPr lang="en-GB" sz="2200" dirty="0" smtClean="0"/>
              <a:t>At t=0, unanticipated (dashed line)</a:t>
            </a:r>
          </a:p>
          <a:p>
            <a:pPr marL="800100" lvl="1" indent="-342900">
              <a:buFont typeface="Arial" panose="020B0604020202020204" pitchFamily="34" charset="0"/>
              <a:buChar char="•"/>
            </a:pPr>
            <a:r>
              <a:rPr lang="en-GB" sz="2200" dirty="0" smtClean="0"/>
              <a:t>At t=4, anticipated at t=0 (solid line)</a:t>
            </a:r>
          </a:p>
          <a:p>
            <a:pPr marL="342900" indent="-342900">
              <a:buAutoNum type="arabicPeriod"/>
            </a:pPr>
            <a:r>
              <a:rPr lang="en-GB" sz="2200" dirty="0" smtClean="0"/>
              <a:t>TFP and output at least 1% higher under both scenarios at t=20</a:t>
            </a:r>
          </a:p>
          <a:p>
            <a:pPr marL="342900" indent="-342900">
              <a:buAutoNum type="arabicPeriod"/>
            </a:pPr>
            <a:r>
              <a:rPr lang="en-GB" sz="2200" dirty="0" smtClean="0"/>
              <a:t>Inflation and policy rate eventually return to starting positions under both scenarios at t=20</a:t>
            </a:r>
          </a:p>
          <a:p>
            <a:pPr marL="342900" indent="-342900">
              <a:buAutoNum type="arabicPeriod"/>
            </a:pPr>
            <a:r>
              <a:rPr lang="en-GB" sz="2200" dirty="0" smtClean="0"/>
              <a:t>But initial responses of inflation and policy rate very different:</a:t>
            </a:r>
          </a:p>
          <a:p>
            <a:pPr marL="800100" lvl="1" indent="-342900">
              <a:buFont typeface="Arial" panose="020B0604020202020204" pitchFamily="34" charset="0"/>
              <a:buChar char="•"/>
            </a:pPr>
            <a:r>
              <a:rPr lang="en-GB" sz="2200" dirty="0" smtClean="0"/>
              <a:t>If HH anticipate TFP increase, consume more now, so Y runs ahead of Y* =&gt; positive OG and inflation call for tighter policy</a:t>
            </a:r>
          </a:p>
          <a:p>
            <a:pPr marL="800100" lvl="1" indent="-342900">
              <a:buFont typeface="Arial" panose="020B0604020202020204" pitchFamily="34" charset="0"/>
              <a:buChar char="•"/>
            </a:pPr>
            <a:r>
              <a:rPr lang="en-GB" sz="2200" dirty="0" smtClean="0"/>
              <a:t>If HH don’t anticipate TFP shock, Y* runs ahead of Y =&gt; negative OG and disinflation call for looser policy</a:t>
            </a:r>
          </a:p>
          <a:p>
            <a:endParaRPr lang="en-GB" dirty="0"/>
          </a:p>
        </p:txBody>
      </p:sp>
      <p:sp>
        <p:nvSpPr>
          <p:cNvPr id="4" name="Slide Number Placeholder 3"/>
          <p:cNvSpPr>
            <a:spLocks noGrp="1"/>
          </p:cNvSpPr>
          <p:nvPr>
            <p:ph type="sldNum" sz="quarter" idx="5"/>
          </p:nvPr>
        </p:nvSpPr>
        <p:spPr/>
        <p:txBody>
          <a:bodyPr/>
          <a:lstStyle/>
          <a:p>
            <a:fld id="{7BAEEE2C-300C-4765-AB67-339D9E58CB48}" type="slidenum">
              <a:rPr lang="en-GB" smtClean="0"/>
              <a:t>20</a:t>
            </a:fld>
            <a:endParaRPr lang="en-GB"/>
          </a:p>
        </p:txBody>
      </p:sp>
    </p:spTree>
    <p:extLst>
      <p:ext uri="{BB962C8B-B14F-4D97-AF65-F5344CB8AC3E}">
        <p14:creationId xmlns:p14="http://schemas.microsoft.com/office/powerpoint/2010/main" val="1201612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57300" lvl="2" indent="-342900"/>
            <a:r>
              <a:rPr lang="en-GB" sz="2200" dirty="0" smtClean="0"/>
              <a:t>Fuel price fell April 2020 = &gt; inflation fell -0.3</a:t>
            </a:r>
          </a:p>
          <a:p>
            <a:pPr marL="1257300" lvl="2" indent="-342900"/>
            <a:r>
              <a:rPr lang="en-GB" sz="2200" dirty="0" smtClean="0"/>
              <a:t>Now the price level is </a:t>
            </a:r>
            <a:r>
              <a:rPr lang="en-GB" sz="2200" dirty="0" err="1" smtClean="0"/>
              <a:t>lowerWith</a:t>
            </a:r>
            <a:r>
              <a:rPr lang="en-GB" sz="2200" dirty="0" smtClean="0"/>
              <a:t> no change, inflation would rise April 2021 +0.3.  </a:t>
            </a:r>
          </a:p>
          <a:p>
            <a:pPr marL="1257300" lvl="2" indent="-342900"/>
            <a:r>
              <a:rPr lang="en-GB" sz="2200" dirty="0" smtClean="0"/>
              <a:t>In addition, fuel price rose April 2021 =&gt; inflation rose +0.6. </a:t>
            </a:r>
          </a:p>
          <a:p>
            <a:endParaRPr lang="en-GB" dirty="0"/>
          </a:p>
        </p:txBody>
      </p:sp>
      <p:sp>
        <p:nvSpPr>
          <p:cNvPr id="4" name="Slide Number Placeholder 3"/>
          <p:cNvSpPr>
            <a:spLocks noGrp="1"/>
          </p:cNvSpPr>
          <p:nvPr>
            <p:ph type="sldNum" sz="quarter" idx="10"/>
          </p:nvPr>
        </p:nvSpPr>
        <p:spPr/>
        <p:txBody>
          <a:bodyPr/>
          <a:lstStyle/>
          <a:p>
            <a:fld id="{7BAEEE2C-300C-4765-AB67-339D9E58CB48}" type="slidenum">
              <a:rPr lang="en-GB" smtClean="0"/>
              <a:t>21</a:t>
            </a:fld>
            <a:endParaRPr lang="en-GB"/>
          </a:p>
        </p:txBody>
      </p:sp>
    </p:spTree>
    <p:extLst>
      <p:ext uri="{BB962C8B-B14F-4D97-AF65-F5344CB8AC3E}">
        <p14:creationId xmlns:p14="http://schemas.microsoft.com/office/powerpoint/2010/main" val="1891880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D05655-D42C-49AF-BAE6-E4F7E4FD6B30}" type="slidenum">
              <a:rPr lang="en-GB" smtClean="0"/>
              <a:t>24</a:t>
            </a:fld>
            <a:endParaRPr lang="en-GB"/>
          </a:p>
        </p:txBody>
      </p:sp>
    </p:spTree>
    <p:extLst>
      <p:ext uri="{BB962C8B-B14F-4D97-AF65-F5344CB8AC3E}">
        <p14:creationId xmlns:p14="http://schemas.microsoft.com/office/powerpoint/2010/main" val="910409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D05655-D42C-49AF-BAE6-E4F7E4FD6B30}" type="slidenum">
              <a:rPr lang="en-GB" smtClean="0"/>
              <a:t>25</a:t>
            </a:fld>
            <a:endParaRPr lang="en-GB"/>
          </a:p>
        </p:txBody>
      </p:sp>
    </p:spTree>
    <p:extLst>
      <p:ext uri="{BB962C8B-B14F-4D97-AF65-F5344CB8AC3E}">
        <p14:creationId xmlns:p14="http://schemas.microsoft.com/office/powerpoint/2010/main" val="2480275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D05655-D42C-49AF-BAE6-E4F7E4FD6B30}" type="slidenum">
              <a:rPr lang="en-GB" smtClean="0"/>
              <a:t>26</a:t>
            </a:fld>
            <a:endParaRPr lang="en-GB"/>
          </a:p>
        </p:txBody>
      </p:sp>
    </p:spTree>
    <p:extLst>
      <p:ext uri="{BB962C8B-B14F-4D97-AF65-F5344CB8AC3E}">
        <p14:creationId xmlns:p14="http://schemas.microsoft.com/office/powerpoint/2010/main" val="4278813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D05655-D42C-49AF-BAE6-E4F7E4FD6B30}" type="slidenum">
              <a:rPr lang="en-GB" smtClean="0"/>
              <a:t>27</a:t>
            </a:fld>
            <a:endParaRPr lang="en-GB"/>
          </a:p>
        </p:txBody>
      </p:sp>
    </p:spTree>
    <p:extLst>
      <p:ext uri="{BB962C8B-B14F-4D97-AF65-F5344CB8AC3E}">
        <p14:creationId xmlns:p14="http://schemas.microsoft.com/office/powerpoint/2010/main" val="71617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D05655-D42C-49AF-BAE6-E4F7E4FD6B30}" type="slidenum">
              <a:rPr lang="en-GB" smtClean="0"/>
              <a:t>4</a:t>
            </a:fld>
            <a:endParaRPr lang="en-GB"/>
          </a:p>
        </p:txBody>
      </p:sp>
    </p:spTree>
    <p:extLst>
      <p:ext uri="{BB962C8B-B14F-4D97-AF65-F5344CB8AC3E}">
        <p14:creationId xmlns:p14="http://schemas.microsoft.com/office/powerpoint/2010/main" val="3667218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D05655-D42C-49AF-BAE6-E4F7E4FD6B30}" type="slidenum">
              <a:rPr lang="en-GB" smtClean="0"/>
              <a:t>28</a:t>
            </a:fld>
            <a:endParaRPr lang="en-GB"/>
          </a:p>
        </p:txBody>
      </p:sp>
    </p:spTree>
    <p:extLst>
      <p:ext uri="{BB962C8B-B14F-4D97-AF65-F5344CB8AC3E}">
        <p14:creationId xmlns:p14="http://schemas.microsoft.com/office/powerpoint/2010/main" val="1998070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D05655-D42C-49AF-BAE6-E4F7E4FD6B30}" type="slidenum">
              <a:rPr lang="en-GB" smtClean="0"/>
              <a:t>29</a:t>
            </a:fld>
            <a:endParaRPr lang="en-GB"/>
          </a:p>
        </p:txBody>
      </p:sp>
    </p:spTree>
    <p:extLst>
      <p:ext uri="{BB962C8B-B14F-4D97-AF65-F5344CB8AC3E}">
        <p14:creationId xmlns:p14="http://schemas.microsoft.com/office/powerpoint/2010/main" val="5682108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D05655-D42C-49AF-BAE6-E4F7E4FD6B30}" type="slidenum">
              <a:rPr lang="en-GB" smtClean="0"/>
              <a:t>30</a:t>
            </a:fld>
            <a:endParaRPr lang="en-GB"/>
          </a:p>
        </p:txBody>
      </p:sp>
    </p:spTree>
    <p:extLst>
      <p:ext uri="{BB962C8B-B14F-4D97-AF65-F5344CB8AC3E}">
        <p14:creationId xmlns:p14="http://schemas.microsoft.com/office/powerpoint/2010/main" val="35444950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57300" lvl="2" indent="-342900"/>
            <a:r>
              <a:rPr lang="en-GB" sz="2200" dirty="0" smtClean="0"/>
              <a:t>Fuel price fell Marcy 202</a:t>
            </a:r>
            <a:r>
              <a:rPr lang="en-GB" sz="2200" baseline="0" dirty="0" smtClean="0"/>
              <a:t>0 by 60%.  So </a:t>
            </a:r>
            <a:r>
              <a:rPr lang="en-GB" sz="2200" dirty="0" smtClean="0"/>
              <a:t>April 2020 = &gt; inflation fell -0.3</a:t>
            </a:r>
          </a:p>
          <a:p>
            <a:pPr marL="1257300" lvl="2" indent="-342900"/>
            <a:r>
              <a:rPr lang="en-GB" sz="2200" dirty="0" smtClean="0"/>
              <a:t>Now the price level is lower With no change, inflation would rise April 2021 +0.3.  </a:t>
            </a:r>
          </a:p>
          <a:p>
            <a:pPr marL="1257300" lvl="2" indent="-342900"/>
            <a:r>
              <a:rPr lang="en-GB" sz="2200" dirty="0" smtClean="0"/>
              <a:t>In addition, fuel price rose April 2021 =&gt; inflation rose +0.6. </a:t>
            </a:r>
          </a:p>
          <a:p>
            <a:endParaRPr lang="en-GB" dirty="0"/>
          </a:p>
        </p:txBody>
      </p:sp>
      <p:sp>
        <p:nvSpPr>
          <p:cNvPr id="4" name="Slide Number Placeholder 3"/>
          <p:cNvSpPr>
            <a:spLocks noGrp="1"/>
          </p:cNvSpPr>
          <p:nvPr>
            <p:ph type="sldNum" sz="quarter" idx="5"/>
          </p:nvPr>
        </p:nvSpPr>
        <p:spPr/>
        <p:txBody>
          <a:bodyPr/>
          <a:lstStyle/>
          <a:p>
            <a:fld id="{7BAEEE2C-300C-4765-AB67-339D9E58CB48}" type="slidenum">
              <a:rPr lang="en-GB" smtClean="0"/>
              <a:t>31</a:t>
            </a:fld>
            <a:endParaRPr lang="en-GB"/>
          </a:p>
        </p:txBody>
      </p:sp>
    </p:spTree>
    <p:extLst>
      <p:ext uri="{BB962C8B-B14F-4D97-AF65-F5344CB8AC3E}">
        <p14:creationId xmlns:p14="http://schemas.microsoft.com/office/powerpoint/2010/main" val="3798281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D05655-D42C-49AF-BAE6-E4F7E4FD6B30}" type="slidenum">
              <a:rPr lang="en-GB" smtClean="0"/>
              <a:t>5</a:t>
            </a:fld>
            <a:endParaRPr lang="en-GB"/>
          </a:p>
        </p:txBody>
      </p:sp>
    </p:spTree>
    <p:extLst>
      <p:ext uri="{BB962C8B-B14F-4D97-AF65-F5344CB8AC3E}">
        <p14:creationId xmlns:p14="http://schemas.microsoft.com/office/powerpoint/2010/main" val="258648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D05655-D42C-49AF-BAE6-E4F7E4FD6B30}" type="slidenum">
              <a:rPr lang="en-GB" smtClean="0"/>
              <a:t>7</a:t>
            </a:fld>
            <a:endParaRPr lang="en-GB"/>
          </a:p>
        </p:txBody>
      </p:sp>
    </p:spTree>
    <p:extLst>
      <p:ext uri="{BB962C8B-B14F-4D97-AF65-F5344CB8AC3E}">
        <p14:creationId xmlns:p14="http://schemas.microsoft.com/office/powerpoint/2010/main" val="1458142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D05655-D42C-49AF-BAE6-E4F7E4FD6B30}" type="slidenum">
              <a:rPr lang="en-GB" smtClean="0"/>
              <a:t>8</a:t>
            </a:fld>
            <a:endParaRPr lang="en-GB"/>
          </a:p>
        </p:txBody>
      </p:sp>
    </p:spTree>
    <p:extLst>
      <p:ext uri="{BB962C8B-B14F-4D97-AF65-F5344CB8AC3E}">
        <p14:creationId xmlns:p14="http://schemas.microsoft.com/office/powerpoint/2010/main" val="152061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D05655-D42C-49AF-BAE6-E4F7E4FD6B30}" type="slidenum">
              <a:rPr lang="en-GB" smtClean="0"/>
              <a:t>9</a:t>
            </a:fld>
            <a:endParaRPr lang="en-GB"/>
          </a:p>
        </p:txBody>
      </p:sp>
    </p:spTree>
    <p:extLst>
      <p:ext uri="{BB962C8B-B14F-4D97-AF65-F5344CB8AC3E}">
        <p14:creationId xmlns:p14="http://schemas.microsoft.com/office/powerpoint/2010/main" val="3613719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D05655-D42C-49AF-BAE6-E4F7E4FD6B30}" type="slidenum">
              <a:rPr lang="en-GB" smtClean="0"/>
              <a:t>10</a:t>
            </a:fld>
            <a:endParaRPr lang="en-GB"/>
          </a:p>
        </p:txBody>
      </p:sp>
    </p:spTree>
    <p:extLst>
      <p:ext uri="{BB962C8B-B14F-4D97-AF65-F5344CB8AC3E}">
        <p14:creationId xmlns:p14="http://schemas.microsoft.com/office/powerpoint/2010/main" val="4124422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D05655-D42C-49AF-BAE6-E4F7E4FD6B30}" type="slidenum">
              <a:rPr lang="en-GB" smtClean="0"/>
              <a:t>11</a:t>
            </a:fld>
            <a:endParaRPr lang="en-GB"/>
          </a:p>
        </p:txBody>
      </p:sp>
    </p:spTree>
    <p:extLst>
      <p:ext uri="{BB962C8B-B14F-4D97-AF65-F5344CB8AC3E}">
        <p14:creationId xmlns:p14="http://schemas.microsoft.com/office/powerpoint/2010/main" val="2328304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Pulse</a:t>
            </a:r>
            <a:r>
              <a:rPr lang="en-GB" baseline="0" dirty="0" smtClean="0"/>
              <a:t> oximeter costs 20£. </a:t>
            </a:r>
            <a:r>
              <a:rPr lang="en-GB" baseline="0" dirty="0" smtClean="0"/>
              <a:t> </a:t>
            </a:r>
          </a:p>
          <a:p>
            <a:r>
              <a:rPr lang="en-GB" baseline="0" dirty="0" smtClean="0"/>
              <a:t>Detects hypoxia, </a:t>
            </a:r>
            <a:r>
              <a:rPr lang="en-GB" sz="1200" b="0" i="0" kern="1200" dirty="0" smtClean="0">
                <a:solidFill>
                  <a:schemeClr val="tx1"/>
                </a:solidFill>
                <a:effectLst/>
                <a:latin typeface="+mn-lt"/>
                <a:ea typeface="+mn-ea"/>
                <a:cs typeface="+mn-cs"/>
              </a:rPr>
              <a:t>It allows a nurse, carer or patient to record vital signs such as oxygen levels through an app on a smart phone or by texting in their readings. The system is proving vital in helping identify a form of oxygen deprivation called silent hypoxia, or signs of deterioration in someone’s condition.</a:t>
            </a:r>
            <a:endParaRPr lang="en-GB" baseline="0" dirty="0" smtClean="0"/>
          </a:p>
          <a:p>
            <a:endParaRPr lang="en-GB" baseline="0" dirty="0" smtClean="0"/>
          </a:p>
          <a:p>
            <a:r>
              <a:rPr lang="en-GB" baseline="0" dirty="0" smtClean="0"/>
              <a:t>Where is it in this picture, mix of tang and </a:t>
            </a:r>
            <a:r>
              <a:rPr lang="en-GB" baseline="0" dirty="0" err="1" smtClean="0"/>
              <a:t>intang</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D2D05655-D42C-49AF-BAE6-E4F7E4FD6B30}" type="slidenum">
              <a:rPr lang="en-GB" smtClean="0"/>
              <a:t>13</a:t>
            </a:fld>
            <a:endParaRPr lang="en-GB"/>
          </a:p>
        </p:txBody>
      </p:sp>
    </p:spTree>
    <p:extLst>
      <p:ext uri="{BB962C8B-B14F-4D97-AF65-F5344CB8AC3E}">
        <p14:creationId xmlns:p14="http://schemas.microsoft.com/office/powerpoint/2010/main" val="2403681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56C35-B490-40F8-94D3-3C468031F6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818294D-DB68-406B-A908-37C4F52F67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6FBB7CE-079A-4148-805B-E1315EE1FE60}"/>
              </a:ext>
            </a:extLst>
          </p:cNvPr>
          <p:cNvSpPr>
            <a:spLocks noGrp="1"/>
          </p:cNvSpPr>
          <p:nvPr>
            <p:ph type="dt" sz="half" idx="10"/>
          </p:nvPr>
        </p:nvSpPr>
        <p:spPr/>
        <p:txBody>
          <a:bodyPr/>
          <a:lstStyle/>
          <a:p>
            <a:fld id="{F5A3259D-51E3-4AD0-8A7F-CB5137AD35AC}" type="datetimeFigureOut">
              <a:rPr lang="en-GB" smtClean="0"/>
              <a:t>19/07/2021</a:t>
            </a:fld>
            <a:endParaRPr lang="en-GB"/>
          </a:p>
        </p:txBody>
      </p:sp>
      <p:sp>
        <p:nvSpPr>
          <p:cNvPr id="5" name="Footer Placeholder 4">
            <a:extLst>
              <a:ext uri="{FF2B5EF4-FFF2-40B4-BE49-F238E27FC236}">
                <a16:creationId xmlns:a16="http://schemas.microsoft.com/office/drawing/2014/main" id="{4705360D-421D-46B7-8393-76975D7F6F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79AB43-D0E6-4290-8655-5253BD4F38FF}"/>
              </a:ext>
            </a:extLst>
          </p:cNvPr>
          <p:cNvSpPr>
            <a:spLocks noGrp="1"/>
          </p:cNvSpPr>
          <p:nvPr>
            <p:ph type="sldNum" sz="quarter" idx="12"/>
          </p:nvPr>
        </p:nvSpPr>
        <p:spPr/>
        <p:txBody>
          <a:bodyPr/>
          <a:lstStyle/>
          <a:p>
            <a:fld id="{666ABEF3-4BEC-4111-82DE-65526672C909}" type="slidenum">
              <a:rPr lang="en-GB" smtClean="0"/>
              <a:t>‹#›</a:t>
            </a:fld>
            <a:endParaRPr lang="en-GB"/>
          </a:p>
        </p:txBody>
      </p:sp>
    </p:spTree>
    <p:extLst>
      <p:ext uri="{BB962C8B-B14F-4D97-AF65-F5344CB8AC3E}">
        <p14:creationId xmlns:p14="http://schemas.microsoft.com/office/powerpoint/2010/main" val="2791626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91E04-C7E6-45AC-99C3-CBAC3A044A7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074542B-28AA-4A7E-A871-E8B9DDCD21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BE65BC-2365-4F48-B22E-3D8DEA469025}"/>
              </a:ext>
            </a:extLst>
          </p:cNvPr>
          <p:cNvSpPr>
            <a:spLocks noGrp="1"/>
          </p:cNvSpPr>
          <p:nvPr>
            <p:ph type="dt" sz="half" idx="10"/>
          </p:nvPr>
        </p:nvSpPr>
        <p:spPr/>
        <p:txBody>
          <a:bodyPr/>
          <a:lstStyle/>
          <a:p>
            <a:fld id="{F5A3259D-51E3-4AD0-8A7F-CB5137AD35AC}" type="datetimeFigureOut">
              <a:rPr lang="en-GB" smtClean="0"/>
              <a:t>19/07/2021</a:t>
            </a:fld>
            <a:endParaRPr lang="en-GB"/>
          </a:p>
        </p:txBody>
      </p:sp>
      <p:sp>
        <p:nvSpPr>
          <p:cNvPr id="5" name="Footer Placeholder 4">
            <a:extLst>
              <a:ext uri="{FF2B5EF4-FFF2-40B4-BE49-F238E27FC236}">
                <a16:creationId xmlns:a16="http://schemas.microsoft.com/office/drawing/2014/main" id="{A1A5442F-3E9D-4529-93CB-1021194E9A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BE9EAC-A3C3-4E8A-BB7D-F01C2CFDC22F}"/>
              </a:ext>
            </a:extLst>
          </p:cNvPr>
          <p:cNvSpPr>
            <a:spLocks noGrp="1"/>
          </p:cNvSpPr>
          <p:nvPr>
            <p:ph type="sldNum" sz="quarter" idx="12"/>
          </p:nvPr>
        </p:nvSpPr>
        <p:spPr/>
        <p:txBody>
          <a:bodyPr/>
          <a:lstStyle/>
          <a:p>
            <a:fld id="{666ABEF3-4BEC-4111-82DE-65526672C909}" type="slidenum">
              <a:rPr lang="en-GB" smtClean="0"/>
              <a:t>‹#›</a:t>
            </a:fld>
            <a:endParaRPr lang="en-GB"/>
          </a:p>
        </p:txBody>
      </p:sp>
    </p:spTree>
    <p:extLst>
      <p:ext uri="{BB962C8B-B14F-4D97-AF65-F5344CB8AC3E}">
        <p14:creationId xmlns:p14="http://schemas.microsoft.com/office/powerpoint/2010/main" val="3417686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D5B1BE-D779-4102-826F-FB40EA9269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4A18357-E009-481E-A8DB-B04C4DB789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6CDBAD-6B30-42C8-B152-80793E3E82F5}"/>
              </a:ext>
            </a:extLst>
          </p:cNvPr>
          <p:cNvSpPr>
            <a:spLocks noGrp="1"/>
          </p:cNvSpPr>
          <p:nvPr>
            <p:ph type="dt" sz="half" idx="10"/>
          </p:nvPr>
        </p:nvSpPr>
        <p:spPr/>
        <p:txBody>
          <a:bodyPr/>
          <a:lstStyle/>
          <a:p>
            <a:fld id="{F5A3259D-51E3-4AD0-8A7F-CB5137AD35AC}" type="datetimeFigureOut">
              <a:rPr lang="en-GB" smtClean="0"/>
              <a:t>19/07/2021</a:t>
            </a:fld>
            <a:endParaRPr lang="en-GB"/>
          </a:p>
        </p:txBody>
      </p:sp>
      <p:sp>
        <p:nvSpPr>
          <p:cNvPr id="5" name="Footer Placeholder 4">
            <a:extLst>
              <a:ext uri="{FF2B5EF4-FFF2-40B4-BE49-F238E27FC236}">
                <a16:creationId xmlns:a16="http://schemas.microsoft.com/office/drawing/2014/main" id="{AE057EA0-DDF2-498F-B781-809B5C85F0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EE7354-C71E-440E-9AD6-62D295FA88E7}"/>
              </a:ext>
            </a:extLst>
          </p:cNvPr>
          <p:cNvSpPr>
            <a:spLocks noGrp="1"/>
          </p:cNvSpPr>
          <p:nvPr>
            <p:ph type="sldNum" sz="quarter" idx="12"/>
          </p:nvPr>
        </p:nvSpPr>
        <p:spPr/>
        <p:txBody>
          <a:bodyPr/>
          <a:lstStyle/>
          <a:p>
            <a:fld id="{666ABEF3-4BEC-4111-82DE-65526672C909}" type="slidenum">
              <a:rPr lang="en-GB" smtClean="0"/>
              <a:t>‹#›</a:t>
            </a:fld>
            <a:endParaRPr lang="en-GB"/>
          </a:p>
        </p:txBody>
      </p:sp>
    </p:spTree>
    <p:extLst>
      <p:ext uri="{BB962C8B-B14F-4D97-AF65-F5344CB8AC3E}">
        <p14:creationId xmlns:p14="http://schemas.microsoft.com/office/powerpoint/2010/main" val="122242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dium imag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a:t>
            </a:r>
            <a:r>
              <a:rPr lang="en-GB" dirty="0"/>
              <a:t>Medium image and text </a:t>
            </a:r>
            <a:r>
              <a:rPr lang="en-GB" sz="3200" b="1" dirty="0">
                <a:solidFill>
                  <a:schemeClr val="accent2"/>
                </a:solidFill>
              </a:rPr>
              <a:t>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fld id="{6F5FA1F4-1D2C-43EA-A807-DE4AD1C343E9}" type="datetimeFigureOut">
              <a:rPr lang="en-GB" smtClean="0"/>
              <a:t>19/07/2021</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6100024" y="1752600"/>
            <a:ext cx="5634921"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a:t>Bulleted subtitle (Calibri 28pt): click to add text</a:t>
            </a:r>
          </a:p>
          <a:p>
            <a:pPr lvl="1"/>
            <a:r>
              <a:rPr lang="en-US" dirty="0"/>
              <a:t>Subtitle (Calibri 28pt)</a:t>
            </a:r>
          </a:p>
          <a:p>
            <a:pPr lvl="2"/>
            <a:r>
              <a:rPr lang="en-US" dirty="0"/>
              <a:t>Bulleted body text (Calibri 20pt)</a:t>
            </a:r>
          </a:p>
          <a:p>
            <a:pPr lvl="3"/>
            <a:r>
              <a:rPr lang="en-US" dirty="0"/>
              <a:t>Body text (Calibri 20pt)</a:t>
            </a:r>
          </a:p>
          <a:p>
            <a:pPr lvl="4"/>
            <a:r>
              <a:rPr lang="en-US" dirty="0"/>
              <a:t>Bulleted source (Calibri 16pt)</a:t>
            </a:r>
          </a:p>
          <a:p>
            <a:pPr lvl="5"/>
            <a:r>
              <a:rPr lang="en-US" dirty="0"/>
              <a:t>Source (Calibri 16pt)</a:t>
            </a:r>
            <a:endParaRPr lang="en-GB" dirty="0"/>
          </a:p>
        </p:txBody>
      </p:sp>
      <p:sp>
        <p:nvSpPr>
          <p:cNvPr id="12" name="Picture Placeholder 11"/>
          <p:cNvSpPr>
            <a:spLocks noGrp="1" noChangeAspect="1"/>
          </p:cNvSpPr>
          <p:nvPr>
            <p:ph type="pic" sz="quarter" idx="14"/>
          </p:nvPr>
        </p:nvSpPr>
        <p:spPr>
          <a:xfrm>
            <a:off x="465102" y="1752600"/>
            <a:ext cx="5172146" cy="4629150"/>
          </a:xfrm>
        </p:spPr>
        <p:txBody>
          <a:bodyPr/>
          <a:lstStyle/>
          <a:p>
            <a:r>
              <a:rPr lang="en-US"/>
              <a:t>Click icon to add picture</a:t>
            </a:r>
            <a:endParaRPr lang="en-GB" dirty="0"/>
          </a:p>
        </p:txBody>
      </p:sp>
    </p:spTree>
    <p:extLst>
      <p:ext uri="{BB962C8B-B14F-4D97-AF65-F5344CB8AC3E}">
        <p14:creationId xmlns:p14="http://schemas.microsoft.com/office/powerpoint/2010/main" val="309227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a:t>
            </a:r>
            <a:r>
              <a:rPr lang="en-GB" sz="3200" b="1" dirty="0" smtClean="0">
                <a:solidFill>
                  <a:schemeClr val="accent2"/>
                </a:solidFill>
              </a:rPr>
              <a:t>Main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fld id="{6F5FA1F4-1D2C-43EA-A807-DE4AD1C343E9}" type="datetimeFigureOut">
              <a:rPr lang="en-GB" smtClean="0"/>
              <a:t>19/07/2021</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464253" y="1752600"/>
            <a:ext cx="11268643"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smtClean="0"/>
              <a:t>Bulleted subtitle (Calibri 28pt): click to add text</a:t>
            </a:r>
          </a:p>
          <a:p>
            <a:pPr lvl="1"/>
            <a:r>
              <a:rPr lang="en-US" dirty="0" smtClean="0"/>
              <a:t>Subtitle (Calibri 28pt)</a:t>
            </a:r>
          </a:p>
          <a:p>
            <a:pPr lvl="2"/>
            <a:r>
              <a:rPr lang="en-US" dirty="0" smtClean="0"/>
              <a:t>Bulleted slide body text (Calibri 20pt)</a:t>
            </a:r>
          </a:p>
          <a:p>
            <a:pPr lvl="3"/>
            <a:r>
              <a:rPr lang="en-US" dirty="0" smtClean="0"/>
              <a:t>Body text (Calibri 20pt)</a:t>
            </a:r>
          </a:p>
          <a:p>
            <a:pPr lvl="4"/>
            <a:r>
              <a:rPr lang="en-US" dirty="0" smtClean="0"/>
              <a:t>Bulleted source (Calibri 16pt)</a:t>
            </a:r>
          </a:p>
          <a:p>
            <a:pPr lvl="5"/>
            <a:r>
              <a:rPr lang="en-US" dirty="0" smtClean="0"/>
              <a:t>Source (Calibri 16pt)</a:t>
            </a:r>
            <a:endParaRPr lang="en-GB" dirty="0"/>
          </a:p>
        </p:txBody>
      </p:sp>
    </p:spTree>
    <p:extLst>
      <p:ext uri="{BB962C8B-B14F-4D97-AF65-F5344CB8AC3E}">
        <p14:creationId xmlns:p14="http://schemas.microsoft.com/office/powerpoint/2010/main" val="222190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DB6B9-0351-4664-AE43-C434BD6F7C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DB381F1-D565-4F7E-AF6F-F32F063878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5D76EC-E28F-4A97-B38C-303DB0382108}"/>
              </a:ext>
            </a:extLst>
          </p:cNvPr>
          <p:cNvSpPr>
            <a:spLocks noGrp="1"/>
          </p:cNvSpPr>
          <p:nvPr>
            <p:ph type="dt" sz="half" idx="10"/>
          </p:nvPr>
        </p:nvSpPr>
        <p:spPr/>
        <p:txBody>
          <a:bodyPr/>
          <a:lstStyle/>
          <a:p>
            <a:fld id="{F5A3259D-51E3-4AD0-8A7F-CB5137AD35AC}" type="datetimeFigureOut">
              <a:rPr lang="en-GB" smtClean="0"/>
              <a:t>19/07/2021</a:t>
            </a:fld>
            <a:endParaRPr lang="en-GB"/>
          </a:p>
        </p:txBody>
      </p:sp>
      <p:sp>
        <p:nvSpPr>
          <p:cNvPr id="5" name="Footer Placeholder 4">
            <a:extLst>
              <a:ext uri="{FF2B5EF4-FFF2-40B4-BE49-F238E27FC236}">
                <a16:creationId xmlns:a16="http://schemas.microsoft.com/office/drawing/2014/main" id="{417488F1-5FD2-4A68-88A7-4F7D57B09B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B3C7F0-7119-48F5-83E5-55FFB47EEBA1}"/>
              </a:ext>
            </a:extLst>
          </p:cNvPr>
          <p:cNvSpPr>
            <a:spLocks noGrp="1"/>
          </p:cNvSpPr>
          <p:nvPr>
            <p:ph type="sldNum" sz="quarter" idx="12"/>
          </p:nvPr>
        </p:nvSpPr>
        <p:spPr/>
        <p:txBody>
          <a:bodyPr/>
          <a:lstStyle/>
          <a:p>
            <a:fld id="{666ABEF3-4BEC-4111-82DE-65526672C909}" type="slidenum">
              <a:rPr lang="en-GB" smtClean="0"/>
              <a:t>‹#›</a:t>
            </a:fld>
            <a:endParaRPr lang="en-GB"/>
          </a:p>
        </p:txBody>
      </p:sp>
    </p:spTree>
    <p:extLst>
      <p:ext uri="{BB962C8B-B14F-4D97-AF65-F5344CB8AC3E}">
        <p14:creationId xmlns:p14="http://schemas.microsoft.com/office/powerpoint/2010/main" val="1660038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640E1-9A0B-48A4-AC84-42EADFACB1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6215D0B-EEE9-414D-ACCB-7E412630EB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A8909A-E0AD-4052-AEAA-0670C4F1786A}"/>
              </a:ext>
            </a:extLst>
          </p:cNvPr>
          <p:cNvSpPr>
            <a:spLocks noGrp="1"/>
          </p:cNvSpPr>
          <p:nvPr>
            <p:ph type="dt" sz="half" idx="10"/>
          </p:nvPr>
        </p:nvSpPr>
        <p:spPr/>
        <p:txBody>
          <a:bodyPr/>
          <a:lstStyle/>
          <a:p>
            <a:fld id="{F5A3259D-51E3-4AD0-8A7F-CB5137AD35AC}" type="datetimeFigureOut">
              <a:rPr lang="en-GB" smtClean="0"/>
              <a:t>19/07/2021</a:t>
            </a:fld>
            <a:endParaRPr lang="en-GB"/>
          </a:p>
        </p:txBody>
      </p:sp>
      <p:sp>
        <p:nvSpPr>
          <p:cNvPr id="5" name="Footer Placeholder 4">
            <a:extLst>
              <a:ext uri="{FF2B5EF4-FFF2-40B4-BE49-F238E27FC236}">
                <a16:creationId xmlns:a16="http://schemas.microsoft.com/office/drawing/2014/main" id="{E87D392E-194C-4CF4-BDE1-5E7CA78C77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B6E366-B4CE-4C10-91C6-1311777C7040}"/>
              </a:ext>
            </a:extLst>
          </p:cNvPr>
          <p:cNvSpPr>
            <a:spLocks noGrp="1"/>
          </p:cNvSpPr>
          <p:nvPr>
            <p:ph type="sldNum" sz="quarter" idx="12"/>
          </p:nvPr>
        </p:nvSpPr>
        <p:spPr/>
        <p:txBody>
          <a:bodyPr/>
          <a:lstStyle/>
          <a:p>
            <a:fld id="{666ABEF3-4BEC-4111-82DE-65526672C909}" type="slidenum">
              <a:rPr lang="en-GB" smtClean="0"/>
              <a:t>‹#›</a:t>
            </a:fld>
            <a:endParaRPr lang="en-GB"/>
          </a:p>
        </p:txBody>
      </p:sp>
    </p:spTree>
    <p:extLst>
      <p:ext uri="{BB962C8B-B14F-4D97-AF65-F5344CB8AC3E}">
        <p14:creationId xmlns:p14="http://schemas.microsoft.com/office/powerpoint/2010/main" val="19677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6CC3-5FF8-4371-BF80-12FA995B5A0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9A04C9-325C-4D18-A9A1-039CE9A825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237CE56-2C92-478B-8C17-C9D6044CC0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D773B34-10EF-4DF9-86E4-795A8EB6B69E}"/>
              </a:ext>
            </a:extLst>
          </p:cNvPr>
          <p:cNvSpPr>
            <a:spLocks noGrp="1"/>
          </p:cNvSpPr>
          <p:nvPr>
            <p:ph type="dt" sz="half" idx="10"/>
          </p:nvPr>
        </p:nvSpPr>
        <p:spPr/>
        <p:txBody>
          <a:bodyPr/>
          <a:lstStyle/>
          <a:p>
            <a:fld id="{F5A3259D-51E3-4AD0-8A7F-CB5137AD35AC}" type="datetimeFigureOut">
              <a:rPr lang="en-GB" smtClean="0"/>
              <a:t>19/07/2021</a:t>
            </a:fld>
            <a:endParaRPr lang="en-GB"/>
          </a:p>
        </p:txBody>
      </p:sp>
      <p:sp>
        <p:nvSpPr>
          <p:cNvPr id="6" name="Footer Placeholder 5">
            <a:extLst>
              <a:ext uri="{FF2B5EF4-FFF2-40B4-BE49-F238E27FC236}">
                <a16:creationId xmlns:a16="http://schemas.microsoft.com/office/drawing/2014/main" id="{96062493-51EC-4411-82E7-EC0E2155AC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16340A-DF96-4AE8-8631-C18322C08B6A}"/>
              </a:ext>
            </a:extLst>
          </p:cNvPr>
          <p:cNvSpPr>
            <a:spLocks noGrp="1"/>
          </p:cNvSpPr>
          <p:nvPr>
            <p:ph type="sldNum" sz="quarter" idx="12"/>
          </p:nvPr>
        </p:nvSpPr>
        <p:spPr/>
        <p:txBody>
          <a:bodyPr/>
          <a:lstStyle/>
          <a:p>
            <a:fld id="{666ABEF3-4BEC-4111-82DE-65526672C909}" type="slidenum">
              <a:rPr lang="en-GB" smtClean="0"/>
              <a:t>‹#›</a:t>
            </a:fld>
            <a:endParaRPr lang="en-GB"/>
          </a:p>
        </p:txBody>
      </p:sp>
    </p:spTree>
    <p:extLst>
      <p:ext uri="{BB962C8B-B14F-4D97-AF65-F5344CB8AC3E}">
        <p14:creationId xmlns:p14="http://schemas.microsoft.com/office/powerpoint/2010/main" val="3855357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53C78-27B9-480B-A427-E776678A265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1DCF681-1E41-48C8-97BE-387A06834D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64C0D6-912F-4369-B02E-4594D63F0A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F73853B-D527-4445-A18F-50B1D26B91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CD2441-2786-4BF8-9B6E-3A2E5B872F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8229C78-1097-4846-A4DF-E5E37BECE392}"/>
              </a:ext>
            </a:extLst>
          </p:cNvPr>
          <p:cNvSpPr>
            <a:spLocks noGrp="1"/>
          </p:cNvSpPr>
          <p:nvPr>
            <p:ph type="dt" sz="half" idx="10"/>
          </p:nvPr>
        </p:nvSpPr>
        <p:spPr/>
        <p:txBody>
          <a:bodyPr/>
          <a:lstStyle/>
          <a:p>
            <a:fld id="{F5A3259D-51E3-4AD0-8A7F-CB5137AD35AC}" type="datetimeFigureOut">
              <a:rPr lang="en-GB" smtClean="0"/>
              <a:t>19/07/2021</a:t>
            </a:fld>
            <a:endParaRPr lang="en-GB"/>
          </a:p>
        </p:txBody>
      </p:sp>
      <p:sp>
        <p:nvSpPr>
          <p:cNvPr id="8" name="Footer Placeholder 7">
            <a:extLst>
              <a:ext uri="{FF2B5EF4-FFF2-40B4-BE49-F238E27FC236}">
                <a16:creationId xmlns:a16="http://schemas.microsoft.com/office/drawing/2014/main" id="{A7FBCE62-64F6-493A-85D4-02F56951CC7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29DFEFE-0930-402F-A0E3-089231D4F84B}"/>
              </a:ext>
            </a:extLst>
          </p:cNvPr>
          <p:cNvSpPr>
            <a:spLocks noGrp="1"/>
          </p:cNvSpPr>
          <p:nvPr>
            <p:ph type="sldNum" sz="quarter" idx="12"/>
          </p:nvPr>
        </p:nvSpPr>
        <p:spPr/>
        <p:txBody>
          <a:bodyPr/>
          <a:lstStyle/>
          <a:p>
            <a:fld id="{666ABEF3-4BEC-4111-82DE-65526672C909}" type="slidenum">
              <a:rPr lang="en-GB" smtClean="0"/>
              <a:t>‹#›</a:t>
            </a:fld>
            <a:endParaRPr lang="en-GB"/>
          </a:p>
        </p:txBody>
      </p:sp>
    </p:spTree>
    <p:extLst>
      <p:ext uri="{BB962C8B-B14F-4D97-AF65-F5344CB8AC3E}">
        <p14:creationId xmlns:p14="http://schemas.microsoft.com/office/powerpoint/2010/main" val="3233804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AD02B-089E-477A-9148-8ECCEFB46B2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45ADCB9-DBCF-481C-A9EF-AA88FEA65B82}"/>
              </a:ext>
            </a:extLst>
          </p:cNvPr>
          <p:cNvSpPr>
            <a:spLocks noGrp="1"/>
          </p:cNvSpPr>
          <p:nvPr>
            <p:ph type="dt" sz="half" idx="10"/>
          </p:nvPr>
        </p:nvSpPr>
        <p:spPr/>
        <p:txBody>
          <a:bodyPr/>
          <a:lstStyle/>
          <a:p>
            <a:fld id="{F5A3259D-51E3-4AD0-8A7F-CB5137AD35AC}" type="datetimeFigureOut">
              <a:rPr lang="en-GB" smtClean="0"/>
              <a:t>19/07/2021</a:t>
            </a:fld>
            <a:endParaRPr lang="en-GB"/>
          </a:p>
        </p:txBody>
      </p:sp>
      <p:sp>
        <p:nvSpPr>
          <p:cNvPr id="4" name="Footer Placeholder 3">
            <a:extLst>
              <a:ext uri="{FF2B5EF4-FFF2-40B4-BE49-F238E27FC236}">
                <a16:creationId xmlns:a16="http://schemas.microsoft.com/office/drawing/2014/main" id="{F12638FE-1070-4A16-8E34-E352DBCDE51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EC90584-8E4A-4C94-83DA-6685DE4433A3}"/>
              </a:ext>
            </a:extLst>
          </p:cNvPr>
          <p:cNvSpPr>
            <a:spLocks noGrp="1"/>
          </p:cNvSpPr>
          <p:nvPr>
            <p:ph type="sldNum" sz="quarter" idx="12"/>
          </p:nvPr>
        </p:nvSpPr>
        <p:spPr/>
        <p:txBody>
          <a:bodyPr/>
          <a:lstStyle/>
          <a:p>
            <a:fld id="{666ABEF3-4BEC-4111-82DE-65526672C909}" type="slidenum">
              <a:rPr lang="en-GB" smtClean="0"/>
              <a:t>‹#›</a:t>
            </a:fld>
            <a:endParaRPr lang="en-GB"/>
          </a:p>
        </p:txBody>
      </p:sp>
    </p:spTree>
    <p:extLst>
      <p:ext uri="{BB962C8B-B14F-4D97-AF65-F5344CB8AC3E}">
        <p14:creationId xmlns:p14="http://schemas.microsoft.com/office/powerpoint/2010/main" val="1568029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DBBDEE-E29F-48AE-862C-05FFCB048D28}"/>
              </a:ext>
            </a:extLst>
          </p:cNvPr>
          <p:cNvSpPr>
            <a:spLocks noGrp="1"/>
          </p:cNvSpPr>
          <p:nvPr>
            <p:ph type="dt" sz="half" idx="10"/>
          </p:nvPr>
        </p:nvSpPr>
        <p:spPr/>
        <p:txBody>
          <a:bodyPr/>
          <a:lstStyle/>
          <a:p>
            <a:fld id="{F5A3259D-51E3-4AD0-8A7F-CB5137AD35AC}" type="datetimeFigureOut">
              <a:rPr lang="en-GB" smtClean="0"/>
              <a:t>19/07/2021</a:t>
            </a:fld>
            <a:endParaRPr lang="en-GB"/>
          </a:p>
        </p:txBody>
      </p:sp>
      <p:sp>
        <p:nvSpPr>
          <p:cNvPr id="3" name="Footer Placeholder 2">
            <a:extLst>
              <a:ext uri="{FF2B5EF4-FFF2-40B4-BE49-F238E27FC236}">
                <a16:creationId xmlns:a16="http://schemas.microsoft.com/office/drawing/2014/main" id="{BB8579EC-99BF-4BA0-8CCF-26469E803FB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D226310-065E-4322-9CDD-2E95D37105FC}"/>
              </a:ext>
            </a:extLst>
          </p:cNvPr>
          <p:cNvSpPr>
            <a:spLocks noGrp="1"/>
          </p:cNvSpPr>
          <p:nvPr>
            <p:ph type="sldNum" sz="quarter" idx="12"/>
          </p:nvPr>
        </p:nvSpPr>
        <p:spPr/>
        <p:txBody>
          <a:bodyPr/>
          <a:lstStyle/>
          <a:p>
            <a:fld id="{666ABEF3-4BEC-4111-82DE-65526672C909}" type="slidenum">
              <a:rPr lang="en-GB" smtClean="0"/>
              <a:t>‹#›</a:t>
            </a:fld>
            <a:endParaRPr lang="en-GB"/>
          </a:p>
        </p:txBody>
      </p:sp>
    </p:spTree>
    <p:extLst>
      <p:ext uri="{BB962C8B-B14F-4D97-AF65-F5344CB8AC3E}">
        <p14:creationId xmlns:p14="http://schemas.microsoft.com/office/powerpoint/2010/main" val="3703197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835ED-7C2A-4069-A30C-3C31FCE68A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B1E31D4-855E-4209-9025-90F810A4BA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E569796-6E71-4AE8-9CF4-A5E8978690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2B8C0C-36DE-402F-98F1-BE1963C7CB6B}"/>
              </a:ext>
            </a:extLst>
          </p:cNvPr>
          <p:cNvSpPr>
            <a:spLocks noGrp="1"/>
          </p:cNvSpPr>
          <p:nvPr>
            <p:ph type="dt" sz="half" idx="10"/>
          </p:nvPr>
        </p:nvSpPr>
        <p:spPr/>
        <p:txBody>
          <a:bodyPr/>
          <a:lstStyle/>
          <a:p>
            <a:fld id="{F5A3259D-51E3-4AD0-8A7F-CB5137AD35AC}" type="datetimeFigureOut">
              <a:rPr lang="en-GB" smtClean="0"/>
              <a:t>19/07/2021</a:t>
            </a:fld>
            <a:endParaRPr lang="en-GB"/>
          </a:p>
        </p:txBody>
      </p:sp>
      <p:sp>
        <p:nvSpPr>
          <p:cNvPr id="6" name="Footer Placeholder 5">
            <a:extLst>
              <a:ext uri="{FF2B5EF4-FFF2-40B4-BE49-F238E27FC236}">
                <a16:creationId xmlns:a16="http://schemas.microsoft.com/office/drawing/2014/main" id="{D1A8BB0E-EBA4-4CDF-8E77-4B5163C6EC2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1E29B5-579F-498E-A351-3E2AEF71555D}"/>
              </a:ext>
            </a:extLst>
          </p:cNvPr>
          <p:cNvSpPr>
            <a:spLocks noGrp="1"/>
          </p:cNvSpPr>
          <p:nvPr>
            <p:ph type="sldNum" sz="quarter" idx="12"/>
          </p:nvPr>
        </p:nvSpPr>
        <p:spPr/>
        <p:txBody>
          <a:bodyPr/>
          <a:lstStyle/>
          <a:p>
            <a:fld id="{666ABEF3-4BEC-4111-82DE-65526672C909}" type="slidenum">
              <a:rPr lang="en-GB" smtClean="0"/>
              <a:t>‹#›</a:t>
            </a:fld>
            <a:endParaRPr lang="en-GB"/>
          </a:p>
        </p:txBody>
      </p:sp>
    </p:spTree>
    <p:extLst>
      <p:ext uri="{BB962C8B-B14F-4D97-AF65-F5344CB8AC3E}">
        <p14:creationId xmlns:p14="http://schemas.microsoft.com/office/powerpoint/2010/main" val="1570052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D1C5F-7140-42AF-966F-15A9A04650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1AA09C1-DCAB-425A-A962-66DF383347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C0E0A0B-5276-4607-B783-4E8757AC0C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64BFAD-2010-4B8A-9E67-9DDE7B51ADC6}"/>
              </a:ext>
            </a:extLst>
          </p:cNvPr>
          <p:cNvSpPr>
            <a:spLocks noGrp="1"/>
          </p:cNvSpPr>
          <p:nvPr>
            <p:ph type="dt" sz="half" idx="10"/>
          </p:nvPr>
        </p:nvSpPr>
        <p:spPr/>
        <p:txBody>
          <a:bodyPr/>
          <a:lstStyle/>
          <a:p>
            <a:fld id="{F5A3259D-51E3-4AD0-8A7F-CB5137AD35AC}" type="datetimeFigureOut">
              <a:rPr lang="en-GB" smtClean="0"/>
              <a:t>19/07/2021</a:t>
            </a:fld>
            <a:endParaRPr lang="en-GB"/>
          </a:p>
        </p:txBody>
      </p:sp>
      <p:sp>
        <p:nvSpPr>
          <p:cNvPr id="6" name="Footer Placeholder 5">
            <a:extLst>
              <a:ext uri="{FF2B5EF4-FFF2-40B4-BE49-F238E27FC236}">
                <a16:creationId xmlns:a16="http://schemas.microsoft.com/office/drawing/2014/main" id="{5ED6C543-103E-4379-985D-EB4AA770B4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A19FD0-0ADB-4D9F-84DA-EAAD8CF5CECA}"/>
              </a:ext>
            </a:extLst>
          </p:cNvPr>
          <p:cNvSpPr>
            <a:spLocks noGrp="1"/>
          </p:cNvSpPr>
          <p:nvPr>
            <p:ph type="sldNum" sz="quarter" idx="12"/>
          </p:nvPr>
        </p:nvSpPr>
        <p:spPr/>
        <p:txBody>
          <a:bodyPr/>
          <a:lstStyle/>
          <a:p>
            <a:fld id="{666ABEF3-4BEC-4111-82DE-65526672C909}" type="slidenum">
              <a:rPr lang="en-GB" smtClean="0"/>
              <a:t>‹#›</a:t>
            </a:fld>
            <a:endParaRPr lang="en-GB"/>
          </a:p>
        </p:txBody>
      </p:sp>
    </p:spTree>
    <p:extLst>
      <p:ext uri="{BB962C8B-B14F-4D97-AF65-F5344CB8AC3E}">
        <p14:creationId xmlns:p14="http://schemas.microsoft.com/office/powerpoint/2010/main" val="3500886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BED0B7-487A-4877-8A29-F270207B4C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5C183A-A21F-4C89-9CC5-3B6E03F4A7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4CF33F-FF45-4DD0-83BA-8A7476EDDD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3259D-51E3-4AD0-8A7F-CB5137AD35AC}" type="datetimeFigureOut">
              <a:rPr lang="en-GB" smtClean="0"/>
              <a:t>19/07/2021</a:t>
            </a:fld>
            <a:endParaRPr lang="en-GB"/>
          </a:p>
        </p:txBody>
      </p:sp>
      <p:sp>
        <p:nvSpPr>
          <p:cNvPr id="5" name="Footer Placeholder 4">
            <a:extLst>
              <a:ext uri="{FF2B5EF4-FFF2-40B4-BE49-F238E27FC236}">
                <a16:creationId xmlns:a16="http://schemas.microsoft.com/office/drawing/2014/main" id="{7619D23D-D448-4C24-B004-D91B16E6F2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9854DC5-BA2F-4689-87EE-B7B55C6AC7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6ABEF3-4BEC-4111-82DE-65526672C909}" type="slidenum">
              <a:rPr lang="en-GB" smtClean="0"/>
              <a:t>‹#›</a:t>
            </a:fld>
            <a:endParaRPr lang="en-GB"/>
          </a:p>
        </p:txBody>
      </p:sp>
    </p:spTree>
    <p:extLst>
      <p:ext uri="{BB962C8B-B14F-4D97-AF65-F5344CB8AC3E}">
        <p14:creationId xmlns:p14="http://schemas.microsoft.com/office/powerpoint/2010/main" val="2380403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bankofengland.co.uk/speech/2021/july/jonathan-haskel-speech-on-scaring-in-the-economy-at-the-university-of-liverpoo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hyperlink" Target="https://issuu.com/juliecrompton/docs/january_21-interactive/s/11689784?utm_source=Focus%20on%20tech&amp;utm_medium=twit&amp;utm_campaign=mc%20mag%20SPRING%2021" TargetMode="Externa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hyperlink" Target="http://www.indeed.co.uk/" TargetMode="Externa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blog.ons.gov.uk/2021/05/19/beware-base-effect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60.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110.png"/><Relationship Id="rId5" Type="http://schemas.openxmlformats.org/officeDocument/2006/relationships/image" Target="../media/image100.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40.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C17B7-ED2E-4CDA-9AAB-B7AE1D0E2AE9}"/>
              </a:ext>
            </a:extLst>
          </p:cNvPr>
          <p:cNvSpPr>
            <a:spLocks noGrp="1"/>
          </p:cNvSpPr>
          <p:nvPr>
            <p:ph type="ctrTitle"/>
          </p:nvPr>
        </p:nvSpPr>
        <p:spPr>
          <a:xfrm>
            <a:off x="1524000" y="709408"/>
            <a:ext cx="8873613" cy="2387600"/>
          </a:xfrm>
        </p:spPr>
        <p:txBody>
          <a:bodyPr>
            <a:normAutofit/>
          </a:bodyPr>
          <a:lstStyle/>
          <a:p>
            <a:r>
              <a:rPr lang="en-GB" dirty="0" smtClean="0"/>
              <a:t>Will the pandemic “scar” the economy?</a:t>
            </a:r>
            <a:endParaRPr lang="en-GB" dirty="0"/>
          </a:p>
        </p:txBody>
      </p:sp>
      <p:sp>
        <p:nvSpPr>
          <p:cNvPr id="3" name="Subtitle 2">
            <a:extLst>
              <a:ext uri="{FF2B5EF4-FFF2-40B4-BE49-F238E27FC236}">
                <a16:creationId xmlns:a16="http://schemas.microsoft.com/office/drawing/2014/main" id="{9D2BA457-D6C9-4BDC-9B54-8E44CBC3824A}"/>
              </a:ext>
            </a:extLst>
          </p:cNvPr>
          <p:cNvSpPr>
            <a:spLocks noGrp="1"/>
          </p:cNvSpPr>
          <p:nvPr>
            <p:ph type="subTitle" idx="1"/>
          </p:nvPr>
        </p:nvSpPr>
        <p:spPr>
          <a:xfrm>
            <a:off x="1524000" y="3333136"/>
            <a:ext cx="9144000" cy="2931476"/>
          </a:xfrm>
        </p:spPr>
        <p:txBody>
          <a:bodyPr>
            <a:normAutofit fontScale="70000" lnSpcReduction="20000"/>
          </a:bodyPr>
          <a:lstStyle/>
          <a:p>
            <a:r>
              <a:rPr lang="en-GB" dirty="0"/>
              <a:t>Online webinar at the University of Liverpool Management School</a:t>
            </a:r>
          </a:p>
          <a:p>
            <a:r>
              <a:rPr lang="en-GB" dirty="0" smtClean="0"/>
              <a:t>19 July 2021</a:t>
            </a:r>
          </a:p>
          <a:p>
            <a:endParaRPr lang="en-GB" dirty="0"/>
          </a:p>
          <a:p>
            <a:r>
              <a:rPr lang="en-GB" dirty="0"/>
              <a:t>Jonathan Haskel</a:t>
            </a:r>
          </a:p>
          <a:p>
            <a:r>
              <a:rPr lang="en-GB" dirty="0"/>
              <a:t>@</a:t>
            </a:r>
            <a:r>
              <a:rPr lang="en-GB" dirty="0" err="1"/>
              <a:t>haskelecon</a:t>
            </a:r>
            <a:endParaRPr lang="en-GB" dirty="0"/>
          </a:p>
          <a:p>
            <a:endParaRPr lang="en-GB" dirty="0"/>
          </a:p>
          <a:p>
            <a:r>
              <a:rPr lang="en-GB" dirty="0"/>
              <a:t>Imperial College Business School, and Bank of England </a:t>
            </a:r>
            <a:endParaRPr lang="en-GB" dirty="0" smtClean="0"/>
          </a:p>
          <a:p>
            <a:r>
              <a:rPr lang="en-GB" dirty="0" smtClean="0"/>
              <a:t>Full text of speech available on </a:t>
            </a:r>
            <a:r>
              <a:rPr lang="en-GB" dirty="0" smtClean="0">
                <a:hlinkClick r:id="rId3"/>
              </a:rPr>
              <a:t>Bank of England Website</a:t>
            </a:r>
            <a:endParaRPr lang="en-GB" dirty="0"/>
          </a:p>
          <a:p>
            <a:r>
              <a:rPr lang="en-GB" dirty="0"/>
              <a:t>Views are my own.</a:t>
            </a:r>
          </a:p>
        </p:txBody>
      </p:sp>
    </p:spTree>
    <p:extLst>
      <p:ext uri="{BB962C8B-B14F-4D97-AF65-F5344CB8AC3E}">
        <p14:creationId xmlns:p14="http://schemas.microsoft.com/office/powerpoint/2010/main" val="14468318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 y="66313"/>
            <a:ext cx="11826239" cy="951252"/>
          </a:xfrm>
        </p:spPr>
        <p:txBody>
          <a:bodyPr>
            <a:normAutofit fontScale="90000"/>
          </a:bodyPr>
          <a:lstStyle/>
          <a:p>
            <a:r>
              <a:rPr lang="en-GB" dirty="0" smtClean="0"/>
              <a:t>How much scarring in the medium term? Productivity….</a:t>
            </a:r>
            <a:endParaRPr lang="en-GB" dirty="0"/>
          </a:p>
        </p:txBody>
      </p:sp>
      <p:sp>
        <p:nvSpPr>
          <p:cNvPr id="7" name="TextBox 6"/>
          <p:cNvSpPr txBox="1"/>
          <p:nvPr/>
        </p:nvSpPr>
        <p:spPr>
          <a:xfrm>
            <a:off x="213360" y="4042377"/>
            <a:ext cx="11826239" cy="2031325"/>
          </a:xfrm>
          <a:prstGeom prst="rect">
            <a:avLst/>
          </a:prstGeom>
          <a:noFill/>
        </p:spPr>
        <p:txBody>
          <a:bodyPr wrap="square" rtlCol="0">
            <a:spAutoFit/>
          </a:bodyPr>
          <a:lstStyle/>
          <a:p>
            <a:pPr marL="342900" indent="-342900">
              <a:buFontTx/>
              <a:buAutoNum type="arabicPeriod"/>
            </a:pPr>
            <a:r>
              <a:rPr lang="en-GB" dirty="0" smtClean="0"/>
              <a:t>Scarring from L due to loss of experience</a:t>
            </a:r>
          </a:p>
          <a:p>
            <a:pPr marL="342900" indent="-342900">
              <a:buFontTx/>
              <a:buAutoNum type="arabicPeriod"/>
            </a:pPr>
            <a:r>
              <a:rPr lang="en-GB" dirty="0" smtClean="0"/>
              <a:t>For capital: use May </a:t>
            </a:r>
            <a:r>
              <a:rPr lang="en-GB" i="1" dirty="0" smtClean="0"/>
              <a:t>MPR</a:t>
            </a:r>
            <a:r>
              <a:rPr lang="en-GB" dirty="0" smtClean="0"/>
              <a:t> forecast for </a:t>
            </a:r>
            <a:r>
              <a:rPr lang="en-GB" i="1" dirty="0" smtClean="0"/>
              <a:t>total </a:t>
            </a:r>
            <a:r>
              <a:rPr lang="en-GB" dirty="0" smtClean="0"/>
              <a:t>investment, then share out to different capital assets.  Try different shares</a:t>
            </a:r>
          </a:p>
          <a:p>
            <a:pPr marL="342900" indent="-342900">
              <a:buFontTx/>
              <a:buAutoNum type="arabicPeriod"/>
            </a:pPr>
            <a:r>
              <a:rPr lang="en-GB" dirty="0" smtClean="0"/>
              <a:t>Tangible capital: always scarring</a:t>
            </a:r>
          </a:p>
          <a:p>
            <a:pPr marL="342900" indent="-342900">
              <a:buFontTx/>
              <a:buAutoNum type="arabicPeriod"/>
            </a:pPr>
            <a:r>
              <a:rPr lang="en-GB" dirty="0" smtClean="0"/>
              <a:t>Intangible capital</a:t>
            </a:r>
          </a:p>
          <a:p>
            <a:pPr marL="800100" lvl="1" indent="-342900">
              <a:buFontTx/>
              <a:buAutoNum type="arabicPeriod"/>
            </a:pPr>
            <a:r>
              <a:rPr lang="en-GB" dirty="0" smtClean="0"/>
              <a:t>high share of R (2020 level), no/negative scarring , and higher output by 2024</a:t>
            </a:r>
          </a:p>
          <a:p>
            <a:pPr marL="800100" lvl="1" indent="-342900">
              <a:buFontTx/>
              <a:buAutoNum type="arabicPeriod"/>
            </a:pPr>
            <a:r>
              <a:rPr lang="en-GB" dirty="0" smtClean="0"/>
              <a:t>if investment shares back to past levels, scarring</a:t>
            </a:r>
            <a:endParaRPr lang="en-GB" dirty="0"/>
          </a:p>
          <a:p>
            <a:pPr marL="342900" indent="-342900">
              <a:buAutoNum type="arabicPeriod"/>
            </a:pPr>
            <a:endParaRPr lang="en-GB" dirty="0"/>
          </a:p>
        </p:txBody>
      </p:sp>
      <p:sp>
        <p:nvSpPr>
          <p:cNvPr id="8" name="Rectangle 7"/>
          <p:cNvSpPr/>
          <p:nvPr/>
        </p:nvSpPr>
        <p:spPr>
          <a:xfrm>
            <a:off x="3154680" y="3561023"/>
            <a:ext cx="1672381" cy="246221"/>
          </a:xfrm>
          <a:prstGeom prst="rect">
            <a:avLst/>
          </a:prstGeom>
        </p:spPr>
        <p:txBody>
          <a:bodyPr wrap="none">
            <a:spAutoFit/>
          </a:bodyPr>
          <a:lstStyle/>
          <a:p>
            <a:r>
              <a:rPr lang="en-GB" sz="1000" kern="800" dirty="0">
                <a:ea typeface="Times New Roman" panose="02020603050405020304" pitchFamily="18" charset="0"/>
              </a:rPr>
              <a:t>Source</a:t>
            </a:r>
            <a:r>
              <a:rPr lang="en-GB" sz="1000" kern="800" dirty="0" smtClean="0">
                <a:ea typeface="Times New Roman" panose="02020603050405020304" pitchFamily="18" charset="0"/>
              </a:rPr>
              <a:t>: author’s </a:t>
            </a:r>
            <a:r>
              <a:rPr lang="en-GB" sz="1000" kern="800" dirty="0">
                <a:ea typeface="Times New Roman" panose="02020603050405020304" pitchFamily="18" charset="0"/>
              </a:rPr>
              <a:t>calculations</a:t>
            </a:r>
          </a:p>
        </p:txBody>
      </p:sp>
      <p:pic>
        <p:nvPicPr>
          <p:cNvPr id="3" name="Picture 2"/>
          <p:cNvPicPr>
            <a:picLocks noChangeAspect="1"/>
          </p:cNvPicPr>
          <p:nvPr/>
        </p:nvPicPr>
        <p:blipFill>
          <a:blip r:embed="rId3"/>
          <a:stretch>
            <a:fillRect/>
          </a:stretch>
        </p:blipFill>
        <p:spPr>
          <a:xfrm>
            <a:off x="3154680" y="883255"/>
            <a:ext cx="4960620" cy="2677767"/>
          </a:xfrm>
          <a:prstGeom prst="rect">
            <a:avLst/>
          </a:prstGeom>
        </p:spPr>
      </p:pic>
      <p:sp>
        <p:nvSpPr>
          <p:cNvPr id="11" name="Rectangle 10"/>
          <p:cNvSpPr/>
          <p:nvPr/>
        </p:nvSpPr>
        <p:spPr>
          <a:xfrm>
            <a:off x="3268378" y="2246986"/>
            <a:ext cx="3951287" cy="7418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6187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 y="66313"/>
            <a:ext cx="11826239" cy="951252"/>
          </a:xfrm>
        </p:spPr>
        <p:txBody>
          <a:bodyPr>
            <a:normAutofit fontScale="90000"/>
          </a:bodyPr>
          <a:lstStyle/>
          <a:p>
            <a:r>
              <a:rPr lang="en-GB" dirty="0" smtClean="0"/>
              <a:t>How much scarring in the medium term? Productivity….</a:t>
            </a:r>
            <a:endParaRPr lang="en-GB" dirty="0"/>
          </a:p>
        </p:txBody>
      </p:sp>
      <p:sp>
        <p:nvSpPr>
          <p:cNvPr id="7" name="TextBox 6"/>
          <p:cNvSpPr txBox="1"/>
          <p:nvPr/>
        </p:nvSpPr>
        <p:spPr>
          <a:xfrm>
            <a:off x="213360" y="4042377"/>
            <a:ext cx="11826239" cy="2308324"/>
          </a:xfrm>
          <a:prstGeom prst="rect">
            <a:avLst/>
          </a:prstGeom>
          <a:noFill/>
        </p:spPr>
        <p:txBody>
          <a:bodyPr wrap="square" rtlCol="0">
            <a:spAutoFit/>
          </a:bodyPr>
          <a:lstStyle/>
          <a:p>
            <a:pPr marL="342900" indent="-342900">
              <a:buFontTx/>
              <a:buAutoNum type="arabicPeriod"/>
            </a:pPr>
            <a:r>
              <a:rPr lang="en-GB" dirty="0" smtClean="0"/>
              <a:t>Scarring from L due to loss of experience</a:t>
            </a:r>
          </a:p>
          <a:p>
            <a:pPr marL="342900" indent="-342900">
              <a:buFontTx/>
              <a:buAutoNum type="arabicPeriod"/>
            </a:pPr>
            <a:r>
              <a:rPr lang="en-GB" dirty="0" smtClean="0"/>
              <a:t>For capital: use May </a:t>
            </a:r>
            <a:r>
              <a:rPr lang="en-GB" i="1" dirty="0" smtClean="0"/>
              <a:t>MPR</a:t>
            </a:r>
            <a:r>
              <a:rPr lang="en-GB" dirty="0" smtClean="0"/>
              <a:t> forecast for </a:t>
            </a:r>
            <a:r>
              <a:rPr lang="en-GB" i="1" dirty="0" smtClean="0"/>
              <a:t>total </a:t>
            </a:r>
            <a:r>
              <a:rPr lang="en-GB" dirty="0" smtClean="0"/>
              <a:t>investment, then share out to different capital assets.  Try different shares</a:t>
            </a:r>
          </a:p>
          <a:p>
            <a:pPr marL="342900" indent="-342900">
              <a:buFontTx/>
              <a:buAutoNum type="arabicPeriod"/>
            </a:pPr>
            <a:r>
              <a:rPr lang="en-GB" dirty="0" smtClean="0"/>
              <a:t>Tangible capital: always scarring</a:t>
            </a:r>
          </a:p>
          <a:p>
            <a:pPr marL="342900" indent="-342900">
              <a:buFontTx/>
              <a:buAutoNum type="arabicPeriod"/>
            </a:pPr>
            <a:r>
              <a:rPr lang="en-GB" dirty="0" smtClean="0"/>
              <a:t>Intangible capital</a:t>
            </a:r>
          </a:p>
          <a:p>
            <a:pPr marL="800100" lvl="1" indent="-342900">
              <a:buFontTx/>
              <a:buAutoNum type="arabicPeriod"/>
            </a:pPr>
            <a:r>
              <a:rPr lang="en-GB" dirty="0" smtClean="0"/>
              <a:t>high share of R (2020 level), no/negative scarring , and higher output by 2024</a:t>
            </a:r>
          </a:p>
          <a:p>
            <a:pPr marL="800100" lvl="1" indent="-342900">
              <a:buFontTx/>
              <a:buAutoNum type="arabicPeriod"/>
            </a:pPr>
            <a:r>
              <a:rPr lang="en-GB" dirty="0" smtClean="0"/>
              <a:t>if investment shares back to past levels, scarring</a:t>
            </a:r>
            <a:endParaRPr lang="en-GB" dirty="0"/>
          </a:p>
          <a:p>
            <a:pPr marL="342900" indent="-342900">
              <a:buFontTx/>
              <a:buAutoNum type="arabicPeriod"/>
            </a:pPr>
            <a:r>
              <a:rPr lang="en-GB" dirty="0"/>
              <a:t>Overall scarring estimate in the range of -1.5 to 1.5 percent [Bank of England May </a:t>
            </a:r>
            <a:r>
              <a:rPr lang="en-GB" i="1" dirty="0"/>
              <a:t>MPR</a:t>
            </a:r>
            <a:r>
              <a:rPr lang="en-GB" dirty="0"/>
              <a:t> forecast: -1.25%] </a:t>
            </a:r>
          </a:p>
          <a:p>
            <a:pPr marL="342900" indent="-342900">
              <a:buAutoNum type="arabicPeriod"/>
            </a:pPr>
            <a:endParaRPr lang="en-GB" dirty="0"/>
          </a:p>
        </p:txBody>
      </p:sp>
      <p:sp>
        <p:nvSpPr>
          <p:cNvPr id="8" name="Rectangle 7"/>
          <p:cNvSpPr/>
          <p:nvPr/>
        </p:nvSpPr>
        <p:spPr>
          <a:xfrm>
            <a:off x="3154680" y="3561023"/>
            <a:ext cx="1672381" cy="246221"/>
          </a:xfrm>
          <a:prstGeom prst="rect">
            <a:avLst/>
          </a:prstGeom>
        </p:spPr>
        <p:txBody>
          <a:bodyPr wrap="none">
            <a:spAutoFit/>
          </a:bodyPr>
          <a:lstStyle/>
          <a:p>
            <a:r>
              <a:rPr lang="en-GB" sz="1000" kern="800" dirty="0">
                <a:ea typeface="Times New Roman" panose="02020603050405020304" pitchFamily="18" charset="0"/>
              </a:rPr>
              <a:t>Source</a:t>
            </a:r>
            <a:r>
              <a:rPr lang="en-GB" sz="1000" kern="800" dirty="0" smtClean="0">
                <a:ea typeface="Times New Roman" panose="02020603050405020304" pitchFamily="18" charset="0"/>
              </a:rPr>
              <a:t>: author’s </a:t>
            </a:r>
            <a:r>
              <a:rPr lang="en-GB" sz="1000" kern="800" dirty="0">
                <a:ea typeface="Times New Roman" panose="02020603050405020304" pitchFamily="18" charset="0"/>
              </a:rPr>
              <a:t>calculations</a:t>
            </a:r>
          </a:p>
        </p:txBody>
      </p:sp>
      <p:pic>
        <p:nvPicPr>
          <p:cNvPr id="3" name="Picture 2"/>
          <p:cNvPicPr>
            <a:picLocks noChangeAspect="1"/>
          </p:cNvPicPr>
          <p:nvPr/>
        </p:nvPicPr>
        <p:blipFill>
          <a:blip r:embed="rId3"/>
          <a:stretch>
            <a:fillRect/>
          </a:stretch>
        </p:blipFill>
        <p:spPr>
          <a:xfrm>
            <a:off x="3154680" y="883255"/>
            <a:ext cx="4960620" cy="2677767"/>
          </a:xfrm>
          <a:prstGeom prst="rect">
            <a:avLst/>
          </a:prstGeom>
        </p:spPr>
      </p:pic>
      <p:sp>
        <p:nvSpPr>
          <p:cNvPr id="11" name="Rectangle 10"/>
          <p:cNvSpPr/>
          <p:nvPr/>
        </p:nvSpPr>
        <p:spPr>
          <a:xfrm>
            <a:off x="3282026" y="3088615"/>
            <a:ext cx="3951287" cy="3548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7307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Might productivity get better not worse?</a:t>
            </a:r>
            <a:endParaRPr lang="en-GB" dirty="0"/>
          </a:p>
        </p:txBody>
      </p:sp>
      <p:sp>
        <p:nvSpPr>
          <p:cNvPr id="3" name="Text Placeholder 2"/>
          <p:cNvSpPr>
            <a:spLocks noGrp="1"/>
          </p:cNvSpPr>
          <p:nvPr>
            <p:ph type="body" sz="quarter" idx="13"/>
          </p:nvPr>
        </p:nvSpPr>
        <p:spPr>
          <a:xfrm>
            <a:off x="838201" y="1690688"/>
            <a:ext cx="10894696" cy="4691062"/>
          </a:xfrm>
        </p:spPr>
        <p:txBody>
          <a:bodyPr/>
          <a:lstStyle/>
          <a:p>
            <a:r>
              <a:rPr lang="en-GB" dirty="0" smtClean="0"/>
              <a:t>Working from home</a:t>
            </a:r>
          </a:p>
          <a:p>
            <a:pPr lvl="1"/>
            <a:r>
              <a:rPr lang="en-GB" dirty="0" smtClean="0"/>
              <a:t>Shock absorber: used “potential capital” at home</a:t>
            </a:r>
          </a:p>
          <a:p>
            <a:pPr lvl="1"/>
            <a:r>
              <a:rPr lang="en-GB" dirty="0" smtClean="0"/>
              <a:t>Concentrated: Dec 2020: 80% Info/</a:t>
            </a:r>
            <a:r>
              <a:rPr lang="en-GB" dirty="0" err="1" smtClean="0"/>
              <a:t>comms</a:t>
            </a:r>
            <a:r>
              <a:rPr lang="en-GB" dirty="0" smtClean="0"/>
              <a:t>, 10% accommodation and food</a:t>
            </a:r>
          </a:p>
          <a:p>
            <a:pPr lvl="1"/>
            <a:r>
              <a:rPr lang="en-GB" dirty="0" smtClean="0"/>
              <a:t>Productivity evidence? Mixed</a:t>
            </a:r>
          </a:p>
          <a:p>
            <a:pPr lvl="2"/>
            <a:r>
              <a:rPr lang="en-GB" dirty="0" smtClean="0"/>
              <a:t>Call centre workers: prod rose</a:t>
            </a:r>
          </a:p>
          <a:p>
            <a:pPr lvl="2"/>
            <a:r>
              <a:rPr lang="en-GB" dirty="0" smtClean="0"/>
              <a:t>Patent examiners: prod fell</a:t>
            </a:r>
          </a:p>
          <a:p>
            <a:pPr lvl="1"/>
            <a:r>
              <a:rPr lang="en-GB" dirty="0" smtClean="0"/>
              <a:t>Does greater productivity at home mean more WFH?</a:t>
            </a:r>
          </a:p>
          <a:p>
            <a:pPr lvl="1"/>
            <a:endParaRPr lang="en-GB" dirty="0"/>
          </a:p>
          <a:p>
            <a:r>
              <a:rPr lang="en-GB" dirty="0" smtClean="0"/>
              <a:t>Digitalisation</a:t>
            </a:r>
          </a:p>
        </p:txBody>
      </p:sp>
      <p:pic>
        <p:nvPicPr>
          <p:cNvPr id="4" name="Picture 3"/>
          <p:cNvPicPr>
            <a:picLocks noChangeAspect="1"/>
          </p:cNvPicPr>
          <p:nvPr/>
        </p:nvPicPr>
        <p:blipFill>
          <a:blip r:embed="rId2"/>
          <a:stretch>
            <a:fillRect/>
          </a:stretch>
        </p:blipFill>
        <p:spPr>
          <a:xfrm>
            <a:off x="8281358" y="4013349"/>
            <a:ext cx="3641320" cy="2368401"/>
          </a:xfrm>
          <a:prstGeom prst="rect">
            <a:avLst/>
          </a:prstGeom>
        </p:spPr>
      </p:pic>
    </p:spTree>
    <p:extLst>
      <p:ext uri="{BB962C8B-B14F-4D97-AF65-F5344CB8AC3E}">
        <p14:creationId xmlns:p14="http://schemas.microsoft.com/office/powerpoint/2010/main" val="104793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040" y="219756"/>
            <a:ext cx="10515600" cy="951252"/>
          </a:xfrm>
        </p:spPr>
        <p:txBody>
          <a:bodyPr>
            <a:normAutofit fontScale="90000"/>
          </a:bodyPr>
          <a:lstStyle/>
          <a:p>
            <a:r>
              <a:rPr lang="en-GB" dirty="0" smtClean="0"/>
              <a:t>Will digitalisation boost productivity</a:t>
            </a:r>
            <a:r>
              <a:rPr lang="en-GB" dirty="0" smtClean="0"/>
              <a:t>? Back to intangibles….</a:t>
            </a:r>
            <a:endParaRPr lang="en-GB" dirty="0"/>
          </a:p>
        </p:txBody>
      </p:sp>
      <p:sp>
        <p:nvSpPr>
          <p:cNvPr id="8" name="Rectangle 7"/>
          <p:cNvSpPr/>
          <p:nvPr/>
        </p:nvSpPr>
        <p:spPr>
          <a:xfrm>
            <a:off x="479223" y="5939884"/>
            <a:ext cx="3379643" cy="246221"/>
          </a:xfrm>
          <a:prstGeom prst="rect">
            <a:avLst/>
          </a:prstGeom>
        </p:spPr>
        <p:txBody>
          <a:bodyPr wrap="none">
            <a:spAutoFit/>
          </a:bodyPr>
          <a:lstStyle/>
          <a:p>
            <a:r>
              <a:rPr lang="en-GB" sz="1000" kern="800" dirty="0">
                <a:ea typeface="Times New Roman" panose="02020603050405020304" pitchFamily="18" charset="0"/>
              </a:rPr>
              <a:t>Source: McKinsey Global Business Executive Survey, July 2020</a:t>
            </a:r>
          </a:p>
        </p:txBody>
      </p:sp>
      <p:pic>
        <p:nvPicPr>
          <p:cNvPr id="6" name="Picture 5"/>
          <p:cNvPicPr/>
          <p:nvPr/>
        </p:nvPicPr>
        <p:blipFill>
          <a:blip r:embed="rId3"/>
          <a:stretch>
            <a:fillRect/>
          </a:stretch>
        </p:blipFill>
        <p:spPr>
          <a:xfrm>
            <a:off x="479223" y="1652741"/>
            <a:ext cx="5308454" cy="4186585"/>
          </a:xfrm>
          <a:prstGeom prst="rect">
            <a:avLst/>
          </a:prstGeom>
        </p:spPr>
      </p:pic>
      <p:sp>
        <p:nvSpPr>
          <p:cNvPr id="3" name="Rectangle 2"/>
          <p:cNvSpPr/>
          <p:nvPr/>
        </p:nvSpPr>
        <p:spPr>
          <a:xfrm>
            <a:off x="479223" y="1305962"/>
            <a:ext cx="4500848" cy="369332"/>
          </a:xfrm>
          <a:prstGeom prst="rect">
            <a:avLst/>
          </a:prstGeom>
        </p:spPr>
        <p:txBody>
          <a:bodyPr wrap="none">
            <a:spAutoFit/>
          </a:bodyPr>
          <a:lstStyle/>
          <a:p>
            <a:r>
              <a:rPr lang="en-GB" kern="800" dirty="0">
                <a:ea typeface="Times New Roman" panose="02020603050405020304" pitchFamily="18" charset="0"/>
              </a:rPr>
              <a:t>Digitalisation and automation during Covid-19</a:t>
            </a:r>
            <a:endParaRPr lang="en-GB" dirty="0"/>
          </a:p>
        </p:txBody>
      </p:sp>
      <p:pic>
        <p:nvPicPr>
          <p:cNvPr id="4" name="Picture 3"/>
          <p:cNvPicPr>
            <a:picLocks noChangeAspect="1"/>
          </p:cNvPicPr>
          <p:nvPr/>
        </p:nvPicPr>
        <p:blipFill>
          <a:blip r:embed="rId4"/>
          <a:stretch>
            <a:fillRect/>
          </a:stretch>
        </p:blipFill>
        <p:spPr>
          <a:xfrm>
            <a:off x="8098001" y="1883482"/>
            <a:ext cx="3118639" cy="4302623"/>
          </a:xfrm>
          <a:prstGeom prst="rect">
            <a:avLst/>
          </a:prstGeom>
        </p:spPr>
      </p:pic>
      <p:sp>
        <p:nvSpPr>
          <p:cNvPr id="9" name="Rectangle 8"/>
          <p:cNvSpPr/>
          <p:nvPr/>
        </p:nvSpPr>
        <p:spPr>
          <a:xfrm>
            <a:off x="7135940" y="1305962"/>
            <a:ext cx="2094291" cy="369332"/>
          </a:xfrm>
          <a:prstGeom prst="rect">
            <a:avLst/>
          </a:prstGeom>
        </p:spPr>
        <p:txBody>
          <a:bodyPr wrap="none">
            <a:spAutoFit/>
          </a:bodyPr>
          <a:lstStyle/>
          <a:p>
            <a:r>
              <a:rPr lang="en-GB" kern="800" dirty="0" smtClean="0">
                <a:ea typeface="Times New Roman" panose="02020603050405020304" pitchFamily="18" charset="0"/>
              </a:rPr>
              <a:t>Example: </a:t>
            </a:r>
            <a:r>
              <a:rPr lang="en-GB" kern="800" dirty="0" smtClean="0">
                <a:ea typeface="Times New Roman" panose="02020603050405020304" pitchFamily="18" charset="0"/>
                <a:hlinkClick r:id="rId5"/>
              </a:rPr>
              <a:t>a </a:t>
            </a:r>
            <a:r>
              <a:rPr lang="en-GB" kern="800" dirty="0" smtClean="0">
                <a:ea typeface="Times New Roman" panose="02020603050405020304" pitchFamily="18" charset="0"/>
                <a:hlinkClick r:id="rId5"/>
              </a:rPr>
              <a:t>oximeter</a:t>
            </a:r>
            <a:endParaRPr lang="en-GB" dirty="0"/>
          </a:p>
        </p:txBody>
      </p:sp>
    </p:spTree>
    <p:extLst>
      <p:ext uri="{BB962C8B-B14F-4D97-AF65-F5344CB8AC3E}">
        <p14:creationId xmlns:p14="http://schemas.microsoft.com/office/powerpoint/2010/main" val="1181674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Scarring in the labour market: hours</a:t>
            </a:r>
            <a:endParaRPr lang="en-GB" dirty="0"/>
          </a:p>
        </p:txBody>
      </p:sp>
      <p:sp>
        <p:nvSpPr>
          <p:cNvPr id="3" name="Text Placeholder 2"/>
          <p:cNvSpPr>
            <a:spLocks noGrp="1"/>
          </p:cNvSpPr>
          <p:nvPr>
            <p:ph type="body" sz="quarter" idx="13"/>
          </p:nvPr>
        </p:nvSpPr>
        <p:spPr/>
        <p:txBody>
          <a:bodyPr>
            <a:normAutofit/>
          </a:bodyPr>
          <a:lstStyle/>
          <a:p>
            <a:r>
              <a:rPr lang="en-GB" dirty="0" smtClean="0"/>
              <a:t>Depends on the evolution of </a:t>
            </a:r>
          </a:p>
          <a:p>
            <a:pPr lvl="1"/>
            <a:r>
              <a:rPr lang="en-GB" dirty="0" smtClean="0"/>
              <a:t>Population	</a:t>
            </a:r>
          </a:p>
          <a:p>
            <a:pPr lvl="1"/>
            <a:r>
              <a:rPr lang="en-GB" dirty="0" smtClean="0"/>
              <a:t>Participation rates, especially of over </a:t>
            </a:r>
            <a:r>
              <a:rPr lang="en-GB" dirty="0" smtClean="0"/>
              <a:t>50s (25% of decline in activity, 20% of furl)</a:t>
            </a:r>
            <a:endParaRPr lang="en-GB" dirty="0" smtClean="0"/>
          </a:p>
          <a:p>
            <a:pPr lvl="1"/>
            <a:r>
              <a:rPr lang="en-GB" dirty="0" smtClean="0"/>
              <a:t>Unemployment and </a:t>
            </a:r>
            <a:r>
              <a:rPr lang="en-GB" dirty="0" smtClean="0"/>
              <a:t>mismatch</a:t>
            </a:r>
            <a:endParaRPr lang="en-GB" dirty="0"/>
          </a:p>
          <a:p>
            <a:pPr lvl="2"/>
            <a:endParaRPr lang="en-GB" dirty="0" smtClean="0"/>
          </a:p>
        </p:txBody>
      </p:sp>
    </p:spTree>
    <p:extLst>
      <p:ext uri="{BB962C8B-B14F-4D97-AF65-F5344CB8AC3E}">
        <p14:creationId xmlns:p14="http://schemas.microsoft.com/office/powerpoint/2010/main" val="297332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Scarring in the labour market: </a:t>
            </a:r>
            <a:r>
              <a:rPr lang="en-GB" dirty="0" smtClean="0"/>
              <a:t>“mismatch”</a:t>
            </a:r>
            <a:endParaRPr lang="en-GB" dirty="0"/>
          </a:p>
        </p:txBody>
      </p:sp>
      <p:sp>
        <p:nvSpPr>
          <p:cNvPr id="3" name="Text Placeholder 2"/>
          <p:cNvSpPr>
            <a:spLocks noGrp="1"/>
          </p:cNvSpPr>
          <p:nvPr>
            <p:ph type="body" sz="quarter" idx="13"/>
          </p:nvPr>
        </p:nvSpPr>
        <p:spPr/>
        <p:txBody>
          <a:bodyPr>
            <a:normAutofit fontScale="92500" lnSpcReduction="10000"/>
          </a:bodyPr>
          <a:lstStyle/>
          <a:p>
            <a:r>
              <a:rPr lang="en-GB" dirty="0" smtClean="0"/>
              <a:t>Mismatch </a:t>
            </a:r>
            <a:r>
              <a:rPr lang="en-GB" dirty="0" smtClean="0"/>
              <a:t>high if: </a:t>
            </a:r>
          </a:p>
          <a:p>
            <a:pPr lvl="1"/>
            <a:r>
              <a:rPr lang="en-GB" dirty="0" smtClean="0"/>
              <a:t>Vacancies and unemployed are </a:t>
            </a:r>
          </a:p>
          <a:p>
            <a:pPr lvl="2"/>
            <a:r>
              <a:rPr lang="en-GB" dirty="0" smtClean="0"/>
              <a:t>Widely spread by region, industry (= lots of thin labour markets)</a:t>
            </a:r>
          </a:p>
          <a:p>
            <a:pPr lvl="2"/>
            <a:r>
              <a:rPr lang="en-GB" dirty="0" smtClean="0"/>
              <a:t>In the wrong industry/region (= wrong skills/location</a:t>
            </a:r>
            <a:r>
              <a:rPr lang="en-GB" dirty="0" smtClean="0"/>
              <a:t>)</a:t>
            </a:r>
          </a:p>
          <a:p>
            <a:r>
              <a:rPr lang="en-GB" dirty="0"/>
              <a:t>If mismatch is high then inflation is high </a:t>
            </a:r>
          </a:p>
          <a:p>
            <a:pPr lvl="1"/>
            <a:r>
              <a:rPr lang="en-GB" dirty="0"/>
              <a:t>labour market not matching</a:t>
            </a:r>
          </a:p>
          <a:p>
            <a:pPr lvl="1"/>
            <a:r>
              <a:rPr lang="en-GB" dirty="0"/>
              <a:t>Workers aren’t available</a:t>
            </a:r>
          </a:p>
          <a:p>
            <a:pPr lvl="1"/>
            <a:r>
              <a:rPr lang="en-GB" dirty="0"/>
              <a:t>Wages rise, prices chase </a:t>
            </a:r>
            <a:r>
              <a:rPr lang="en-GB" dirty="0" smtClean="0"/>
              <a:t>wages, “wage/price spiral”</a:t>
            </a:r>
            <a:endParaRPr lang="en-GB" dirty="0" smtClean="0"/>
          </a:p>
          <a:p>
            <a:r>
              <a:rPr lang="en-GB" dirty="0" smtClean="0"/>
              <a:t>What measures would indicate mismatch?</a:t>
            </a:r>
          </a:p>
          <a:p>
            <a:pPr lvl="2"/>
            <a:r>
              <a:rPr lang="en-GB" dirty="0" smtClean="0"/>
              <a:t>U and V </a:t>
            </a:r>
            <a:r>
              <a:rPr lang="en-GB" dirty="0" smtClean="0"/>
              <a:t>spread widely and/or different industries</a:t>
            </a:r>
            <a:endParaRPr lang="en-GB" dirty="0" smtClean="0"/>
          </a:p>
          <a:p>
            <a:pPr lvl="2"/>
            <a:r>
              <a:rPr lang="en-GB" dirty="0" smtClean="0"/>
              <a:t>Vacancies took a longer time to fill</a:t>
            </a:r>
          </a:p>
          <a:p>
            <a:pPr lvl="2"/>
            <a:r>
              <a:rPr lang="en-GB" dirty="0" smtClean="0"/>
              <a:t>Full time furloughed workers aren’t getting jobs, only partial furloughed </a:t>
            </a:r>
            <a:r>
              <a:rPr lang="en-GB" dirty="0" smtClean="0"/>
              <a:t>are.</a:t>
            </a:r>
            <a:endParaRPr lang="en-GB" dirty="0" smtClean="0"/>
          </a:p>
          <a:p>
            <a:r>
              <a:rPr lang="en-GB" dirty="0" smtClean="0"/>
              <a:t>What do the data say?</a:t>
            </a:r>
            <a:endParaRPr lang="en-GB" dirty="0"/>
          </a:p>
          <a:p>
            <a:pPr lvl="2"/>
            <a:endParaRPr lang="en-GB" dirty="0"/>
          </a:p>
          <a:p>
            <a:pPr lvl="2"/>
            <a:endParaRPr lang="en-GB" dirty="0" smtClean="0"/>
          </a:p>
        </p:txBody>
      </p:sp>
    </p:spTree>
    <p:extLst>
      <p:ext uri="{BB962C8B-B14F-4D97-AF65-F5344CB8AC3E}">
        <p14:creationId xmlns:p14="http://schemas.microsoft.com/office/powerpoint/2010/main" val="367833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156" y="219756"/>
            <a:ext cx="11591211" cy="951252"/>
          </a:xfrm>
        </p:spPr>
        <p:txBody>
          <a:bodyPr>
            <a:normAutofit/>
          </a:bodyPr>
          <a:lstStyle/>
          <a:p>
            <a:r>
              <a:rPr lang="en-GB" sz="3800" dirty="0" smtClean="0"/>
              <a:t>Labour mismatch: vacancy duration, full v partial furlough</a:t>
            </a:r>
            <a:endParaRPr lang="en-GB" sz="3800" dirty="0"/>
          </a:p>
        </p:txBody>
      </p:sp>
      <p:sp>
        <p:nvSpPr>
          <p:cNvPr id="7" name="TextBox 6"/>
          <p:cNvSpPr txBox="1"/>
          <p:nvPr/>
        </p:nvSpPr>
        <p:spPr>
          <a:xfrm>
            <a:off x="6065436" y="1042173"/>
            <a:ext cx="6034714" cy="400110"/>
          </a:xfrm>
          <a:prstGeom prst="rect">
            <a:avLst/>
          </a:prstGeom>
          <a:noFill/>
        </p:spPr>
        <p:txBody>
          <a:bodyPr wrap="square" rtlCol="0">
            <a:spAutoFit/>
          </a:bodyPr>
          <a:lstStyle/>
          <a:p>
            <a:r>
              <a:rPr lang="en-GB" sz="2000" dirty="0" smtClean="0"/>
              <a:t>Partially and fully furloughed falling…</a:t>
            </a:r>
          </a:p>
        </p:txBody>
      </p:sp>
      <p:sp>
        <p:nvSpPr>
          <p:cNvPr id="6" name="Rectangle 5"/>
          <p:cNvSpPr/>
          <p:nvPr/>
        </p:nvSpPr>
        <p:spPr>
          <a:xfrm>
            <a:off x="360157" y="5068575"/>
            <a:ext cx="4927952" cy="400110"/>
          </a:xfrm>
          <a:prstGeom prst="rect">
            <a:avLst/>
          </a:prstGeom>
        </p:spPr>
        <p:txBody>
          <a:bodyPr wrap="none">
            <a:spAutoFit/>
          </a:bodyPr>
          <a:lstStyle/>
          <a:p>
            <a:r>
              <a:rPr lang="en-GB" sz="1000" dirty="0"/>
              <a:t>Source: </a:t>
            </a:r>
            <a:r>
              <a:rPr lang="en-GB" sz="1000" dirty="0" smtClean="0"/>
              <a:t>Indeed.</a:t>
            </a:r>
          </a:p>
          <a:p>
            <a:r>
              <a:rPr lang="en-GB" sz="1000" dirty="0" smtClean="0"/>
              <a:t>Note</a:t>
            </a:r>
            <a:r>
              <a:rPr lang="en-GB" sz="1000" dirty="0"/>
              <a:t>: Duration measures the number of days a job posting is visible on the Indeed website.</a:t>
            </a:r>
          </a:p>
        </p:txBody>
      </p:sp>
      <p:sp>
        <p:nvSpPr>
          <p:cNvPr id="3" name="Rectangle 2"/>
          <p:cNvSpPr/>
          <p:nvPr/>
        </p:nvSpPr>
        <p:spPr>
          <a:xfrm>
            <a:off x="360156" y="1434039"/>
            <a:ext cx="3473907" cy="646331"/>
          </a:xfrm>
          <a:prstGeom prst="rect">
            <a:avLst/>
          </a:prstGeom>
        </p:spPr>
        <p:txBody>
          <a:bodyPr wrap="square">
            <a:spAutoFit/>
          </a:bodyPr>
          <a:lstStyle/>
          <a:p>
            <a:r>
              <a:rPr lang="en-GB" dirty="0"/>
              <a:t>Days job advert remains </a:t>
            </a:r>
            <a:r>
              <a:rPr lang="en-GB" dirty="0" smtClean="0"/>
              <a:t>online</a:t>
            </a:r>
          </a:p>
          <a:p>
            <a:r>
              <a:rPr lang="en-GB" dirty="0" err="1" smtClean="0"/>
              <a:t>Avgs</a:t>
            </a:r>
            <a:r>
              <a:rPr lang="en-GB" dirty="0" smtClean="0"/>
              <a:t>: 25days, 22, 18.</a:t>
            </a:r>
            <a:endParaRPr lang="en-GB" dirty="0"/>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6155760" y="2057657"/>
            <a:ext cx="5153924" cy="3264780"/>
          </a:xfrm>
          <a:prstGeom prst="rect">
            <a:avLst/>
          </a:prstGeom>
          <a:noFill/>
        </p:spPr>
      </p:pic>
      <p:sp>
        <p:nvSpPr>
          <p:cNvPr id="11" name="TextBox 10"/>
          <p:cNvSpPr txBox="1"/>
          <p:nvPr/>
        </p:nvSpPr>
        <p:spPr>
          <a:xfrm>
            <a:off x="508939" y="1033928"/>
            <a:ext cx="5646821" cy="400110"/>
          </a:xfrm>
          <a:prstGeom prst="rect">
            <a:avLst/>
          </a:prstGeom>
          <a:noFill/>
        </p:spPr>
        <p:txBody>
          <a:bodyPr wrap="square" rtlCol="0">
            <a:spAutoFit/>
          </a:bodyPr>
          <a:lstStyle/>
          <a:p>
            <a:r>
              <a:rPr lang="en-GB" sz="2000" dirty="0" smtClean="0"/>
              <a:t>Vacancies are being filled quickly</a:t>
            </a:r>
          </a:p>
        </p:txBody>
      </p:sp>
      <p:sp>
        <p:nvSpPr>
          <p:cNvPr id="4" name="Rectangle 3"/>
          <p:cNvSpPr/>
          <p:nvPr/>
        </p:nvSpPr>
        <p:spPr>
          <a:xfrm>
            <a:off x="6462839" y="5546867"/>
            <a:ext cx="5239907" cy="572090"/>
          </a:xfrm>
          <a:prstGeom prst="rect">
            <a:avLst/>
          </a:prstGeom>
        </p:spPr>
        <p:txBody>
          <a:bodyPr wrap="square">
            <a:spAutoFit/>
          </a:bodyPr>
          <a:lstStyle/>
          <a:p>
            <a:pPr algn="just">
              <a:spcAft>
                <a:spcPts val="0"/>
              </a:spcAft>
            </a:pPr>
            <a:r>
              <a:rPr lang="en-GB" sz="1000" kern="800" dirty="0">
                <a:ea typeface="Times New Roman" panose="02020603050405020304" pitchFamily="18" charset="0"/>
              </a:rPr>
              <a:t>Source: HMRC CJRS. Note: Monthly figures refer to the end of month. Percentages indicate the share of total furlough for that type. These will not sum to 100 due to unclassified types of furlough in the dataset.</a:t>
            </a:r>
            <a:endParaRPr lang="en-GB" sz="1000" kern="800" dirty="0">
              <a:effectLst/>
              <a:ea typeface="Times New Roman" panose="02020603050405020304" pitchFamily="18" charset="0"/>
            </a:endParaRPr>
          </a:p>
        </p:txBody>
      </p:sp>
      <p:sp>
        <p:nvSpPr>
          <p:cNvPr id="12" name="Rectangle 11"/>
          <p:cNvSpPr/>
          <p:nvPr/>
        </p:nvSpPr>
        <p:spPr>
          <a:xfrm>
            <a:off x="6155760" y="1688325"/>
            <a:ext cx="1640385" cy="369332"/>
          </a:xfrm>
          <a:prstGeom prst="rect">
            <a:avLst/>
          </a:prstGeom>
        </p:spPr>
        <p:txBody>
          <a:bodyPr wrap="none">
            <a:spAutoFit/>
          </a:bodyPr>
          <a:lstStyle/>
          <a:p>
            <a:r>
              <a:rPr lang="en-GB" kern="800" dirty="0">
                <a:ea typeface="Times New Roman" panose="02020603050405020304" pitchFamily="18" charset="0"/>
              </a:rPr>
              <a:t>Furlough share </a:t>
            </a:r>
            <a:endParaRPr lang="en-GB" dirty="0"/>
          </a:p>
        </p:txBody>
      </p:sp>
      <p:pic>
        <p:nvPicPr>
          <p:cNvPr id="13" name="Picture 12"/>
          <p:cNvPicPr/>
          <p:nvPr/>
        </p:nvPicPr>
        <p:blipFill>
          <a:blip r:embed="rId4">
            <a:extLst>
              <a:ext uri="{28A0092B-C50C-407E-A947-70E740481C1C}">
                <a14:useLocalDpi xmlns:a14="http://schemas.microsoft.com/office/drawing/2010/main" val="0"/>
              </a:ext>
            </a:extLst>
          </a:blip>
          <a:srcRect/>
          <a:stretch>
            <a:fillRect/>
          </a:stretch>
        </p:blipFill>
        <p:spPr bwMode="auto">
          <a:xfrm>
            <a:off x="490473" y="1977202"/>
            <a:ext cx="4656932" cy="3569665"/>
          </a:xfrm>
          <a:prstGeom prst="rect">
            <a:avLst/>
          </a:prstGeom>
          <a:noFill/>
        </p:spPr>
      </p:pic>
      <p:sp>
        <p:nvSpPr>
          <p:cNvPr id="5" name="TextBox 4"/>
          <p:cNvSpPr txBox="1"/>
          <p:nvPr/>
        </p:nvSpPr>
        <p:spPr>
          <a:xfrm>
            <a:off x="508939" y="5887844"/>
            <a:ext cx="4442202" cy="369332"/>
          </a:xfrm>
          <a:prstGeom prst="rect">
            <a:avLst/>
          </a:prstGeom>
          <a:noFill/>
        </p:spPr>
        <p:txBody>
          <a:bodyPr wrap="square" rtlCol="0">
            <a:spAutoFit/>
          </a:bodyPr>
          <a:lstStyle/>
          <a:p>
            <a:r>
              <a:rPr lang="en-GB" dirty="0" smtClean="0"/>
              <a:t>Source: </a:t>
            </a:r>
            <a:r>
              <a:rPr lang="en-GB" dirty="0" smtClean="0">
                <a:hlinkClick r:id="rId5"/>
              </a:rPr>
              <a:t>www.indeed.co.uk</a:t>
            </a:r>
            <a:r>
              <a:rPr lang="en-GB" dirty="0" smtClean="0"/>
              <a:t> </a:t>
            </a:r>
            <a:endParaRPr lang="en-GB" dirty="0"/>
          </a:p>
        </p:txBody>
      </p:sp>
    </p:spTree>
    <p:extLst>
      <p:ext uri="{BB962C8B-B14F-4D97-AF65-F5344CB8AC3E}">
        <p14:creationId xmlns:p14="http://schemas.microsoft.com/office/powerpoint/2010/main" val="16892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11" grpId="0"/>
      <p:bldP spid="4" grpId="0"/>
      <p:bldP spid="12"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936" y="235883"/>
            <a:ext cx="11578389" cy="951252"/>
          </a:xfrm>
        </p:spPr>
        <p:txBody>
          <a:bodyPr>
            <a:noAutofit/>
          </a:bodyPr>
          <a:lstStyle/>
          <a:p>
            <a:r>
              <a:rPr lang="en-GB" sz="3800" dirty="0" smtClean="0"/>
              <a:t>Labour mismatch: unemployment and vacancies</a:t>
            </a:r>
            <a:endParaRPr lang="en-GB" sz="3800" dirty="0"/>
          </a:p>
        </p:txBody>
      </p:sp>
      <p:sp>
        <p:nvSpPr>
          <p:cNvPr id="6" name="Rectangle 5"/>
          <p:cNvSpPr/>
          <p:nvPr/>
        </p:nvSpPr>
        <p:spPr>
          <a:xfrm>
            <a:off x="3528976" y="5792823"/>
            <a:ext cx="5234308" cy="861774"/>
          </a:xfrm>
          <a:prstGeom prst="rect">
            <a:avLst/>
          </a:prstGeom>
        </p:spPr>
        <p:txBody>
          <a:bodyPr wrap="square">
            <a:spAutoFit/>
          </a:bodyPr>
          <a:lstStyle/>
          <a:p>
            <a:r>
              <a:rPr lang="en-GB" sz="1000" kern="800" dirty="0">
                <a:ea typeface="Times New Roman" panose="02020603050405020304" pitchFamily="18" charset="0"/>
              </a:rPr>
              <a:t>Note: Data to May 2021. Estimates of sectoral mismatch are based on </a:t>
            </a:r>
            <a:r>
              <a:rPr lang="en-GB" sz="1000" kern="800" dirty="0" err="1">
                <a:ea typeface="Times New Roman" panose="02020603050405020304" pitchFamily="18" charset="0"/>
              </a:rPr>
              <a:t>Sahin</a:t>
            </a:r>
            <a:r>
              <a:rPr lang="en-GB" sz="1000" kern="800" dirty="0">
                <a:ea typeface="Times New Roman" panose="02020603050405020304" pitchFamily="18" charset="0"/>
              </a:rPr>
              <a:t> et al (2014</a:t>
            </a:r>
            <a:r>
              <a:rPr lang="en-GB" sz="1000" kern="800" dirty="0" smtClean="0">
                <a:ea typeface="Times New Roman" panose="02020603050405020304" pitchFamily="18" charset="0"/>
              </a:rPr>
              <a:t>).</a:t>
            </a:r>
          </a:p>
          <a:p>
            <a:r>
              <a:rPr lang="en-GB" sz="1000" kern="800" dirty="0" smtClean="0">
                <a:ea typeface="Times New Roman" panose="02020603050405020304" pitchFamily="18" charset="0"/>
              </a:rPr>
              <a:t>The </a:t>
            </a:r>
            <a:r>
              <a:rPr lang="en-GB" sz="1000" kern="800" dirty="0">
                <a:ea typeface="Times New Roman" panose="02020603050405020304" pitchFamily="18" charset="0"/>
              </a:rPr>
              <a:t>blue line is the standard approach using official unemployment and vacancies. </a:t>
            </a:r>
            <a:endParaRPr lang="en-GB" sz="1000" kern="800" dirty="0" smtClean="0">
              <a:ea typeface="Times New Roman" panose="02020603050405020304" pitchFamily="18" charset="0"/>
            </a:endParaRPr>
          </a:p>
          <a:p>
            <a:r>
              <a:rPr lang="en-GB" sz="1000" kern="800" dirty="0" smtClean="0">
                <a:ea typeface="Times New Roman" panose="02020603050405020304" pitchFamily="18" charset="0"/>
              </a:rPr>
              <a:t>The </a:t>
            </a:r>
            <a:r>
              <a:rPr lang="en-GB" sz="1000" kern="800" dirty="0">
                <a:ea typeface="Times New Roman" panose="02020603050405020304" pitchFamily="18" charset="0"/>
              </a:rPr>
              <a:t>green line adds those on furlough by sector to the unemployment series. </a:t>
            </a:r>
            <a:endParaRPr lang="en-GB" sz="1000" kern="800" dirty="0" smtClean="0">
              <a:ea typeface="Times New Roman" panose="02020603050405020304" pitchFamily="18" charset="0"/>
            </a:endParaRPr>
          </a:p>
          <a:p>
            <a:r>
              <a:rPr lang="en-GB" sz="1000" kern="800" dirty="0" smtClean="0">
                <a:ea typeface="Times New Roman" panose="02020603050405020304" pitchFamily="18" charset="0"/>
              </a:rPr>
              <a:t>The </a:t>
            </a:r>
            <a:r>
              <a:rPr lang="en-GB" sz="1000" kern="800" dirty="0">
                <a:ea typeface="Times New Roman" panose="02020603050405020304" pitchFamily="18" charset="0"/>
              </a:rPr>
              <a:t>pink line adds those on furlough by sector who are searching for work to the unemployment </a:t>
            </a:r>
            <a:r>
              <a:rPr lang="en-GB" sz="1000" kern="800" dirty="0" smtClean="0">
                <a:ea typeface="Times New Roman" panose="02020603050405020304" pitchFamily="18" charset="0"/>
              </a:rPr>
              <a:t>series. Furlough </a:t>
            </a:r>
            <a:r>
              <a:rPr lang="en-GB" sz="1000" kern="800" dirty="0">
                <a:ea typeface="Times New Roman" panose="02020603050405020304" pitchFamily="18" charset="0"/>
              </a:rPr>
              <a:t>figures are based on data to May. </a:t>
            </a:r>
          </a:p>
        </p:txBody>
      </p:sp>
      <p:sp>
        <p:nvSpPr>
          <p:cNvPr id="3" name="Rectangle 2"/>
          <p:cNvSpPr/>
          <p:nvPr/>
        </p:nvSpPr>
        <p:spPr>
          <a:xfrm>
            <a:off x="379092" y="1145229"/>
            <a:ext cx="2171603" cy="1200329"/>
          </a:xfrm>
          <a:prstGeom prst="rect">
            <a:avLst/>
          </a:prstGeom>
        </p:spPr>
        <p:txBody>
          <a:bodyPr wrap="square">
            <a:spAutoFit/>
          </a:bodyPr>
          <a:lstStyle/>
          <a:p>
            <a:r>
              <a:rPr lang="en-GB" sz="2400" b="1" kern="800" dirty="0" smtClean="0">
                <a:ea typeface="Times New Roman" panose="02020603050405020304" pitchFamily="18" charset="0"/>
              </a:rPr>
              <a:t>Mismatch is falling</a:t>
            </a:r>
            <a:r>
              <a:rPr lang="en-GB" sz="2400" b="1" kern="800" dirty="0" smtClean="0">
                <a:ea typeface="Times New Roman" panose="02020603050405020304" pitchFamily="18" charset="0"/>
              </a:rPr>
              <a:t>…(data to May) </a:t>
            </a:r>
            <a:endParaRPr lang="en-GB" sz="2400" b="1" dirty="0"/>
          </a:p>
        </p:txBody>
      </p:sp>
      <p:pic>
        <p:nvPicPr>
          <p:cNvPr id="4" name="Picture 3"/>
          <p:cNvPicPr>
            <a:picLocks noChangeAspect="1"/>
          </p:cNvPicPr>
          <p:nvPr/>
        </p:nvPicPr>
        <p:blipFill>
          <a:blip r:embed="rId3"/>
          <a:stretch>
            <a:fillRect/>
          </a:stretch>
        </p:blipFill>
        <p:spPr>
          <a:xfrm>
            <a:off x="3100039" y="1234419"/>
            <a:ext cx="5510845" cy="4558404"/>
          </a:xfrm>
          <a:prstGeom prst="rect">
            <a:avLst/>
          </a:prstGeom>
        </p:spPr>
      </p:pic>
    </p:spTree>
    <p:extLst>
      <p:ext uri="{BB962C8B-B14F-4D97-AF65-F5344CB8AC3E}">
        <p14:creationId xmlns:p14="http://schemas.microsoft.com/office/powerpoint/2010/main" val="6774972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156" y="219756"/>
            <a:ext cx="11591211" cy="951252"/>
          </a:xfrm>
        </p:spPr>
        <p:txBody>
          <a:bodyPr>
            <a:normAutofit/>
          </a:bodyPr>
          <a:lstStyle/>
          <a:p>
            <a:r>
              <a:rPr lang="en-GB" sz="3800" dirty="0" smtClean="0"/>
              <a:t>Labour </a:t>
            </a:r>
            <a:r>
              <a:rPr lang="en-GB" sz="3800" dirty="0" smtClean="0"/>
              <a:t>mismatch: vacancy spreads </a:t>
            </a:r>
            <a:r>
              <a:rPr lang="en-GB" sz="3800" dirty="0" smtClean="0"/>
              <a:t>to 9</a:t>
            </a:r>
            <a:r>
              <a:rPr lang="en-GB" sz="3800" baseline="30000" dirty="0" smtClean="0"/>
              <a:t>th</a:t>
            </a:r>
            <a:r>
              <a:rPr lang="en-GB" sz="3800" dirty="0" smtClean="0"/>
              <a:t> July 2021</a:t>
            </a:r>
            <a:endParaRPr lang="en-GB" sz="3800" dirty="0"/>
          </a:p>
        </p:txBody>
      </p:sp>
      <p:sp>
        <p:nvSpPr>
          <p:cNvPr id="6" name="Rectangle 5"/>
          <p:cNvSpPr/>
          <p:nvPr/>
        </p:nvSpPr>
        <p:spPr>
          <a:xfrm>
            <a:off x="2872478" y="6020145"/>
            <a:ext cx="5437707" cy="400110"/>
          </a:xfrm>
          <a:prstGeom prst="rect">
            <a:avLst/>
          </a:prstGeom>
        </p:spPr>
        <p:txBody>
          <a:bodyPr wrap="none">
            <a:spAutoFit/>
          </a:bodyPr>
          <a:lstStyle/>
          <a:p>
            <a:r>
              <a:rPr lang="en-GB" sz="1000" dirty="0" smtClean="0"/>
              <a:t>Source: ONS and </a:t>
            </a:r>
            <a:r>
              <a:rPr lang="en-GB" sz="1000" dirty="0" err="1" smtClean="0"/>
              <a:t>Adzuna</a:t>
            </a:r>
            <a:endParaRPr lang="en-GB" sz="1000" dirty="0" smtClean="0"/>
          </a:p>
          <a:p>
            <a:r>
              <a:rPr lang="en-GB" sz="1000" dirty="0" smtClean="0"/>
              <a:t>Note</a:t>
            </a:r>
            <a:r>
              <a:rPr lang="en-GB" sz="1000" dirty="0"/>
              <a:t>: ONS June vacancy snapshot was taken on </a:t>
            </a:r>
            <a:r>
              <a:rPr lang="en-GB" sz="1000" dirty="0" smtClean="0"/>
              <a:t>4 </a:t>
            </a:r>
            <a:r>
              <a:rPr lang="en-GB" sz="1000" dirty="0"/>
              <a:t>June. Weekly </a:t>
            </a:r>
            <a:r>
              <a:rPr lang="en-GB" sz="1000" dirty="0" err="1"/>
              <a:t>Adzuna</a:t>
            </a:r>
            <a:r>
              <a:rPr lang="en-GB" sz="1000" dirty="0"/>
              <a:t> online vacancy data to </a:t>
            </a:r>
            <a:r>
              <a:rPr lang="en-GB" sz="1000" dirty="0" smtClean="0"/>
              <a:t>9 </a:t>
            </a:r>
            <a:r>
              <a:rPr lang="en-GB" sz="1000" dirty="0"/>
              <a:t>July.</a:t>
            </a:r>
          </a:p>
        </p:txBody>
      </p:sp>
      <p:sp>
        <p:nvSpPr>
          <p:cNvPr id="3" name="Rectangle 2"/>
          <p:cNvSpPr/>
          <p:nvPr/>
        </p:nvSpPr>
        <p:spPr>
          <a:xfrm>
            <a:off x="3416986" y="1277279"/>
            <a:ext cx="4447436" cy="369332"/>
          </a:xfrm>
          <a:prstGeom prst="rect">
            <a:avLst/>
          </a:prstGeom>
        </p:spPr>
        <p:txBody>
          <a:bodyPr wrap="none">
            <a:spAutoFit/>
          </a:bodyPr>
          <a:lstStyle/>
          <a:p>
            <a:r>
              <a:rPr lang="en-GB" dirty="0" smtClean="0"/>
              <a:t>ONS </a:t>
            </a:r>
            <a:r>
              <a:rPr lang="en-GB" dirty="0" smtClean="0"/>
              <a:t>(lower </a:t>
            </a:r>
            <a:r>
              <a:rPr lang="en-GB" dirty="0" smtClean="0"/>
              <a:t>line) </a:t>
            </a:r>
            <a:r>
              <a:rPr lang="en-GB" dirty="0" smtClean="0"/>
              <a:t>and </a:t>
            </a:r>
            <a:r>
              <a:rPr lang="en-GB" dirty="0" err="1"/>
              <a:t>Adzuna</a:t>
            </a:r>
            <a:r>
              <a:rPr lang="en-GB" dirty="0"/>
              <a:t> vacancy </a:t>
            </a:r>
            <a:r>
              <a:rPr lang="en-GB" dirty="0" smtClean="0"/>
              <a:t>spreads</a:t>
            </a:r>
            <a:endParaRPr lang="en-GB" dirty="0"/>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3285541" y="1752882"/>
            <a:ext cx="5024644" cy="4160992"/>
          </a:xfrm>
          <a:prstGeom prst="rect">
            <a:avLst/>
          </a:prstGeom>
          <a:noFill/>
        </p:spPr>
      </p:pic>
    </p:spTree>
    <p:extLst>
      <p:ext uri="{BB962C8B-B14F-4D97-AF65-F5344CB8AC3E}">
        <p14:creationId xmlns:p14="http://schemas.microsoft.com/office/powerpoint/2010/main" val="2346132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4EE60-6C4A-4666-BF95-27623AB4C785}"/>
              </a:ext>
            </a:extLst>
          </p:cNvPr>
          <p:cNvSpPr>
            <a:spLocks noGrp="1"/>
          </p:cNvSpPr>
          <p:nvPr>
            <p:ph type="title"/>
          </p:nvPr>
        </p:nvSpPr>
        <p:spPr>
          <a:xfrm>
            <a:off x="416341" y="133326"/>
            <a:ext cx="11362085" cy="1123615"/>
          </a:xfrm>
        </p:spPr>
        <p:txBody>
          <a:bodyPr>
            <a:normAutofit/>
          </a:bodyPr>
          <a:lstStyle/>
          <a:p>
            <a:r>
              <a:rPr lang="en-GB" dirty="0" smtClean="0"/>
              <a:t>Does more supply mean “run the economy hot”?</a:t>
            </a:r>
            <a:endParaRPr lang="en-GB" dirty="0"/>
          </a:p>
        </p:txBody>
      </p:sp>
      <p:sp>
        <p:nvSpPr>
          <p:cNvPr id="6" name="TextBox 5"/>
          <p:cNvSpPr txBox="1"/>
          <p:nvPr/>
        </p:nvSpPr>
        <p:spPr>
          <a:xfrm>
            <a:off x="4447184" y="1256941"/>
            <a:ext cx="7331243" cy="3816429"/>
          </a:xfrm>
          <a:prstGeom prst="rect">
            <a:avLst/>
          </a:prstGeom>
          <a:noFill/>
        </p:spPr>
        <p:txBody>
          <a:bodyPr wrap="square" rtlCol="0">
            <a:spAutoFit/>
          </a:bodyPr>
          <a:lstStyle/>
          <a:p>
            <a:pPr marL="457200" indent="-457200">
              <a:buFont typeface="+mj-lt"/>
              <a:buAutoNum type="arabicPeriod"/>
            </a:pPr>
            <a:r>
              <a:rPr lang="en-GB" sz="2200" dirty="0" smtClean="0"/>
              <a:t>The output gap: </a:t>
            </a:r>
          </a:p>
          <a:p>
            <a:pPr marL="457200" indent="-457200">
              <a:buFont typeface="+mj-lt"/>
              <a:buAutoNum type="arabicPeriod"/>
            </a:pPr>
            <a:endParaRPr lang="en-GB" sz="2200" dirty="0"/>
          </a:p>
          <a:p>
            <a:endParaRPr lang="en-GB" sz="2200" dirty="0" smtClean="0"/>
          </a:p>
          <a:p>
            <a:endParaRPr lang="en-GB" sz="2200" dirty="0" smtClean="0"/>
          </a:p>
          <a:p>
            <a:endParaRPr lang="en-GB" sz="2200" dirty="0" smtClean="0"/>
          </a:p>
          <a:p>
            <a:r>
              <a:rPr lang="en-GB" sz="2200" dirty="0" smtClean="0"/>
              <a:t>2. More y* means</a:t>
            </a:r>
          </a:p>
          <a:p>
            <a:pPr marL="800100" lvl="1" indent="-342900">
              <a:buFont typeface="Arial" panose="020B0604020202020204" pitchFamily="34" charset="0"/>
              <a:buChar char="•"/>
            </a:pPr>
            <a:r>
              <a:rPr lang="en-GB" sz="2200" dirty="0" smtClean="0"/>
              <a:t>output gap rises =&gt; less inflation =&gt; loose policy</a:t>
            </a:r>
          </a:p>
          <a:p>
            <a:pPr marL="800100" lvl="1" indent="-342900">
              <a:buFont typeface="Arial" panose="020B0604020202020204" pitchFamily="34" charset="0"/>
              <a:buChar char="•"/>
            </a:pPr>
            <a:r>
              <a:rPr lang="en-GB" sz="2200" dirty="0" smtClean="0"/>
              <a:t>forward-looking firms, consumers spend now in anticipation of better times =&gt; more inflation =&gt; tight policy</a:t>
            </a:r>
          </a:p>
          <a:p>
            <a:endParaRPr lang="en-GB" sz="2200" dirty="0" smtClean="0"/>
          </a:p>
        </p:txBody>
      </p:sp>
      <p:pic>
        <p:nvPicPr>
          <p:cNvPr id="3" name="Picture 2"/>
          <p:cNvPicPr>
            <a:picLocks noChangeAspect="1"/>
          </p:cNvPicPr>
          <p:nvPr/>
        </p:nvPicPr>
        <p:blipFill>
          <a:blip r:embed="rId3"/>
          <a:stretch>
            <a:fillRect/>
          </a:stretch>
        </p:blipFill>
        <p:spPr>
          <a:xfrm>
            <a:off x="416342" y="1017881"/>
            <a:ext cx="3613331" cy="5444746"/>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5945307" y="1846138"/>
                <a:ext cx="3606141" cy="86017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𝑂𝑢𝑡𝑝𝑢𝑡</m:t>
                      </m:r>
                      <m:r>
                        <a:rPr lang="en-GB" sz="2400" i="0">
                          <a:latin typeface="Cambria Math" panose="02040503050406030204" pitchFamily="18" charset="0"/>
                        </a:rPr>
                        <m:t> </m:t>
                      </m:r>
                      <m:r>
                        <a:rPr lang="en-GB" sz="2400" i="1">
                          <a:latin typeface="Cambria Math" panose="02040503050406030204" pitchFamily="18" charset="0"/>
                        </a:rPr>
                        <m:t>𝐺𝑎𝑝</m:t>
                      </m:r>
                      <m:r>
                        <a:rPr lang="en-GB" sz="2400" i="0">
                          <a:latin typeface="Cambria Math" panose="02040503050406030204" pitchFamily="18" charset="0"/>
                        </a:rPr>
                        <m:t>=</m:t>
                      </m:r>
                      <m:f>
                        <m:fPr>
                          <m:ctrlPr>
                            <a:rPr lang="en-GB" sz="2400" i="1">
                              <a:latin typeface="Cambria Math" panose="02040503050406030204" pitchFamily="18" charset="0"/>
                            </a:rPr>
                          </m:ctrlPr>
                        </m:fPr>
                        <m:num>
                          <m:r>
                            <a:rPr lang="en-GB" sz="2400" i="1">
                              <a:latin typeface="Cambria Math" panose="02040503050406030204" pitchFamily="18" charset="0"/>
                            </a:rPr>
                            <m:t>𝑦</m:t>
                          </m:r>
                          <m:r>
                            <a:rPr lang="en-GB" sz="2400" i="0">
                              <a:latin typeface="Cambria Math" panose="02040503050406030204" pitchFamily="18" charset="0"/>
                            </a:rPr>
                            <m:t>−</m:t>
                          </m:r>
                          <m:sSup>
                            <m:sSupPr>
                              <m:ctrlPr>
                                <a:rPr lang="en-GB" sz="2400" i="1">
                                  <a:latin typeface="Cambria Math" panose="02040503050406030204" pitchFamily="18" charset="0"/>
                                </a:rPr>
                              </m:ctrlPr>
                            </m:sSupPr>
                            <m:e>
                              <m:r>
                                <a:rPr lang="en-GB" sz="2400" i="1">
                                  <a:latin typeface="Cambria Math" panose="02040503050406030204" pitchFamily="18" charset="0"/>
                                </a:rPr>
                                <m:t>𝑦</m:t>
                              </m:r>
                            </m:e>
                            <m:sup>
                              <m:r>
                                <a:rPr lang="en-GB" sz="2400" i="0">
                                  <a:latin typeface="Cambria Math" panose="02040503050406030204" pitchFamily="18" charset="0"/>
                                </a:rPr>
                                <m:t>∗</m:t>
                              </m:r>
                            </m:sup>
                          </m:sSup>
                        </m:num>
                        <m:den>
                          <m:sSup>
                            <m:sSupPr>
                              <m:ctrlPr>
                                <a:rPr lang="en-GB" sz="2400" i="1">
                                  <a:latin typeface="Cambria Math" panose="02040503050406030204" pitchFamily="18" charset="0"/>
                                </a:rPr>
                              </m:ctrlPr>
                            </m:sSupPr>
                            <m:e>
                              <m:r>
                                <a:rPr lang="en-GB" sz="2400" i="1">
                                  <a:latin typeface="Cambria Math" panose="02040503050406030204" pitchFamily="18" charset="0"/>
                                </a:rPr>
                                <m:t>𝑦</m:t>
                              </m:r>
                            </m:e>
                            <m:sup>
                              <m:r>
                                <a:rPr lang="en-GB" sz="2400" i="0">
                                  <a:latin typeface="Cambria Math" panose="02040503050406030204" pitchFamily="18" charset="0"/>
                                </a:rPr>
                                <m:t>∗</m:t>
                              </m:r>
                            </m:sup>
                          </m:sSup>
                        </m:den>
                      </m:f>
                    </m:oMath>
                  </m:oMathPara>
                </a14:m>
                <a:endParaRPr lang="en-GB" sz="2400" dirty="0"/>
              </a:p>
            </p:txBody>
          </p:sp>
        </mc:Choice>
        <mc:Fallback xmlns="">
          <p:sp>
            <p:nvSpPr>
              <p:cNvPr id="5" name="Rectangle 4"/>
              <p:cNvSpPr>
                <a:spLocks noRot="1" noChangeAspect="1" noMove="1" noResize="1" noEditPoints="1" noAdjustHandles="1" noChangeArrowheads="1" noChangeShapeType="1" noTextEdit="1"/>
              </p:cNvSpPr>
              <p:nvPr/>
            </p:nvSpPr>
            <p:spPr>
              <a:xfrm>
                <a:off x="5945307" y="1846138"/>
                <a:ext cx="3606141" cy="860172"/>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7486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6CD4F-4ADE-4CED-A053-1F7321C8D9DD}"/>
              </a:ext>
            </a:extLst>
          </p:cNvPr>
          <p:cNvSpPr>
            <a:spLocks noGrp="1"/>
          </p:cNvSpPr>
          <p:nvPr>
            <p:ph type="title"/>
          </p:nvPr>
        </p:nvSpPr>
        <p:spPr>
          <a:xfrm>
            <a:off x="742590" y="150419"/>
            <a:ext cx="10515600" cy="1039942"/>
          </a:xfrm>
        </p:spPr>
        <p:txBody>
          <a:bodyPr/>
          <a:lstStyle/>
          <a:p>
            <a:r>
              <a:rPr lang="en-GB" dirty="0" smtClean="0"/>
              <a:t>Where we are…</a:t>
            </a:r>
            <a:endParaRPr lang="en-GB" dirty="0"/>
          </a:p>
        </p:txBody>
      </p:sp>
      <p:pic>
        <p:nvPicPr>
          <p:cNvPr id="7" name="Picture 6"/>
          <p:cNvPicPr>
            <a:picLocks noChangeAspect="1"/>
          </p:cNvPicPr>
          <p:nvPr/>
        </p:nvPicPr>
        <p:blipFill>
          <a:blip r:embed="rId2"/>
          <a:stretch>
            <a:fillRect/>
          </a:stretch>
        </p:blipFill>
        <p:spPr>
          <a:xfrm>
            <a:off x="606381" y="1632637"/>
            <a:ext cx="6358556" cy="3926916"/>
          </a:xfrm>
          <a:prstGeom prst="rect">
            <a:avLst/>
          </a:prstGeom>
        </p:spPr>
      </p:pic>
      <p:sp>
        <p:nvSpPr>
          <p:cNvPr id="8" name="Rectangle 7"/>
          <p:cNvSpPr/>
          <p:nvPr/>
        </p:nvSpPr>
        <p:spPr>
          <a:xfrm>
            <a:off x="3889420" y="2807594"/>
            <a:ext cx="2343955" cy="7850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rot="20868481">
            <a:off x="4131818" y="2410251"/>
            <a:ext cx="2222609" cy="432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96388" y="5706984"/>
            <a:ext cx="4104640" cy="369332"/>
          </a:xfrm>
          <a:prstGeom prst="rect">
            <a:avLst/>
          </a:prstGeom>
        </p:spPr>
        <p:txBody>
          <a:bodyPr wrap="square">
            <a:spAutoFit/>
          </a:bodyPr>
          <a:lstStyle/>
          <a:p>
            <a:pPr>
              <a:lnSpc>
                <a:spcPct val="150000"/>
              </a:lnSpc>
            </a:pPr>
            <a:r>
              <a:rPr lang="en-GB" sz="1200" kern="800" dirty="0">
                <a:ea typeface="Times New Roman" panose="02020603050405020304" pitchFamily="18" charset="0"/>
              </a:rPr>
              <a:t>Sources: ONS and Bank of </a:t>
            </a:r>
            <a:r>
              <a:rPr lang="en-GB" sz="1200" kern="800" dirty="0" smtClean="0">
                <a:ea typeface="Times New Roman" panose="02020603050405020304" pitchFamily="18" charset="0"/>
              </a:rPr>
              <a:t>England</a:t>
            </a:r>
            <a:endParaRPr lang="en-GB" sz="900" kern="800" dirty="0">
              <a:latin typeface="Times New Roman" panose="02020603050405020304" pitchFamily="18" charset="0"/>
              <a:ea typeface="Times New Roman" panose="02020603050405020304" pitchFamily="18" charset="0"/>
            </a:endParaRPr>
          </a:p>
        </p:txBody>
      </p:sp>
      <p:sp>
        <p:nvSpPr>
          <p:cNvPr id="3" name="Rectangle 2"/>
          <p:cNvSpPr/>
          <p:nvPr/>
        </p:nvSpPr>
        <p:spPr>
          <a:xfrm>
            <a:off x="606380" y="1312858"/>
            <a:ext cx="3100977" cy="369332"/>
          </a:xfrm>
          <a:prstGeom prst="rect">
            <a:avLst/>
          </a:prstGeom>
        </p:spPr>
        <p:txBody>
          <a:bodyPr wrap="none">
            <a:spAutoFit/>
          </a:bodyPr>
          <a:lstStyle/>
          <a:p>
            <a:r>
              <a:rPr lang="en-GB" kern="800" dirty="0">
                <a:ea typeface="Times New Roman" panose="02020603050405020304" pitchFamily="18" charset="0"/>
              </a:rPr>
              <a:t>Bank of England GDP forecasts </a:t>
            </a:r>
            <a:endParaRPr lang="en-GB" dirty="0"/>
          </a:p>
        </p:txBody>
      </p:sp>
      <p:pic>
        <p:nvPicPr>
          <p:cNvPr id="4" name="Picture 3"/>
          <p:cNvPicPr>
            <a:picLocks noChangeAspect="1"/>
          </p:cNvPicPr>
          <p:nvPr/>
        </p:nvPicPr>
        <p:blipFill>
          <a:blip r:embed="rId3"/>
          <a:stretch>
            <a:fillRect/>
          </a:stretch>
        </p:blipFill>
        <p:spPr>
          <a:xfrm>
            <a:off x="7541662" y="1760518"/>
            <a:ext cx="4393068" cy="2624305"/>
          </a:xfrm>
          <a:prstGeom prst="rect">
            <a:avLst/>
          </a:prstGeom>
        </p:spPr>
      </p:pic>
    </p:spTree>
    <p:extLst>
      <p:ext uri="{BB962C8B-B14F-4D97-AF65-F5344CB8AC3E}">
        <p14:creationId xmlns:p14="http://schemas.microsoft.com/office/powerpoint/2010/main" val="150372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4EE60-6C4A-4666-BF95-27623AB4C785}"/>
              </a:ext>
            </a:extLst>
          </p:cNvPr>
          <p:cNvSpPr>
            <a:spLocks noGrp="1"/>
          </p:cNvSpPr>
          <p:nvPr>
            <p:ph type="title"/>
          </p:nvPr>
        </p:nvSpPr>
        <p:spPr>
          <a:xfrm>
            <a:off x="361748" y="60785"/>
            <a:ext cx="11445240" cy="884555"/>
          </a:xfrm>
        </p:spPr>
        <p:txBody>
          <a:bodyPr>
            <a:normAutofit/>
          </a:bodyPr>
          <a:lstStyle/>
          <a:p>
            <a:r>
              <a:rPr lang="en-GB" dirty="0" smtClean="0"/>
              <a:t>Running the economy hot: model simulations</a:t>
            </a:r>
            <a:endParaRPr lang="en-GB" dirty="0"/>
          </a:p>
        </p:txBody>
      </p:sp>
      <p:pic>
        <p:nvPicPr>
          <p:cNvPr id="5" name="Picture 4"/>
          <p:cNvPicPr/>
          <p:nvPr/>
        </p:nvPicPr>
        <p:blipFill>
          <a:blip r:embed="rId3"/>
          <a:stretch>
            <a:fillRect/>
          </a:stretch>
        </p:blipFill>
        <p:spPr>
          <a:xfrm>
            <a:off x="243038" y="1131376"/>
            <a:ext cx="5564204" cy="4545670"/>
          </a:xfrm>
          <a:prstGeom prst="rect">
            <a:avLst/>
          </a:prstGeom>
        </p:spPr>
      </p:pic>
      <p:sp>
        <p:nvSpPr>
          <p:cNvPr id="6" name="TextBox 5"/>
          <p:cNvSpPr txBox="1"/>
          <p:nvPr/>
        </p:nvSpPr>
        <p:spPr>
          <a:xfrm>
            <a:off x="6084368" y="945340"/>
            <a:ext cx="5722620" cy="2800767"/>
          </a:xfrm>
          <a:prstGeom prst="rect">
            <a:avLst/>
          </a:prstGeom>
          <a:noFill/>
        </p:spPr>
        <p:txBody>
          <a:bodyPr wrap="square" rtlCol="0">
            <a:spAutoFit/>
          </a:bodyPr>
          <a:lstStyle/>
          <a:p>
            <a:pPr marL="342900" indent="-342900">
              <a:buAutoNum type="arabicPeriod"/>
            </a:pPr>
            <a:r>
              <a:rPr lang="en-GB" sz="2200" dirty="0" smtClean="0"/>
              <a:t>More supply under 2 scenarios:</a:t>
            </a:r>
          </a:p>
          <a:p>
            <a:pPr marL="800100" lvl="1" indent="-342900">
              <a:buFont typeface="Arial" panose="020B0604020202020204" pitchFamily="34" charset="0"/>
              <a:buChar char="•"/>
            </a:pPr>
            <a:r>
              <a:rPr lang="en-GB" sz="2200" dirty="0" smtClean="0"/>
              <a:t>Now, but unanticipated (dashed line)</a:t>
            </a:r>
          </a:p>
          <a:p>
            <a:pPr marL="800100" lvl="1" indent="-342900">
              <a:buFont typeface="Arial" panose="020B0604020202020204" pitchFamily="34" charset="0"/>
              <a:buChar char="•"/>
            </a:pPr>
            <a:r>
              <a:rPr lang="en-GB" sz="2200" dirty="0" smtClean="0"/>
              <a:t>In future, but anticipated now (solid line)</a:t>
            </a:r>
          </a:p>
          <a:p>
            <a:pPr marL="342900" indent="-342900">
              <a:buAutoNum type="arabicPeriod"/>
            </a:pPr>
            <a:r>
              <a:rPr lang="en-GB" sz="2200" dirty="0" smtClean="0"/>
              <a:t>Inflation and policy rate ?</a:t>
            </a:r>
            <a:endParaRPr lang="en-GB" sz="2200" dirty="0"/>
          </a:p>
          <a:p>
            <a:pPr marL="800100" lvl="1" indent="-342900">
              <a:buFont typeface="Arial" panose="020B0604020202020204" pitchFamily="34" charset="0"/>
              <a:buChar char="•"/>
            </a:pPr>
            <a:r>
              <a:rPr lang="en-GB" sz="2200" dirty="0" smtClean="0"/>
              <a:t>No anticipation: inflation low =&gt; looser </a:t>
            </a:r>
            <a:r>
              <a:rPr lang="en-GB" sz="2200" dirty="0"/>
              <a:t>policy</a:t>
            </a:r>
          </a:p>
          <a:p>
            <a:pPr marL="800100" lvl="1" indent="-342900">
              <a:buFont typeface="Arial" panose="020B0604020202020204" pitchFamily="34" charset="0"/>
              <a:buChar char="•"/>
            </a:pPr>
            <a:r>
              <a:rPr lang="en-GB" sz="2200" dirty="0" smtClean="0"/>
              <a:t>Anticipation: inflation high = &gt; tighter policy</a:t>
            </a:r>
          </a:p>
        </p:txBody>
      </p:sp>
      <p:sp>
        <p:nvSpPr>
          <p:cNvPr id="7" name="Rectangle 6"/>
          <p:cNvSpPr/>
          <p:nvPr/>
        </p:nvSpPr>
        <p:spPr>
          <a:xfrm>
            <a:off x="64167" y="5675187"/>
            <a:ext cx="6096000" cy="1169551"/>
          </a:xfrm>
          <a:prstGeom prst="rect">
            <a:avLst/>
          </a:prstGeom>
        </p:spPr>
        <p:txBody>
          <a:bodyPr>
            <a:spAutoFit/>
          </a:bodyPr>
          <a:lstStyle/>
          <a:p>
            <a:pPr algn="just">
              <a:spcAft>
                <a:spcPts val="0"/>
              </a:spcAft>
            </a:pPr>
            <a:r>
              <a:rPr lang="en-GB" sz="1000" kern="800" dirty="0">
                <a:ea typeface="Times New Roman" panose="02020603050405020304" pitchFamily="18" charset="0"/>
              </a:rPr>
              <a:t>Note: Figure plots the simulated responses for selected variables under two scenarios in a medium scale DSGE model based on the Bank of England’s own forecasting model Compass (2013). The unanticipated scenario shows the response to an unanticipated one time one percent increase in TFP. The anticipated scenarios shows the response when the increase in TFP is correctly anticipated by households and businesses four quarters ahead.  Inflation is the difference in percentage points from the target. The policy rate is the change in the level of the short-term interest rate set by the Central Bank under a Taylor rule. Output and productivity are percentage differences from a counterfactual of no change in TFP. </a:t>
            </a:r>
            <a:endParaRPr lang="en-GB" sz="1000" kern="800" dirty="0">
              <a:effectLst/>
              <a:ea typeface="Times New Roman" panose="02020603050405020304" pitchFamily="18" charset="0"/>
            </a:endParaRPr>
          </a:p>
        </p:txBody>
      </p:sp>
      <p:sp>
        <p:nvSpPr>
          <p:cNvPr id="8" name="Rectangle 7"/>
          <p:cNvSpPr/>
          <p:nvPr/>
        </p:nvSpPr>
        <p:spPr>
          <a:xfrm>
            <a:off x="243038" y="762044"/>
            <a:ext cx="3442417" cy="369332"/>
          </a:xfrm>
          <a:prstGeom prst="rect">
            <a:avLst/>
          </a:prstGeom>
        </p:spPr>
        <p:txBody>
          <a:bodyPr wrap="none">
            <a:spAutoFit/>
          </a:bodyPr>
          <a:lstStyle/>
          <a:p>
            <a:r>
              <a:rPr lang="en-GB" kern="800" dirty="0">
                <a:ea typeface="Times New Roman" panose="02020603050405020304" pitchFamily="18" charset="0"/>
              </a:rPr>
              <a:t>Anticipated v unanticipated shocks</a:t>
            </a:r>
            <a:endParaRPr lang="en-GB" dirty="0"/>
          </a:p>
        </p:txBody>
      </p:sp>
    </p:spTree>
    <p:extLst>
      <p:ext uri="{BB962C8B-B14F-4D97-AF65-F5344CB8AC3E}">
        <p14:creationId xmlns:p14="http://schemas.microsoft.com/office/powerpoint/2010/main" val="229249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4227"/>
            <a:ext cx="10515600" cy="1325563"/>
          </a:xfrm>
        </p:spPr>
        <p:txBody>
          <a:bodyPr/>
          <a:lstStyle/>
          <a:p>
            <a:r>
              <a:rPr lang="en-GB" dirty="0"/>
              <a:t>Tight policy is not the right policy</a:t>
            </a:r>
          </a:p>
        </p:txBody>
      </p:sp>
      <p:sp>
        <p:nvSpPr>
          <p:cNvPr id="3" name="Content Placeholder 2"/>
          <p:cNvSpPr>
            <a:spLocks noGrp="1"/>
          </p:cNvSpPr>
          <p:nvPr>
            <p:ph idx="1"/>
          </p:nvPr>
        </p:nvSpPr>
        <p:spPr>
          <a:xfrm>
            <a:off x="838200" y="1429790"/>
            <a:ext cx="10515600" cy="5270268"/>
          </a:xfrm>
        </p:spPr>
        <p:txBody>
          <a:bodyPr>
            <a:normAutofit/>
          </a:bodyPr>
          <a:lstStyle/>
          <a:p>
            <a:pPr marL="342900" indent="-342900">
              <a:buAutoNum type="arabicPeriod"/>
            </a:pPr>
            <a:r>
              <a:rPr lang="en-GB" sz="2200" dirty="0"/>
              <a:t>Forward-looking scenario seems relevant:</a:t>
            </a:r>
          </a:p>
          <a:p>
            <a:pPr marL="800100" lvl="1" indent="-342900"/>
            <a:r>
              <a:rPr lang="en-GB" sz="2200" dirty="0"/>
              <a:t>Government roadmap</a:t>
            </a:r>
          </a:p>
          <a:p>
            <a:pPr marL="800100" lvl="1" indent="-342900"/>
            <a:r>
              <a:rPr lang="en-GB" sz="2200" dirty="0"/>
              <a:t>Inflation at 2.5% in June, input prices rising</a:t>
            </a:r>
          </a:p>
          <a:p>
            <a:pPr marL="342900" indent="-342900">
              <a:buAutoNum type="arabicPeriod"/>
            </a:pPr>
            <a:r>
              <a:rPr lang="en-GB" sz="2200" dirty="0"/>
              <a:t>But I’m not in favour of tightening policy </a:t>
            </a:r>
            <a:r>
              <a:rPr lang="en-GB" sz="2200" dirty="0" smtClean="0"/>
              <a:t>yet:</a:t>
            </a:r>
            <a:endParaRPr lang="en-GB" sz="2200" dirty="0"/>
          </a:p>
          <a:p>
            <a:pPr marL="800100" lvl="1" indent="-342900"/>
            <a:r>
              <a:rPr lang="en-GB" sz="2200" dirty="0">
                <a:hlinkClick r:id="rId3"/>
              </a:rPr>
              <a:t>Base effects </a:t>
            </a:r>
            <a:r>
              <a:rPr lang="en-GB" sz="2200" dirty="0"/>
              <a:t>: mechanical rise of annual inflation </a:t>
            </a:r>
            <a:r>
              <a:rPr lang="en-GB" sz="2200" dirty="0" smtClean="0"/>
              <a:t>from April in </a:t>
            </a:r>
            <a:r>
              <a:rPr lang="en-GB" sz="2200" dirty="0"/>
              <a:t>2021 as </a:t>
            </a:r>
            <a:r>
              <a:rPr lang="en-GB" sz="2200" dirty="0" smtClean="0"/>
              <a:t>fuel prices </a:t>
            </a:r>
            <a:r>
              <a:rPr lang="en-GB" sz="2200" dirty="0"/>
              <a:t>collapsed in </a:t>
            </a:r>
            <a:r>
              <a:rPr lang="en-GB" sz="2200" dirty="0" smtClean="0"/>
              <a:t>March 2020 by 60%. </a:t>
            </a:r>
            <a:r>
              <a:rPr lang="en-GB" sz="2200" dirty="0" smtClean="0"/>
              <a:t>Half of CPI rise to end year likely due to energy prices</a:t>
            </a:r>
            <a:endParaRPr lang="en-GB" sz="2200" dirty="0"/>
          </a:p>
          <a:p>
            <a:pPr marL="800100" lvl="1" indent="-342900"/>
            <a:r>
              <a:rPr lang="en-GB" sz="2200" dirty="0" smtClean="0"/>
              <a:t>Rising </a:t>
            </a:r>
            <a:r>
              <a:rPr lang="en-GB" sz="2200" dirty="0"/>
              <a:t>goods prices are because we haven’t been able to consume </a:t>
            </a:r>
            <a:r>
              <a:rPr lang="en-GB" sz="2200" dirty="0" smtClean="0"/>
              <a:t>services</a:t>
            </a:r>
          </a:p>
          <a:p>
            <a:pPr marL="800100" lvl="1" indent="-342900"/>
            <a:r>
              <a:rPr lang="en-GB" sz="2200" dirty="0" smtClean="0"/>
              <a:t>Labour market signals falling mismatch</a:t>
            </a:r>
            <a:endParaRPr lang="en-GB" sz="2200" dirty="0"/>
          </a:p>
          <a:p>
            <a:pPr marL="800100" lvl="1" indent="-342900"/>
            <a:r>
              <a:rPr lang="en-GB" sz="2200" dirty="0"/>
              <a:t>We have not recovered </a:t>
            </a:r>
            <a:r>
              <a:rPr lang="en-GB" sz="2200" dirty="0" smtClean="0"/>
              <a:t>yet: </a:t>
            </a:r>
          </a:p>
          <a:p>
            <a:pPr marL="1257300" lvl="2" indent="-342900"/>
            <a:r>
              <a:rPr lang="en-GB" sz="1800" dirty="0" smtClean="0"/>
              <a:t>Delta variant R=1.5 </a:t>
            </a:r>
          </a:p>
          <a:p>
            <a:pPr marL="1257300" lvl="2" indent="-342900"/>
            <a:r>
              <a:rPr lang="en-GB" sz="1800" dirty="0" smtClean="0"/>
              <a:t>Fiscal tightening as </a:t>
            </a:r>
            <a:r>
              <a:rPr lang="en-GB" sz="1800" dirty="0" err="1" smtClean="0"/>
              <a:t>Covid</a:t>
            </a:r>
            <a:r>
              <a:rPr lang="en-GB" sz="1800" dirty="0" smtClean="0"/>
              <a:t> measures withdrawn </a:t>
            </a:r>
          </a:p>
          <a:p>
            <a:pPr marL="514350" indent="-514350">
              <a:buFont typeface="+mj-lt"/>
              <a:buAutoNum type="arabicPeriod"/>
            </a:pPr>
            <a:r>
              <a:rPr lang="en-GB" sz="2200" dirty="0"/>
              <a:t>Risk management: lean against pre-emptive tightening</a:t>
            </a:r>
          </a:p>
          <a:p>
            <a:endParaRPr lang="en-GB" sz="2200" dirty="0"/>
          </a:p>
        </p:txBody>
      </p:sp>
    </p:spTree>
    <p:extLst>
      <p:ext uri="{BB962C8B-B14F-4D97-AF65-F5344CB8AC3E}">
        <p14:creationId xmlns:p14="http://schemas.microsoft.com/office/powerpoint/2010/main" val="406115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7DD51-FB6A-4357-8939-BE1E5754956F}"/>
              </a:ext>
            </a:extLst>
          </p:cNvPr>
          <p:cNvSpPr>
            <a:spLocks noGrp="1"/>
          </p:cNvSpPr>
          <p:nvPr>
            <p:ph type="title"/>
          </p:nvPr>
        </p:nvSpPr>
        <p:spPr/>
        <p:txBody>
          <a:bodyPr/>
          <a:lstStyle/>
          <a:p>
            <a:r>
              <a:rPr lang="en-GB" dirty="0"/>
              <a:t>spares</a:t>
            </a:r>
          </a:p>
        </p:txBody>
      </p:sp>
      <p:sp>
        <p:nvSpPr>
          <p:cNvPr id="3" name="Content Placeholder 2">
            <a:extLst>
              <a:ext uri="{FF2B5EF4-FFF2-40B4-BE49-F238E27FC236}">
                <a16:creationId xmlns:a16="http://schemas.microsoft.com/office/drawing/2014/main" id="{A7D2DC5E-8AE1-46B6-B8F2-EA6D1B4FD45B}"/>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9587111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Prelude: output losses during COVID</a:t>
            </a:r>
            <a:endParaRPr lang="en-GB" dirty="0"/>
          </a:p>
        </p:txBody>
      </p:sp>
      <p:sp>
        <p:nvSpPr>
          <p:cNvPr id="3" name="Text Placeholder 2"/>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33825110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040" y="143556"/>
            <a:ext cx="10515600" cy="915224"/>
          </a:xfrm>
        </p:spPr>
        <p:txBody>
          <a:bodyPr/>
          <a:lstStyle/>
          <a:p>
            <a:r>
              <a:rPr lang="en-GB" dirty="0" smtClean="0"/>
              <a:t>Output losses during </a:t>
            </a:r>
            <a:r>
              <a:rPr lang="en-GB" dirty="0" err="1" smtClean="0"/>
              <a:t>Covid</a:t>
            </a:r>
            <a:endParaRPr lang="en-GB" dirty="0"/>
          </a:p>
        </p:txBody>
      </p:sp>
      <p:sp>
        <p:nvSpPr>
          <p:cNvPr id="7" name="TextBox 6"/>
          <p:cNvSpPr txBox="1"/>
          <p:nvPr/>
        </p:nvSpPr>
        <p:spPr>
          <a:xfrm>
            <a:off x="304800" y="4323638"/>
            <a:ext cx="11460479" cy="369332"/>
          </a:xfrm>
          <a:prstGeom prst="rect">
            <a:avLst/>
          </a:prstGeom>
          <a:noFill/>
        </p:spPr>
        <p:txBody>
          <a:bodyPr wrap="square" rtlCol="0">
            <a:spAutoFit/>
          </a:bodyPr>
          <a:lstStyle/>
          <a:p>
            <a:pPr marL="342900" indent="-342900">
              <a:buAutoNum type="arabicPeriod"/>
            </a:pPr>
            <a:r>
              <a:rPr lang="en-GB" dirty="0" smtClean="0"/>
              <a:t>Output loss of 9%</a:t>
            </a:r>
            <a:endParaRPr lang="en-GB" dirty="0"/>
          </a:p>
        </p:txBody>
      </p:sp>
      <p:sp>
        <p:nvSpPr>
          <p:cNvPr id="8" name="Rectangle 7"/>
          <p:cNvSpPr/>
          <p:nvPr/>
        </p:nvSpPr>
        <p:spPr>
          <a:xfrm>
            <a:off x="215900" y="4108194"/>
            <a:ext cx="2219197" cy="215444"/>
          </a:xfrm>
          <a:prstGeom prst="rect">
            <a:avLst/>
          </a:prstGeom>
        </p:spPr>
        <p:txBody>
          <a:bodyPr wrap="none">
            <a:spAutoFit/>
          </a:bodyPr>
          <a:lstStyle/>
          <a:p>
            <a:r>
              <a:rPr lang="en-GB" sz="800" kern="800" dirty="0">
                <a:latin typeface="Arial" panose="020B0604020202020204" pitchFamily="34" charset="0"/>
                <a:ea typeface="Times New Roman" panose="02020603050405020304" pitchFamily="18" charset="0"/>
              </a:rPr>
              <a:t>Source: ONS, HMRC &amp; author’s calculations</a:t>
            </a:r>
            <a:endParaRPr lang="en-GB" sz="800" dirty="0"/>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993837"/>
            <a:ext cx="11595100" cy="3027194"/>
          </a:xfrm>
          <a:prstGeom prst="rect">
            <a:avLst/>
          </a:prstGeom>
          <a:noFill/>
          <a:ln>
            <a:noFill/>
          </a:ln>
        </p:spPr>
      </p:pic>
      <p:sp>
        <p:nvSpPr>
          <p:cNvPr id="10" name="Rectangle 9"/>
          <p:cNvSpPr/>
          <p:nvPr/>
        </p:nvSpPr>
        <p:spPr>
          <a:xfrm>
            <a:off x="955342" y="1361387"/>
            <a:ext cx="545911" cy="26596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96791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040" y="143556"/>
            <a:ext cx="10515600" cy="915224"/>
          </a:xfrm>
        </p:spPr>
        <p:txBody>
          <a:bodyPr/>
          <a:lstStyle/>
          <a:p>
            <a:r>
              <a:rPr lang="en-GB" dirty="0" smtClean="0"/>
              <a:t>Output losses during </a:t>
            </a:r>
            <a:r>
              <a:rPr lang="en-GB" dirty="0" err="1" smtClean="0"/>
              <a:t>Covid</a:t>
            </a:r>
            <a:endParaRPr lang="en-GB" dirty="0"/>
          </a:p>
        </p:txBody>
      </p:sp>
      <p:sp>
        <p:nvSpPr>
          <p:cNvPr id="7" name="TextBox 6"/>
          <p:cNvSpPr txBox="1"/>
          <p:nvPr/>
        </p:nvSpPr>
        <p:spPr>
          <a:xfrm>
            <a:off x="304800" y="4323638"/>
            <a:ext cx="11460479" cy="646331"/>
          </a:xfrm>
          <a:prstGeom prst="rect">
            <a:avLst/>
          </a:prstGeom>
          <a:noFill/>
        </p:spPr>
        <p:txBody>
          <a:bodyPr wrap="square" rtlCol="0">
            <a:spAutoFit/>
          </a:bodyPr>
          <a:lstStyle/>
          <a:p>
            <a:pPr marL="342900" indent="-342900">
              <a:buAutoNum type="arabicPeriod"/>
            </a:pPr>
            <a:r>
              <a:rPr lang="en-GB" dirty="0" smtClean="0"/>
              <a:t>Output loss of 9</a:t>
            </a:r>
            <a:r>
              <a:rPr lang="en-GB" dirty="0"/>
              <a:t>% </a:t>
            </a:r>
            <a:endParaRPr lang="en-GB" dirty="0" smtClean="0"/>
          </a:p>
          <a:p>
            <a:pPr marL="342900" indent="-342900">
              <a:buAutoNum type="arabicPeriod"/>
            </a:pPr>
            <a:r>
              <a:rPr lang="en-GB" dirty="0" smtClean="0"/>
              <a:t>Within-firm </a:t>
            </a:r>
            <a:r>
              <a:rPr lang="en-GB" dirty="0"/>
              <a:t>productivity </a:t>
            </a:r>
            <a:r>
              <a:rPr lang="en-GB" dirty="0" smtClean="0"/>
              <a:t>fell by 2% </a:t>
            </a:r>
            <a:r>
              <a:rPr lang="en-GB" dirty="0"/>
              <a:t>but </a:t>
            </a:r>
            <a:r>
              <a:rPr lang="en-GB" dirty="0" smtClean="0"/>
              <a:t>offset by </a:t>
            </a:r>
            <a:r>
              <a:rPr lang="en-GB" dirty="0"/>
              <a:t>increased across-sector </a:t>
            </a:r>
            <a:r>
              <a:rPr lang="en-GB" dirty="0" smtClean="0"/>
              <a:t>productivity (“batting </a:t>
            </a:r>
            <a:r>
              <a:rPr lang="en-GB" dirty="0"/>
              <a:t>average” </a:t>
            </a:r>
            <a:r>
              <a:rPr lang="en-GB" dirty="0" smtClean="0"/>
              <a:t>effects)</a:t>
            </a:r>
            <a:endParaRPr lang="en-GB" dirty="0"/>
          </a:p>
        </p:txBody>
      </p:sp>
      <p:sp>
        <p:nvSpPr>
          <p:cNvPr id="8" name="Rectangle 7"/>
          <p:cNvSpPr/>
          <p:nvPr/>
        </p:nvSpPr>
        <p:spPr>
          <a:xfrm>
            <a:off x="215900" y="4108194"/>
            <a:ext cx="2219197" cy="215444"/>
          </a:xfrm>
          <a:prstGeom prst="rect">
            <a:avLst/>
          </a:prstGeom>
        </p:spPr>
        <p:txBody>
          <a:bodyPr wrap="none">
            <a:spAutoFit/>
          </a:bodyPr>
          <a:lstStyle/>
          <a:p>
            <a:r>
              <a:rPr lang="en-GB" sz="800" kern="800" dirty="0">
                <a:latin typeface="Arial" panose="020B0604020202020204" pitchFamily="34" charset="0"/>
                <a:ea typeface="Times New Roman" panose="02020603050405020304" pitchFamily="18" charset="0"/>
              </a:rPr>
              <a:t>Source: ONS, HMRC &amp; author’s calculations</a:t>
            </a:r>
            <a:endParaRPr lang="en-GB" sz="800" dirty="0"/>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993837"/>
            <a:ext cx="11595100" cy="3027194"/>
          </a:xfrm>
          <a:prstGeom prst="rect">
            <a:avLst/>
          </a:prstGeom>
          <a:noFill/>
          <a:ln>
            <a:noFill/>
          </a:ln>
        </p:spPr>
      </p:pic>
      <p:sp>
        <p:nvSpPr>
          <p:cNvPr id="10" name="Rectangle 9"/>
          <p:cNvSpPr/>
          <p:nvPr/>
        </p:nvSpPr>
        <p:spPr>
          <a:xfrm>
            <a:off x="1574042" y="1419547"/>
            <a:ext cx="1851546" cy="26014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166215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040" y="143556"/>
            <a:ext cx="10515600" cy="915224"/>
          </a:xfrm>
        </p:spPr>
        <p:txBody>
          <a:bodyPr/>
          <a:lstStyle/>
          <a:p>
            <a:r>
              <a:rPr lang="en-GB" dirty="0" smtClean="0"/>
              <a:t>Output losses during </a:t>
            </a:r>
            <a:r>
              <a:rPr lang="en-GB" dirty="0" err="1" smtClean="0"/>
              <a:t>Covid</a:t>
            </a:r>
            <a:endParaRPr lang="en-GB" dirty="0"/>
          </a:p>
        </p:txBody>
      </p:sp>
      <p:sp>
        <p:nvSpPr>
          <p:cNvPr id="7" name="TextBox 6"/>
          <p:cNvSpPr txBox="1"/>
          <p:nvPr/>
        </p:nvSpPr>
        <p:spPr>
          <a:xfrm>
            <a:off x="304800" y="4323638"/>
            <a:ext cx="11460479" cy="923330"/>
          </a:xfrm>
          <a:prstGeom prst="rect">
            <a:avLst/>
          </a:prstGeom>
          <a:noFill/>
        </p:spPr>
        <p:txBody>
          <a:bodyPr wrap="square" rtlCol="0">
            <a:spAutoFit/>
          </a:bodyPr>
          <a:lstStyle/>
          <a:p>
            <a:pPr marL="342900" indent="-342900">
              <a:buAutoNum type="arabicPeriod"/>
            </a:pPr>
            <a:r>
              <a:rPr lang="en-GB" dirty="0" smtClean="0"/>
              <a:t>Output loss of 9</a:t>
            </a:r>
            <a:r>
              <a:rPr lang="en-GB" dirty="0"/>
              <a:t>% </a:t>
            </a:r>
            <a:endParaRPr lang="en-GB" dirty="0" smtClean="0"/>
          </a:p>
          <a:p>
            <a:pPr marL="342900" indent="-342900">
              <a:buAutoNum type="arabicPeriod"/>
            </a:pPr>
            <a:r>
              <a:rPr lang="en-GB" dirty="0" smtClean="0"/>
              <a:t>Within-firm </a:t>
            </a:r>
            <a:r>
              <a:rPr lang="en-GB" dirty="0"/>
              <a:t>productivity </a:t>
            </a:r>
            <a:r>
              <a:rPr lang="en-GB" dirty="0" smtClean="0"/>
              <a:t>fell by 2% </a:t>
            </a:r>
            <a:r>
              <a:rPr lang="en-GB" dirty="0"/>
              <a:t>but </a:t>
            </a:r>
            <a:r>
              <a:rPr lang="en-GB" dirty="0" smtClean="0"/>
              <a:t>offset by </a:t>
            </a:r>
            <a:r>
              <a:rPr lang="en-GB" dirty="0"/>
              <a:t>increased across-sector </a:t>
            </a:r>
            <a:r>
              <a:rPr lang="en-GB" dirty="0" smtClean="0"/>
              <a:t>productivity (“batting </a:t>
            </a:r>
            <a:r>
              <a:rPr lang="en-GB" dirty="0"/>
              <a:t>average” </a:t>
            </a:r>
            <a:r>
              <a:rPr lang="en-GB" dirty="0" smtClean="0"/>
              <a:t>effects)</a:t>
            </a:r>
            <a:endParaRPr lang="en-GB" dirty="0"/>
          </a:p>
          <a:p>
            <a:pPr marL="342900" indent="-342900">
              <a:buAutoNum type="arabicPeriod"/>
            </a:pPr>
            <a:r>
              <a:rPr lang="en-GB" dirty="0" smtClean="0"/>
              <a:t>Fall of 9% in total hours worked almost </a:t>
            </a:r>
            <a:r>
              <a:rPr lang="en-GB" dirty="0"/>
              <a:t>entirely accounted for </a:t>
            </a:r>
            <a:r>
              <a:rPr lang="en-GB" dirty="0" smtClean="0"/>
              <a:t>by fall in average </a:t>
            </a:r>
            <a:r>
              <a:rPr lang="en-GB" dirty="0"/>
              <a:t>number of hours worked per </a:t>
            </a:r>
            <a:r>
              <a:rPr lang="en-GB" dirty="0" smtClean="0"/>
              <a:t>worker</a:t>
            </a:r>
          </a:p>
        </p:txBody>
      </p:sp>
      <p:sp>
        <p:nvSpPr>
          <p:cNvPr id="8" name="Rectangle 7"/>
          <p:cNvSpPr/>
          <p:nvPr/>
        </p:nvSpPr>
        <p:spPr>
          <a:xfrm>
            <a:off x="215900" y="4108194"/>
            <a:ext cx="2219197" cy="215444"/>
          </a:xfrm>
          <a:prstGeom prst="rect">
            <a:avLst/>
          </a:prstGeom>
        </p:spPr>
        <p:txBody>
          <a:bodyPr wrap="none">
            <a:spAutoFit/>
          </a:bodyPr>
          <a:lstStyle/>
          <a:p>
            <a:r>
              <a:rPr lang="en-GB" sz="800" kern="800" dirty="0">
                <a:latin typeface="Arial" panose="020B0604020202020204" pitchFamily="34" charset="0"/>
                <a:ea typeface="Times New Roman" panose="02020603050405020304" pitchFamily="18" charset="0"/>
              </a:rPr>
              <a:t>Source: ONS, HMRC &amp; author’s calculations</a:t>
            </a:r>
            <a:endParaRPr lang="en-GB" sz="800" dirty="0"/>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993837"/>
            <a:ext cx="11595100" cy="3027194"/>
          </a:xfrm>
          <a:prstGeom prst="rect">
            <a:avLst/>
          </a:prstGeom>
          <a:noFill/>
          <a:ln>
            <a:noFill/>
          </a:ln>
        </p:spPr>
      </p:pic>
      <p:sp>
        <p:nvSpPr>
          <p:cNvPr id="10" name="Rectangle 9"/>
          <p:cNvSpPr/>
          <p:nvPr/>
        </p:nvSpPr>
        <p:spPr>
          <a:xfrm>
            <a:off x="3439235" y="1361388"/>
            <a:ext cx="914400" cy="26596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7014949" y="1274225"/>
            <a:ext cx="736979" cy="27468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883108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040" y="143556"/>
            <a:ext cx="10515600" cy="915224"/>
          </a:xfrm>
        </p:spPr>
        <p:txBody>
          <a:bodyPr/>
          <a:lstStyle/>
          <a:p>
            <a:r>
              <a:rPr lang="en-GB" dirty="0" smtClean="0"/>
              <a:t>Output losses during </a:t>
            </a:r>
            <a:r>
              <a:rPr lang="en-GB" dirty="0" err="1" smtClean="0"/>
              <a:t>Covid</a:t>
            </a:r>
            <a:endParaRPr lang="en-GB" dirty="0"/>
          </a:p>
        </p:txBody>
      </p:sp>
      <p:sp>
        <p:nvSpPr>
          <p:cNvPr id="7" name="TextBox 6"/>
          <p:cNvSpPr txBox="1"/>
          <p:nvPr/>
        </p:nvSpPr>
        <p:spPr>
          <a:xfrm>
            <a:off x="304800" y="4323638"/>
            <a:ext cx="11460479" cy="2308324"/>
          </a:xfrm>
          <a:prstGeom prst="rect">
            <a:avLst/>
          </a:prstGeom>
          <a:noFill/>
        </p:spPr>
        <p:txBody>
          <a:bodyPr wrap="square" rtlCol="0">
            <a:spAutoFit/>
          </a:bodyPr>
          <a:lstStyle/>
          <a:p>
            <a:pPr marL="342900" indent="-342900">
              <a:buAutoNum type="arabicPeriod"/>
            </a:pPr>
            <a:r>
              <a:rPr lang="en-GB" dirty="0" smtClean="0"/>
              <a:t>Output loss of 9</a:t>
            </a:r>
            <a:r>
              <a:rPr lang="en-GB" dirty="0"/>
              <a:t>% </a:t>
            </a:r>
            <a:endParaRPr lang="en-GB" dirty="0" smtClean="0"/>
          </a:p>
          <a:p>
            <a:pPr marL="342900" indent="-342900">
              <a:buAutoNum type="arabicPeriod"/>
            </a:pPr>
            <a:r>
              <a:rPr lang="en-GB" dirty="0" smtClean="0"/>
              <a:t>Within-firm </a:t>
            </a:r>
            <a:r>
              <a:rPr lang="en-GB" dirty="0"/>
              <a:t>productivity </a:t>
            </a:r>
            <a:r>
              <a:rPr lang="en-GB" dirty="0" smtClean="0"/>
              <a:t>fell by 2% </a:t>
            </a:r>
            <a:r>
              <a:rPr lang="en-GB" dirty="0"/>
              <a:t>but </a:t>
            </a:r>
            <a:r>
              <a:rPr lang="en-GB" dirty="0" smtClean="0"/>
              <a:t>offset by </a:t>
            </a:r>
            <a:r>
              <a:rPr lang="en-GB" dirty="0"/>
              <a:t>increased across-sector </a:t>
            </a:r>
            <a:r>
              <a:rPr lang="en-GB" dirty="0" smtClean="0"/>
              <a:t>productivity (“batting </a:t>
            </a:r>
            <a:r>
              <a:rPr lang="en-GB" dirty="0"/>
              <a:t>average” </a:t>
            </a:r>
            <a:r>
              <a:rPr lang="en-GB" dirty="0" smtClean="0"/>
              <a:t>effects)</a:t>
            </a:r>
            <a:endParaRPr lang="en-GB" dirty="0"/>
          </a:p>
          <a:p>
            <a:pPr marL="342900" indent="-342900">
              <a:buAutoNum type="arabicPeriod"/>
            </a:pPr>
            <a:r>
              <a:rPr lang="en-GB" dirty="0" smtClean="0"/>
              <a:t>Fall of 9% in total hours worked almost </a:t>
            </a:r>
            <a:r>
              <a:rPr lang="en-GB" dirty="0"/>
              <a:t>entirely accounted for </a:t>
            </a:r>
            <a:r>
              <a:rPr lang="en-GB" dirty="0" smtClean="0"/>
              <a:t>by fall in average </a:t>
            </a:r>
            <a:r>
              <a:rPr lang="en-GB" dirty="0"/>
              <a:t>number of hours worked per worker</a:t>
            </a:r>
            <a:endParaRPr lang="en-GB" dirty="0" smtClean="0"/>
          </a:p>
          <a:p>
            <a:pPr marL="342900" indent="-342900">
              <a:buAutoNum type="arabicPeriod"/>
            </a:pPr>
            <a:r>
              <a:rPr lang="en-GB" dirty="0" smtClean="0"/>
              <a:t>Fall in average hours worked </a:t>
            </a:r>
          </a:p>
          <a:p>
            <a:pPr marL="800100" lvl="1" indent="-342900">
              <a:buAutoNum type="arabicPeriod"/>
            </a:pPr>
            <a:r>
              <a:rPr lang="en-GB" dirty="0" smtClean="0"/>
              <a:t>rise </a:t>
            </a:r>
            <a:r>
              <a:rPr lang="en-GB" dirty="0"/>
              <a:t>in the furlough rate </a:t>
            </a:r>
            <a:endParaRPr lang="en-GB" dirty="0" smtClean="0"/>
          </a:p>
          <a:p>
            <a:pPr marL="800100" lvl="1" indent="-342900">
              <a:buAutoNum type="arabicPeriod"/>
            </a:pPr>
            <a:r>
              <a:rPr lang="en-GB" dirty="0" smtClean="0"/>
              <a:t>offsetting rise </a:t>
            </a:r>
            <a:r>
              <a:rPr lang="en-GB" dirty="0"/>
              <a:t>in </a:t>
            </a:r>
            <a:r>
              <a:rPr lang="en-GB" dirty="0" smtClean="0"/>
              <a:t>average </a:t>
            </a:r>
            <a:r>
              <a:rPr lang="en-GB" dirty="0"/>
              <a:t>hours per employed </a:t>
            </a:r>
            <a:r>
              <a:rPr lang="en-GB" dirty="0" smtClean="0"/>
              <a:t>worker</a:t>
            </a:r>
          </a:p>
          <a:p>
            <a:pPr marL="800100" lvl="1" indent="-342900">
              <a:buAutoNum type="arabicPeriod"/>
            </a:pPr>
            <a:endParaRPr lang="en-GB" dirty="0"/>
          </a:p>
          <a:p>
            <a:pPr marL="342900" indent="-342900">
              <a:buAutoNum type="arabicPeriod"/>
            </a:pPr>
            <a:r>
              <a:rPr lang="en-GB" b="1" dirty="0" smtClean="0"/>
              <a:t>Key </a:t>
            </a:r>
            <a:r>
              <a:rPr lang="en-GB" b="1" dirty="0" smtClean="0"/>
              <a:t>questions: the future of productivity and what </a:t>
            </a:r>
            <a:r>
              <a:rPr lang="en-GB" b="1" dirty="0" smtClean="0"/>
              <a:t>will happen to furloughed workers?</a:t>
            </a:r>
          </a:p>
        </p:txBody>
      </p:sp>
      <p:sp>
        <p:nvSpPr>
          <p:cNvPr id="8" name="Rectangle 7"/>
          <p:cNvSpPr/>
          <p:nvPr/>
        </p:nvSpPr>
        <p:spPr>
          <a:xfrm>
            <a:off x="215900" y="4108194"/>
            <a:ext cx="2219197" cy="215444"/>
          </a:xfrm>
          <a:prstGeom prst="rect">
            <a:avLst/>
          </a:prstGeom>
        </p:spPr>
        <p:txBody>
          <a:bodyPr wrap="none">
            <a:spAutoFit/>
          </a:bodyPr>
          <a:lstStyle/>
          <a:p>
            <a:r>
              <a:rPr lang="en-GB" sz="800" kern="800" dirty="0">
                <a:latin typeface="Arial" panose="020B0604020202020204" pitchFamily="34" charset="0"/>
                <a:ea typeface="Times New Roman" panose="02020603050405020304" pitchFamily="18" charset="0"/>
              </a:rPr>
              <a:t>Source: ONS, HMRC &amp; author’s calculations</a:t>
            </a:r>
            <a:endParaRPr lang="en-GB" sz="800" dirty="0"/>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993837"/>
            <a:ext cx="11595100" cy="3027194"/>
          </a:xfrm>
          <a:prstGeom prst="rect">
            <a:avLst/>
          </a:prstGeom>
          <a:noFill/>
          <a:ln>
            <a:noFill/>
          </a:ln>
        </p:spPr>
      </p:pic>
      <p:sp>
        <p:nvSpPr>
          <p:cNvPr id="10" name="Rectangle 9"/>
          <p:cNvSpPr/>
          <p:nvPr/>
        </p:nvSpPr>
        <p:spPr>
          <a:xfrm>
            <a:off x="8789156" y="1317806"/>
            <a:ext cx="1146413" cy="27032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7014949" y="1274225"/>
            <a:ext cx="736979" cy="27468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0903610" y="1317806"/>
            <a:ext cx="1025859" cy="27032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122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143556"/>
            <a:ext cx="11582400" cy="902754"/>
          </a:xfrm>
        </p:spPr>
        <p:txBody>
          <a:bodyPr>
            <a:normAutofit fontScale="90000"/>
          </a:bodyPr>
          <a:lstStyle/>
          <a:p>
            <a:r>
              <a:rPr lang="en-GB" dirty="0" smtClean="0"/>
              <a:t>Scarring</a:t>
            </a:r>
            <a:r>
              <a:rPr lang="en-GB" dirty="0"/>
              <a:t> </a:t>
            </a:r>
            <a:r>
              <a:rPr lang="en-GB" dirty="0" smtClean="0"/>
              <a:t>calculation: output relative to a counterfactual</a:t>
            </a:r>
            <a:endParaRPr lang="en-GB"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3"/>
              </p:nvPr>
            </p:nvSpPr>
            <p:spPr>
              <a:xfrm>
                <a:off x="927329" y="2764355"/>
                <a:ext cx="10544120" cy="3452706"/>
              </a:xfrm>
            </p:spPr>
            <p:txBody>
              <a:bodyPr>
                <a:normAutofit fontScale="85000" lnSpcReduction="20000"/>
              </a:bodyPr>
              <a:lstStyle/>
              <a:p>
                <a:pPr marL="0" indent="0">
                  <a:buNone/>
                </a:pPr>
                <a:r>
                  <a:rPr lang="en-GB" sz="2200" dirty="0" smtClean="0"/>
                  <a:t>Scarring when expected </a:t>
                </a:r>
                <a14:m>
                  <m:oMath xmlns:m="http://schemas.openxmlformats.org/officeDocument/2006/math">
                    <m:r>
                      <a:rPr lang="en-GB" b="0" i="1">
                        <a:latin typeface="Cambria Math" panose="02040503050406030204" pitchFamily="18" charset="0"/>
                      </a:rPr>
                      <m:t>𝑌</m:t>
                    </m:r>
                  </m:oMath>
                </a14:m>
                <a:r>
                  <a:rPr lang="en-GB" sz="2200" dirty="0" smtClean="0"/>
                  <a:t>deviates from </a:t>
                </a:r>
                <a14:m>
                  <m:oMath xmlns:m="http://schemas.openxmlformats.org/officeDocument/2006/math">
                    <m:sSub>
                      <m:sSubPr>
                        <m:ctrlPr>
                          <a:rPr lang="en-GB" i="1">
                            <a:latin typeface="Cambria Math" panose="02040503050406030204" pitchFamily="18" charset="0"/>
                          </a:rPr>
                        </m:ctrlPr>
                      </m:sSubPr>
                      <m:e>
                        <m:r>
                          <a:rPr lang="en-GB" b="0" i="1">
                            <a:latin typeface="Cambria Math" panose="02040503050406030204" pitchFamily="18" charset="0"/>
                          </a:rPr>
                          <m:t>𝑌</m:t>
                        </m:r>
                      </m:e>
                      <m:sub>
                        <m:r>
                          <a:rPr lang="en-GB" b="0" i="1">
                            <a:latin typeface="Cambria Math" panose="02040503050406030204" pitchFamily="18" charset="0"/>
                          </a:rPr>
                          <m:t>0</m:t>
                        </m:r>
                      </m:sub>
                    </m:sSub>
                  </m:oMath>
                </a14:m>
                <a:r>
                  <a:rPr lang="en-GB" sz="2200" dirty="0" smtClean="0"/>
                  <a:t>, the level of output if no pandemic</a:t>
                </a:r>
              </a:p>
              <a:p>
                <a:pPr marL="0" indent="0">
                  <a:buNone/>
                </a:pPr>
                <a:r>
                  <a:rPr lang="en-GB" sz="2200" dirty="0" smtClean="0"/>
                  <a:t>Assume furlough scheme ends so </a:t>
                </a:r>
                <a14:m>
                  <m:oMath xmlns:m="http://schemas.openxmlformats.org/officeDocument/2006/math">
                    <m:r>
                      <a:rPr lang="en-GB" sz="2000" i="1">
                        <a:latin typeface="Cambria Math" panose="02040503050406030204" pitchFamily="18" charset="0"/>
                      </a:rPr>
                      <m:t>𝑓</m:t>
                    </m:r>
                  </m:oMath>
                </a14:m>
                <a:r>
                  <a:rPr lang="en-GB" sz="2200" dirty="0" smtClean="0"/>
                  <a:t> = 0.  No restructuring. </a:t>
                </a:r>
              </a:p>
              <a:p>
                <a:pPr marL="0" indent="0">
                  <a:buNone/>
                </a:pPr>
                <a:r>
                  <a:rPr lang="en-GB" sz="2200" b="1" dirty="0" smtClean="0"/>
                  <a:t>Lower L</a:t>
                </a:r>
              </a:p>
              <a:p>
                <a:pPr marL="630900" lvl="2" indent="-342900"/>
                <a:r>
                  <a:rPr lang="en-GB" dirty="0" smtClean="0"/>
                  <a:t>Less learning by doing</a:t>
                </a:r>
                <a:endParaRPr lang="en-GB" dirty="0"/>
              </a:p>
              <a:p>
                <a:pPr marL="0" lvl="1" indent="0">
                  <a:buNone/>
                </a:pPr>
                <a:r>
                  <a:rPr lang="en-GB" sz="2200" b="1" dirty="0" smtClean="0"/>
                  <a:t>Lower K</a:t>
                </a:r>
              </a:p>
              <a:p>
                <a:pPr marL="745200" lvl="2" indent="-457200"/>
                <a:r>
                  <a:rPr lang="en-GB" sz="2100" dirty="0" smtClean="0"/>
                  <a:t>Less investment in machines and buildings</a:t>
                </a:r>
                <a:endParaRPr lang="en-GB" sz="2100" dirty="0"/>
              </a:p>
              <a:p>
                <a:pPr marL="0" lvl="1" indent="0">
                  <a:buNone/>
                </a:pPr>
                <a:r>
                  <a:rPr lang="en-GB" sz="2200" b="1" dirty="0" smtClean="0"/>
                  <a:t>Lower R</a:t>
                </a:r>
              </a:p>
              <a:p>
                <a:pPr marL="630900" lvl="2" indent="-342900"/>
                <a:r>
                  <a:rPr lang="en-GB" dirty="0" smtClean="0"/>
                  <a:t>Less investment in R&amp;D</a:t>
                </a:r>
                <a:endParaRPr lang="en-GB" dirty="0"/>
              </a:p>
              <a:p>
                <a:pPr marL="0" lvl="1" indent="0">
                  <a:buNone/>
                </a:pPr>
                <a:r>
                  <a:rPr lang="en-GB" sz="2200" b="1" dirty="0" smtClean="0"/>
                  <a:t>Lower A</a:t>
                </a:r>
                <a:endParaRPr lang="en-GB" sz="2200" b="1" dirty="0"/>
              </a:p>
              <a:p>
                <a:pPr marL="630900" lvl="2" indent="-342900"/>
                <a:r>
                  <a:rPr lang="en-GB" dirty="0" smtClean="0"/>
                  <a:t>Lower spillovers from less R</a:t>
                </a:r>
                <a:endParaRPr lang="en-GB" dirty="0"/>
              </a:p>
              <a:p>
                <a:pPr marL="0" lvl="1" indent="0">
                  <a:buNone/>
                </a:pPr>
                <a:r>
                  <a:rPr lang="en-GB" sz="2200" b="1" dirty="0" smtClean="0"/>
                  <a:t>Lower H</a:t>
                </a:r>
                <a:endParaRPr lang="en-GB" sz="2200" dirty="0"/>
              </a:p>
              <a:p>
                <a:pPr marL="630900" lvl="2" indent="-342900"/>
                <a:r>
                  <a:rPr lang="en-GB" dirty="0" smtClean="0"/>
                  <a:t>Lower population, participation, average hours worked, higher unemployment</a:t>
                </a:r>
                <a:endParaRPr lang="en-GB" dirty="0"/>
              </a:p>
              <a:p>
                <a:pPr marL="745200" lvl="2" indent="-457200"/>
                <a:endParaRPr lang="en-GB" dirty="0"/>
              </a:p>
              <a:p>
                <a:pPr marL="457200" lvl="1" indent="-457200"/>
                <a:endParaRPr lang="en-GB" dirty="0" smtClean="0"/>
              </a:p>
              <a:p>
                <a:pPr marL="745200" lvl="2" indent="-457200"/>
                <a:endParaRPr lang="en-GB" dirty="0" smtClean="0"/>
              </a:p>
            </p:txBody>
          </p:sp>
        </mc:Choice>
        <mc:Fallback xmlns="">
          <p:sp>
            <p:nvSpPr>
              <p:cNvPr id="3" name="Text Placeholder 2"/>
              <p:cNvSpPr>
                <a:spLocks noGrp="1" noRot="1" noChangeAspect="1" noMove="1" noResize="1" noEditPoints="1" noAdjustHandles="1" noChangeArrowheads="1" noChangeShapeType="1" noTextEdit="1"/>
              </p:cNvSpPr>
              <p:nvPr>
                <p:ph type="body" sz="quarter" idx="13"/>
              </p:nvPr>
            </p:nvSpPr>
            <p:spPr>
              <a:xfrm>
                <a:off x="927329" y="2764355"/>
                <a:ext cx="10544120" cy="3452706"/>
              </a:xfrm>
              <a:blipFill>
                <a:blip r:embed="rId3"/>
                <a:stretch>
                  <a:fillRect l="-520" t="-194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631224" y="885888"/>
                <a:ext cx="10386438" cy="137685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𝑌</m:t>
                          </m:r>
                        </m:num>
                        <m:den>
                          <m:sSub>
                            <m:sSubPr>
                              <m:ctrlPr>
                                <a:rPr lang="en-GB" i="1">
                                  <a:latin typeface="Cambria Math" panose="02040503050406030204" pitchFamily="18" charset="0"/>
                                </a:rPr>
                              </m:ctrlPr>
                            </m:sSubPr>
                            <m:e>
                              <m:r>
                                <a:rPr lang="en-GB" i="1">
                                  <a:latin typeface="Cambria Math" panose="02040503050406030204" pitchFamily="18" charset="0"/>
                                </a:rPr>
                                <m:t>𝑌</m:t>
                              </m:r>
                            </m:e>
                            <m:sub>
                              <m:r>
                                <a:rPr lang="en-GB" i="0">
                                  <a:latin typeface="Cambria Math" panose="02040503050406030204" pitchFamily="18" charset="0"/>
                                </a:rPr>
                                <m:t>0</m:t>
                              </m:r>
                            </m:sub>
                          </m:sSub>
                        </m:den>
                      </m:f>
                      <m:r>
                        <a:rPr lang="en-GB" i="0">
                          <a:latin typeface="Cambria Math" panose="02040503050406030204" pitchFamily="18" charset="0"/>
                        </a:rPr>
                        <m:t>= </m:t>
                      </m:r>
                      <m:f>
                        <m:fPr>
                          <m:ctrlPr>
                            <a:rPr lang="en-GB" i="1">
                              <a:latin typeface="Cambria Math" panose="02040503050406030204" pitchFamily="18" charset="0"/>
                            </a:rPr>
                          </m:ctrlPr>
                        </m:fPr>
                        <m:num>
                          <m:d>
                            <m:dPr>
                              <m:ctrlPr>
                                <a:rPr lang="en-GB" i="1">
                                  <a:latin typeface="Cambria Math" panose="02040503050406030204" pitchFamily="18" charset="0"/>
                                </a:rPr>
                              </m:ctrlPr>
                            </m:dPr>
                            <m:e>
                              <m:nary>
                                <m:naryPr>
                                  <m:chr m:val="∑"/>
                                  <m:limLoc m:val="subSup"/>
                                  <m:supHide m:val="on"/>
                                  <m:ctrlPr>
                                    <a:rPr lang="en-GB" i="1" smtClean="0">
                                      <a:latin typeface="Cambria Math" panose="02040503050406030204" pitchFamily="18" charset="0"/>
                                    </a:rPr>
                                  </m:ctrlPr>
                                </m:naryPr>
                                <m:sub>
                                  <m:r>
                                    <a:rPr lang="en-GB" i="1">
                                      <a:latin typeface="Cambria Math" panose="02040503050406030204" pitchFamily="18" charset="0"/>
                                    </a:rPr>
                                    <m:t>𝑖</m:t>
                                  </m:r>
                                </m:sub>
                                <m:sup/>
                                <m:e>
                                  <m:sSub>
                                    <m:sSubPr>
                                      <m:ctrlPr>
                                        <a:rPr lang="en-GB" i="1">
                                          <a:latin typeface="Cambria Math" panose="02040503050406030204" pitchFamily="18" charset="0"/>
                                        </a:rPr>
                                      </m:ctrlPr>
                                    </m:sSubPr>
                                    <m:e>
                                      <m:r>
                                        <a:rPr lang="en-GB" i="1">
                                          <a:latin typeface="Cambria Math" panose="02040503050406030204" pitchFamily="18" charset="0"/>
                                        </a:rPr>
                                        <m:t>𝐴</m:t>
                                      </m:r>
                                    </m:e>
                                    <m:sub>
                                      <m:r>
                                        <a:rPr lang="en-GB" i="1">
                                          <a:latin typeface="Cambria Math" panose="02040503050406030204" pitchFamily="18" charset="0"/>
                                        </a:rPr>
                                        <m:t>𝑖</m:t>
                                      </m:r>
                                    </m:sub>
                                  </m:sSub>
                                  <m:r>
                                    <a:rPr lang="en-GB" i="0">
                                      <a:latin typeface="Cambria Math" panose="02040503050406030204" pitchFamily="18" charset="0"/>
                                    </a:rPr>
                                    <m:t> </m:t>
                                  </m:r>
                                  <m:sSup>
                                    <m:sSupPr>
                                      <m:ctrlPr>
                                        <a:rPr lang="en-GB" i="1">
                                          <a:latin typeface="Cambria Math" panose="02040503050406030204" pitchFamily="18" charset="0"/>
                                        </a:rPr>
                                      </m:ctrlPr>
                                    </m:sSupPr>
                                    <m:e>
                                      <m:sSub>
                                        <m:sSubPr>
                                          <m:ctrlPr>
                                            <a:rPr lang="en-GB" i="1">
                                              <a:latin typeface="Cambria Math" panose="02040503050406030204" pitchFamily="18" charset="0"/>
                                            </a:rPr>
                                          </m:ctrlPr>
                                        </m:sSubPr>
                                        <m:e>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𝐿</m:t>
                                                  </m:r>
                                                </m:num>
                                                <m:den>
                                                  <m:r>
                                                    <a:rPr lang="en-GB" i="1">
                                                      <a:latin typeface="Cambria Math" panose="02040503050406030204" pitchFamily="18" charset="0"/>
                                                    </a:rPr>
                                                    <m:t>𝐻</m:t>
                                                  </m:r>
                                                </m:den>
                                              </m:f>
                                            </m:e>
                                          </m:d>
                                        </m:e>
                                        <m:sub>
                                          <m:r>
                                            <a:rPr lang="en-GB" i="1">
                                              <a:latin typeface="Cambria Math" panose="02040503050406030204" pitchFamily="18" charset="0"/>
                                            </a:rPr>
                                            <m:t>𝑖</m:t>
                                          </m:r>
                                        </m:sub>
                                      </m:sSub>
                                    </m:e>
                                    <m:sup>
                                      <m:sSub>
                                        <m:sSubPr>
                                          <m:ctrlPr>
                                            <a:rPr lang="en-GB" i="1">
                                              <a:latin typeface="Cambria Math" panose="02040503050406030204" pitchFamily="18" charset="0"/>
                                            </a:rPr>
                                          </m:ctrlPr>
                                        </m:sSubPr>
                                        <m:e>
                                          <m:sSub>
                                            <m:sSubPr>
                                              <m:ctrlPr>
                                                <a:rPr lang="en-GB" i="1">
                                                  <a:latin typeface="Cambria Math" panose="02040503050406030204" pitchFamily="18" charset="0"/>
                                                </a:rPr>
                                              </m:ctrlPr>
                                            </m:sSubPr>
                                            <m:e>
                                              <m:r>
                                                <a:rPr lang="en-GB" i="1">
                                                  <a:latin typeface="Cambria Math" panose="02040503050406030204" pitchFamily="18" charset="0"/>
                                                </a:rPr>
                                                <m:t>𝑆</m:t>
                                              </m:r>
                                            </m:e>
                                            <m:sub>
                                              <m:r>
                                                <a:rPr lang="en-GB" i="1">
                                                  <a:latin typeface="Cambria Math" panose="02040503050406030204" pitchFamily="18" charset="0"/>
                                                </a:rPr>
                                                <m:t>𝐿</m:t>
                                              </m:r>
                                            </m:sub>
                                          </m:sSub>
                                        </m:e>
                                        <m:sub>
                                          <m:r>
                                            <a:rPr lang="en-GB" i="1">
                                              <a:latin typeface="Cambria Math" panose="02040503050406030204" pitchFamily="18" charset="0"/>
                                            </a:rPr>
                                            <m:t>𝑖</m:t>
                                          </m:r>
                                        </m:sub>
                                      </m:sSub>
                                    </m:sup>
                                  </m:sSup>
                                  <m:sSup>
                                    <m:sSupPr>
                                      <m:ctrlPr>
                                        <a:rPr lang="en-GB" i="1">
                                          <a:latin typeface="Cambria Math" panose="02040503050406030204" pitchFamily="18" charset="0"/>
                                        </a:rPr>
                                      </m:ctrlPr>
                                    </m:sSupPr>
                                    <m:e>
                                      <m:sSub>
                                        <m:sSubPr>
                                          <m:ctrlPr>
                                            <a:rPr lang="en-GB" i="1">
                                              <a:latin typeface="Cambria Math" panose="02040503050406030204" pitchFamily="18" charset="0"/>
                                            </a:rPr>
                                          </m:ctrlPr>
                                        </m:sSubPr>
                                        <m:e>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𝐾</m:t>
                                                  </m:r>
                                                </m:num>
                                                <m:den>
                                                  <m:r>
                                                    <a:rPr lang="en-GB" i="1">
                                                      <a:latin typeface="Cambria Math" panose="02040503050406030204" pitchFamily="18" charset="0"/>
                                                    </a:rPr>
                                                    <m:t>𝐻</m:t>
                                                  </m:r>
                                                </m:den>
                                              </m:f>
                                            </m:e>
                                          </m:d>
                                        </m:e>
                                        <m:sub>
                                          <m:r>
                                            <a:rPr lang="en-GB" i="1">
                                              <a:latin typeface="Cambria Math" panose="02040503050406030204" pitchFamily="18" charset="0"/>
                                            </a:rPr>
                                            <m:t>𝑖</m:t>
                                          </m:r>
                                        </m:sub>
                                      </m:sSub>
                                    </m:e>
                                    <m:sup>
                                      <m:sSub>
                                        <m:sSubPr>
                                          <m:ctrlPr>
                                            <a:rPr lang="en-GB" i="1">
                                              <a:latin typeface="Cambria Math" panose="02040503050406030204" pitchFamily="18" charset="0"/>
                                            </a:rPr>
                                          </m:ctrlPr>
                                        </m:sSubPr>
                                        <m:e>
                                          <m:sSub>
                                            <m:sSubPr>
                                              <m:ctrlPr>
                                                <a:rPr lang="en-GB" i="1">
                                                  <a:latin typeface="Cambria Math" panose="02040503050406030204" pitchFamily="18" charset="0"/>
                                                </a:rPr>
                                              </m:ctrlPr>
                                            </m:sSubPr>
                                            <m:e>
                                              <m:r>
                                                <a:rPr lang="en-GB" i="1">
                                                  <a:latin typeface="Cambria Math" panose="02040503050406030204" pitchFamily="18" charset="0"/>
                                                </a:rPr>
                                                <m:t>𝑆</m:t>
                                              </m:r>
                                            </m:e>
                                            <m:sub>
                                              <m:r>
                                                <a:rPr lang="en-GB" i="1">
                                                  <a:latin typeface="Cambria Math" panose="02040503050406030204" pitchFamily="18" charset="0"/>
                                                </a:rPr>
                                                <m:t>𝑘</m:t>
                                              </m:r>
                                            </m:sub>
                                          </m:sSub>
                                        </m:e>
                                        <m:sub>
                                          <m:r>
                                            <a:rPr lang="en-GB" i="1">
                                              <a:latin typeface="Cambria Math" panose="02040503050406030204" pitchFamily="18" charset="0"/>
                                            </a:rPr>
                                            <m:t>𝑖</m:t>
                                          </m:r>
                                        </m:sub>
                                      </m:sSub>
                                    </m:sup>
                                  </m:sSup>
                                  <m:sSup>
                                    <m:sSupPr>
                                      <m:ctrlPr>
                                        <a:rPr lang="en-GB" i="1">
                                          <a:latin typeface="Cambria Math" panose="02040503050406030204" pitchFamily="18" charset="0"/>
                                        </a:rPr>
                                      </m:ctrlPr>
                                    </m:sSupPr>
                                    <m:e>
                                      <m:sSub>
                                        <m:sSubPr>
                                          <m:ctrlPr>
                                            <a:rPr lang="en-GB" i="1">
                                              <a:latin typeface="Cambria Math" panose="02040503050406030204" pitchFamily="18" charset="0"/>
                                            </a:rPr>
                                          </m:ctrlPr>
                                        </m:sSubPr>
                                        <m:e>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𝑅</m:t>
                                                  </m:r>
                                                </m:num>
                                                <m:den>
                                                  <m:r>
                                                    <a:rPr lang="en-GB" i="1">
                                                      <a:latin typeface="Cambria Math" panose="02040503050406030204" pitchFamily="18" charset="0"/>
                                                    </a:rPr>
                                                    <m:t>𝐻</m:t>
                                                  </m:r>
                                                </m:den>
                                              </m:f>
                                            </m:e>
                                          </m:d>
                                        </m:e>
                                        <m:sub>
                                          <m:r>
                                            <a:rPr lang="en-GB" i="1">
                                              <a:latin typeface="Cambria Math" panose="02040503050406030204" pitchFamily="18" charset="0"/>
                                            </a:rPr>
                                            <m:t>𝑖</m:t>
                                          </m:r>
                                        </m:sub>
                                      </m:sSub>
                                    </m:e>
                                    <m:sup>
                                      <m:sSub>
                                        <m:sSubPr>
                                          <m:ctrlPr>
                                            <a:rPr lang="en-GB" i="1">
                                              <a:latin typeface="Cambria Math" panose="02040503050406030204" pitchFamily="18" charset="0"/>
                                            </a:rPr>
                                          </m:ctrlPr>
                                        </m:sSubPr>
                                        <m:e>
                                          <m:sSub>
                                            <m:sSubPr>
                                              <m:ctrlPr>
                                                <a:rPr lang="en-GB" i="1">
                                                  <a:latin typeface="Cambria Math" panose="02040503050406030204" pitchFamily="18" charset="0"/>
                                                </a:rPr>
                                              </m:ctrlPr>
                                            </m:sSubPr>
                                            <m:e>
                                              <m:r>
                                                <a:rPr lang="en-GB" i="1">
                                                  <a:latin typeface="Cambria Math" panose="02040503050406030204" pitchFamily="18" charset="0"/>
                                                </a:rPr>
                                                <m:t>𝑆</m:t>
                                              </m:r>
                                            </m:e>
                                            <m:sub>
                                              <m:r>
                                                <a:rPr lang="en-GB" i="1">
                                                  <a:latin typeface="Cambria Math" panose="02040503050406030204" pitchFamily="18" charset="0"/>
                                                </a:rPr>
                                                <m:t>𝑅</m:t>
                                              </m:r>
                                            </m:sub>
                                          </m:sSub>
                                        </m:e>
                                        <m:sub>
                                          <m:r>
                                            <a:rPr lang="en-GB" i="1">
                                              <a:latin typeface="Cambria Math" panose="02040503050406030204" pitchFamily="18" charset="0"/>
                                            </a:rPr>
                                            <m:t>𝑖</m:t>
                                          </m:r>
                                        </m:sub>
                                      </m:sSub>
                                    </m:sup>
                                  </m:sSup>
                                </m:e>
                              </m:nary>
                            </m:e>
                          </m:d>
                          <m:r>
                            <a:rPr lang="en-GB" i="0">
                              <a:latin typeface="Cambria Math" panose="02040503050406030204" pitchFamily="18" charset="0"/>
                            </a:rPr>
                            <m:t> </m:t>
                          </m:r>
                          <m:r>
                            <a:rPr lang="en-GB" i="1">
                              <a:latin typeface="Cambria Math" panose="02040503050406030204" pitchFamily="18" charset="0"/>
                            </a:rPr>
                            <m:t>𝑃𝑂𝑃</m:t>
                          </m:r>
                          <m:r>
                            <a:rPr lang="en-GB" i="0">
                              <a:latin typeface="Cambria Math" panose="02040503050406030204" pitchFamily="18" charset="0"/>
                            </a:rPr>
                            <m:t>∗</m:t>
                          </m:r>
                          <m:r>
                            <a:rPr lang="en-GB" i="1">
                              <a:latin typeface="Cambria Math" panose="02040503050406030204" pitchFamily="18" charset="0"/>
                            </a:rPr>
                            <m:t>𝑃𝐴𝑅𝑇</m:t>
                          </m:r>
                          <m:r>
                            <a:rPr lang="en-GB" i="0">
                              <a:latin typeface="Cambria Math" panose="02040503050406030204" pitchFamily="18" charset="0"/>
                            </a:rPr>
                            <m:t>∗</m:t>
                          </m:r>
                          <m:d>
                            <m:dPr>
                              <m:ctrlPr>
                                <a:rPr lang="en-GB" i="1">
                                  <a:latin typeface="Cambria Math" panose="02040503050406030204" pitchFamily="18" charset="0"/>
                                </a:rPr>
                              </m:ctrlPr>
                            </m:dPr>
                            <m:e>
                              <m:r>
                                <a:rPr lang="en-GB" i="0">
                                  <a:latin typeface="Cambria Math" panose="02040503050406030204" pitchFamily="18" charset="0"/>
                                </a:rPr>
                                <m:t>1−</m:t>
                              </m:r>
                              <m:r>
                                <a:rPr lang="en-GB" i="1">
                                  <a:latin typeface="Cambria Math" panose="02040503050406030204" pitchFamily="18" charset="0"/>
                                </a:rPr>
                                <m:t>𝑢</m:t>
                              </m:r>
                            </m:e>
                          </m:d>
                          <m:r>
                            <a:rPr lang="en-GB" i="0">
                              <a:latin typeface="Cambria Math" panose="02040503050406030204" pitchFamily="18" charset="0"/>
                            </a:rPr>
                            <m:t>∗ </m:t>
                          </m:r>
                          <m:f>
                            <m:fPr>
                              <m:type m:val="lin"/>
                              <m:ctrlPr>
                                <a:rPr lang="en-GB" i="1">
                                  <a:latin typeface="Cambria Math" panose="02040503050406030204" pitchFamily="18" charset="0"/>
                                </a:rPr>
                              </m:ctrlPr>
                            </m:fPr>
                            <m:num>
                              <m:r>
                                <a:rPr lang="en-GB" i="1">
                                  <a:latin typeface="Cambria Math" panose="02040503050406030204" pitchFamily="18" charset="0"/>
                                </a:rPr>
                                <m:t>𝐻</m:t>
                              </m:r>
                            </m:num>
                            <m:den>
                              <m:sSup>
                                <m:sSupPr>
                                  <m:ctrlPr>
                                    <a:rPr lang="en-GB" i="1">
                                      <a:latin typeface="Cambria Math" panose="02040503050406030204" pitchFamily="18" charset="0"/>
                                    </a:rPr>
                                  </m:ctrlPr>
                                </m:sSupPr>
                                <m:e>
                                  <m:r>
                                    <a:rPr lang="en-GB" i="1">
                                      <a:latin typeface="Cambria Math" panose="02040503050406030204" pitchFamily="18" charset="0"/>
                                    </a:rPr>
                                    <m:t>𝑁</m:t>
                                  </m:r>
                                </m:e>
                                <m:sup/>
                              </m:sSup>
                            </m:den>
                          </m:f>
                          <m:r>
                            <a:rPr lang="en-GB" i="0">
                              <a:latin typeface="Cambria Math" panose="02040503050406030204" pitchFamily="18" charset="0"/>
                            </a:rPr>
                            <m:t>  </m:t>
                          </m:r>
                        </m:num>
                        <m:den>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𝐴</m:t>
                                  </m:r>
                                </m:e>
                                <m:sub>
                                  <m:r>
                                    <a:rPr lang="en-GB" i="0">
                                      <a:latin typeface="Cambria Math" panose="02040503050406030204" pitchFamily="18" charset="0"/>
                                    </a:rPr>
                                    <m:t>0</m:t>
                                  </m:r>
                                </m:sub>
                              </m:sSub>
                              <m:r>
                                <a:rPr lang="en-GB" i="0">
                                  <a:latin typeface="Cambria Math" panose="02040503050406030204" pitchFamily="18" charset="0"/>
                                </a:rPr>
                                <m:t> </m:t>
                              </m:r>
                              <m:sSup>
                                <m:sSupPr>
                                  <m:ctrlPr>
                                    <a:rPr lang="en-GB" i="1">
                                      <a:latin typeface="Cambria Math" panose="02040503050406030204" pitchFamily="18" charset="0"/>
                                    </a:rPr>
                                  </m:ctrlPr>
                                </m:sSupPr>
                                <m:e>
                                  <m:d>
                                    <m:dPr>
                                      <m:ctrlPr>
                                        <a:rPr lang="en-GB" i="1">
                                          <a:latin typeface="Cambria Math" panose="02040503050406030204" pitchFamily="18" charset="0"/>
                                        </a:rPr>
                                      </m:ctrlPr>
                                    </m:dPr>
                                    <m:e>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𝐿</m:t>
                                              </m:r>
                                            </m:e>
                                            <m:sub>
                                              <m:r>
                                                <a:rPr lang="en-GB" i="0">
                                                  <a:latin typeface="Cambria Math" panose="02040503050406030204" pitchFamily="18" charset="0"/>
                                                </a:rPr>
                                                <m:t>0</m:t>
                                              </m:r>
                                            </m:sub>
                                          </m:sSub>
                                        </m:num>
                                        <m:den>
                                          <m:sSub>
                                            <m:sSubPr>
                                              <m:ctrlPr>
                                                <a:rPr lang="en-GB" i="1">
                                                  <a:latin typeface="Cambria Math" panose="02040503050406030204" pitchFamily="18" charset="0"/>
                                                </a:rPr>
                                              </m:ctrlPr>
                                            </m:sSubPr>
                                            <m:e>
                                              <m:r>
                                                <a:rPr lang="en-GB" i="1">
                                                  <a:latin typeface="Cambria Math" panose="02040503050406030204" pitchFamily="18" charset="0"/>
                                                </a:rPr>
                                                <m:t>𝐻</m:t>
                                              </m:r>
                                            </m:e>
                                            <m:sub>
                                              <m:r>
                                                <a:rPr lang="en-GB" i="0">
                                                  <a:latin typeface="Cambria Math" panose="02040503050406030204" pitchFamily="18" charset="0"/>
                                                </a:rPr>
                                                <m:t>0</m:t>
                                              </m:r>
                                            </m:sub>
                                          </m:sSub>
                                        </m:den>
                                      </m:f>
                                    </m:e>
                                  </m:d>
                                </m:e>
                                <m:sup>
                                  <m:sSub>
                                    <m:sSubPr>
                                      <m:ctrlPr>
                                        <a:rPr lang="en-GB" i="1">
                                          <a:latin typeface="Cambria Math" panose="02040503050406030204" pitchFamily="18" charset="0"/>
                                        </a:rPr>
                                      </m:ctrlPr>
                                    </m:sSubPr>
                                    <m:e>
                                      <m:r>
                                        <a:rPr lang="en-GB" i="1">
                                          <a:latin typeface="Cambria Math" panose="02040503050406030204" pitchFamily="18" charset="0"/>
                                        </a:rPr>
                                        <m:t>𝑆</m:t>
                                      </m:r>
                                    </m:e>
                                    <m:sub>
                                      <m:r>
                                        <a:rPr lang="en-GB" i="1">
                                          <a:latin typeface="Cambria Math" panose="02040503050406030204" pitchFamily="18" charset="0"/>
                                        </a:rPr>
                                        <m:t>𝐿</m:t>
                                      </m:r>
                                    </m:sub>
                                  </m:sSub>
                                </m:sup>
                              </m:sSup>
                              <m:sSup>
                                <m:sSupPr>
                                  <m:ctrlPr>
                                    <a:rPr lang="en-GB" i="1">
                                      <a:latin typeface="Cambria Math" panose="02040503050406030204" pitchFamily="18" charset="0"/>
                                    </a:rPr>
                                  </m:ctrlPr>
                                </m:sSupPr>
                                <m:e>
                                  <m:d>
                                    <m:dPr>
                                      <m:ctrlPr>
                                        <a:rPr lang="en-GB" i="1">
                                          <a:latin typeface="Cambria Math" panose="02040503050406030204" pitchFamily="18" charset="0"/>
                                        </a:rPr>
                                      </m:ctrlPr>
                                    </m:dPr>
                                    <m:e>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𝐾</m:t>
                                              </m:r>
                                            </m:e>
                                            <m:sub>
                                              <m:r>
                                                <a:rPr lang="en-GB" i="0">
                                                  <a:latin typeface="Cambria Math" panose="02040503050406030204" pitchFamily="18" charset="0"/>
                                                </a:rPr>
                                                <m:t>0</m:t>
                                              </m:r>
                                            </m:sub>
                                          </m:sSub>
                                        </m:num>
                                        <m:den>
                                          <m:sSub>
                                            <m:sSubPr>
                                              <m:ctrlPr>
                                                <a:rPr lang="en-GB" i="1">
                                                  <a:latin typeface="Cambria Math" panose="02040503050406030204" pitchFamily="18" charset="0"/>
                                                </a:rPr>
                                              </m:ctrlPr>
                                            </m:sSubPr>
                                            <m:e>
                                              <m:r>
                                                <a:rPr lang="en-GB" i="1">
                                                  <a:latin typeface="Cambria Math" panose="02040503050406030204" pitchFamily="18" charset="0"/>
                                                </a:rPr>
                                                <m:t>𝐻</m:t>
                                              </m:r>
                                            </m:e>
                                            <m:sub>
                                              <m:r>
                                                <a:rPr lang="en-GB" i="0">
                                                  <a:latin typeface="Cambria Math" panose="02040503050406030204" pitchFamily="18" charset="0"/>
                                                </a:rPr>
                                                <m:t>0</m:t>
                                              </m:r>
                                            </m:sub>
                                          </m:sSub>
                                        </m:den>
                                      </m:f>
                                    </m:e>
                                  </m:d>
                                </m:e>
                                <m:sup>
                                  <m:sSub>
                                    <m:sSubPr>
                                      <m:ctrlPr>
                                        <a:rPr lang="en-GB" i="1">
                                          <a:latin typeface="Cambria Math" panose="02040503050406030204" pitchFamily="18" charset="0"/>
                                        </a:rPr>
                                      </m:ctrlPr>
                                    </m:sSubPr>
                                    <m:e>
                                      <m:r>
                                        <a:rPr lang="en-GB" i="1">
                                          <a:latin typeface="Cambria Math" panose="02040503050406030204" pitchFamily="18" charset="0"/>
                                        </a:rPr>
                                        <m:t>𝑆</m:t>
                                      </m:r>
                                    </m:e>
                                    <m:sub>
                                      <m:r>
                                        <a:rPr lang="en-GB" i="1">
                                          <a:latin typeface="Cambria Math" panose="02040503050406030204" pitchFamily="18" charset="0"/>
                                        </a:rPr>
                                        <m:t>𝑘</m:t>
                                      </m:r>
                                    </m:sub>
                                  </m:sSub>
                                </m:sup>
                              </m:sSup>
                              <m:sSup>
                                <m:sSupPr>
                                  <m:ctrlPr>
                                    <a:rPr lang="en-GB" i="1">
                                      <a:latin typeface="Cambria Math" panose="02040503050406030204" pitchFamily="18" charset="0"/>
                                    </a:rPr>
                                  </m:ctrlPr>
                                </m:sSupPr>
                                <m:e>
                                  <m:d>
                                    <m:dPr>
                                      <m:ctrlPr>
                                        <a:rPr lang="en-GB" i="1">
                                          <a:latin typeface="Cambria Math" panose="02040503050406030204" pitchFamily="18" charset="0"/>
                                        </a:rPr>
                                      </m:ctrlPr>
                                    </m:dPr>
                                    <m:e>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𝑅</m:t>
                                              </m:r>
                                            </m:e>
                                            <m:sub>
                                              <m:r>
                                                <a:rPr lang="en-GB" i="0">
                                                  <a:latin typeface="Cambria Math" panose="02040503050406030204" pitchFamily="18" charset="0"/>
                                                </a:rPr>
                                                <m:t>0</m:t>
                                              </m:r>
                                            </m:sub>
                                          </m:sSub>
                                        </m:num>
                                        <m:den>
                                          <m:sSub>
                                            <m:sSubPr>
                                              <m:ctrlPr>
                                                <a:rPr lang="en-GB" i="1">
                                                  <a:latin typeface="Cambria Math" panose="02040503050406030204" pitchFamily="18" charset="0"/>
                                                </a:rPr>
                                              </m:ctrlPr>
                                            </m:sSubPr>
                                            <m:e>
                                              <m:r>
                                                <a:rPr lang="en-GB" i="1">
                                                  <a:latin typeface="Cambria Math" panose="02040503050406030204" pitchFamily="18" charset="0"/>
                                                </a:rPr>
                                                <m:t>𝐻</m:t>
                                              </m:r>
                                            </m:e>
                                            <m:sub>
                                              <m:r>
                                                <a:rPr lang="en-GB" i="0">
                                                  <a:latin typeface="Cambria Math" panose="02040503050406030204" pitchFamily="18" charset="0"/>
                                                </a:rPr>
                                                <m:t>0</m:t>
                                              </m:r>
                                            </m:sub>
                                          </m:sSub>
                                        </m:den>
                                      </m:f>
                                    </m:e>
                                  </m:d>
                                </m:e>
                                <m:sup>
                                  <m:sSub>
                                    <m:sSubPr>
                                      <m:ctrlPr>
                                        <a:rPr lang="en-GB" i="1">
                                          <a:latin typeface="Cambria Math" panose="02040503050406030204" pitchFamily="18" charset="0"/>
                                        </a:rPr>
                                      </m:ctrlPr>
                                    </m:sSubPr>
                                    <m:e>
                                      <m:r>
                                        <a:rPr lang="en-GB" i="1">
                                          <a:latin typeface="Cambria Math" panose="02040503050406030204" pitchFamily="18" charset="0"/>
                                        </a:rPr>
                                        <m:t>𝑆</m:t>
                                      </m:r>
                                    </m:e>
                                    <m:sub>
                                      <m:r>
                                        <a:rPr lang="en-GB" i="1">
                                          <a:latin typeface="Cambria Math" panose="02040503050406030204" pitchFamily="18" charset="0"/>
                                        </a:rPr>
                                        <m:t>𝑅</m:t>
                                      </m:r>
                                    </m:sub>
                                  </m:sSub>
                                </m:sup>
                              </m:sSup>
                            </m:e>
                          </m:d>
                          <m:r>
                            <a:rPr lang="en-GB" i="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𝑃𝑂𝑃</m:t>
                              </m:r>
                            </m:e>
                            <m:sub>
                              <m:r>
                                <a:rPr lang="en-GB" i="0">
                                  <a:latin typeface="Cambria Math" panose="02040503050406030204" pitchFamily="18" charset="0"/>
                                </a:rPr>
                                <m:t>0</m:t>
                              </m:r>
                            </m:sub>
                          </m:sSub>
                          <m:r>
                            <a:rPr lang="en-GB" i="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𝑃𝐴𝑅𝑇</m:t>
                              </m:r>
                            </m:e>
                            <m:sub>
                              <m:r>
                                <a:rPr lang="en-GB" i="0">
                                  <a:latin typeface="Cambria Math" panose="02040503050406030204" pitchFamily="18" charset="0"/>
                                </a:rPr>
                                <m:t>0</m:t>
                              </m:r>
                            </m:sub>
                          </m:sSub>
                          <m:r>
                            <a:rPr lang="en-GB" i="0">
                              <a:latin typeface="Cambria Math" panose="02040503050406030204" pitchFamily="18" charset="0"/>
                            </a:rPr>
                            <m:t>∗</m:t>
                          </m:r>
                          <m:d>
                            <m:dPr>
                              <m:ctrlPr>
                                <a:rPr lang="en-GB" i="1">
                                  <a:latin typeface="Cambria Math" panose="02040503050406030204" pitchFamily="18" charset="0"/>
                                </a:rPr>
                              </m:ctrlPr>
                            </m:dPr>
                            <m:e>
                              <m:r>
                                <a:rPr lang="en-GB" i="0">
                                  <a:latin typeface="Cambria Math" panose="02040503050406030204" pitchFamily="18" charset="0"/>
                                </a:rPr>
                                <m:t>1−</m:t>
                              </m:r>
                              <m:sSub>
                                <m:sSubPr>
                                  <m:ctrlPr>
                                    <a:rPr lang="en-GB" i="1">
                                      <a:latin typeface="Cambria Math" panose="02040503050406030204" pitchFamily="18" charset="0"/>
                                    </a:rPr>
                                  </m:ctrlPr>
                                </m:sSubPr>
                                <m:e>
                                  <m:r>
                                    <a:rPr lang="en-GB" i="1">
                                      <a:latin typeface="Cambria Math" panose="02040503050406030204" pitchFamily="18" charset="0"/>
                                    </a:rPr>
                                    <m:t>𝑢</m:t>
                                  </m:r>
                                </m:e>
                                <m:sub>
                                  <m:r>
                                    <a:rPr lang="en-GB" i="0">
                                      <a:latin typeface="Cambria Math" panose="02040503050406030204" pitchFamily="18" charset="0"/>
                                    </a:rPr>
                                    <m:t>0</m:t>
                                  </m:r>
                                </m:sub>
                              </m:sSub>
                            </m:e>
                          </m:d>
                          <m:r>
                            <a:rPr lang="en-GB" i="0">
                              <a:latin typeface="Cambria Math" panose="02040503050406030204" pitchFamily="18" charset="0"/>
                            </a:rPr>
                            <m:t>∗  </m:t>
                          </m:r>
                          <m:sSub>
                            <m:sSubPr>
                              <m:ctrlPr>
                                <a:rPr lang="en-GB" i="1">
                                  <a:latin typeface="Cambria Math" panose="02040503050406030204" pitchFamily="18" charset="0"/>
                                </a:rPr>
                              </m:ctrlPr>
                            </m:sSubPr>
                            <m:e>
                              <m:f>
                                <m:fPr>
                                  <m:type m:val="lin"/>
                                  <m:ctrlPr>
                                    <a:rPr lang="en-GB" i="1">
                                      <a:latin typeface="Cambria Math" panose="02040503050406030204" pitchFamily="18" charset="0"/>
                                    </a:rPr>
                                  </m:ctrlPr>
                                </m:fPr>
                                <m:num>
                                  <m:r>
                                    <a:rPr lang="en-GB" i="1">
                                      <a:latin typeface="Cambria Math" panose="02040503050406030204" pitchFamily="18" charset="0"/>
                                    </a:rPr>
                                    <m:t>𝐻</m:t>
                                  </m:r>
                                </m:num>
                                <m:den>
                                  <m:r>
                                    <a:rPr lang="en-GB" i="1">
                                      <a:latin typeface="Cambria Math" panose="02040503050406030204" pitchFamily="18" charset="0"/>
                                    </a:rPr>
                                    <m:t>𝑁</m:t>
                                  </m:r>
                                </m:den>
                              </m:f>
                            </m:e>
                            <m:sub>
                              <m:r>
                                <a:rPr lang="en-GB" i="0">
                                  <a:latin typeface="Cambria Math" panose="02040503050406030204" pitchFamily="18" charset="0"/>
                                </a:rPr>
                                <m:t>0</m:t>
                              </m:r>
                            </m:sub>
                          </m:sSub>
                        </m:den>
                      </m:f>
                    </m:oMath>
                  </m:oMathPara>
                </a14:m>
                <a:endParaRPr lang="en-GB" dirty="0"/>
              </a:p>
            </p:txBody>
          </p:sp>
        </mc:Choice>
        <mc:Fallback xmlns="">
          <p:sp>
            <p:nvSpPr>
              <p:cNvPr id="5" name="Rectangle 4"/>
              <p:cNvSpPr>
                <a:spLocks noRot="1" noChangeAspect="1" noMove="1" noResize="1" noEditPoints="1" noAdjustHandles="1" noChangeArrowheads="1" noChangeShapeType="1" noTextEdit="1"/>
              </p:cNvSpPr>
              <p:nvPr/>
            </p:nvSpPr>
            <p:spPr>
              <a:xfrm>
                <a:off x="631224" y="885888"/>
                <a:ext cx="10386438" cy="1376852"/>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5122650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040" y="219756"/>
            <a:ext cx="10515600" cy="951252"/>
          </a:xfrm>
        </p:spPr>
        <p:txBody>
          <a:bodyPr>
            <a:normAutofit fontScale="90000"/>
          </a:bodyPr>
          <a:lstStyle/>
          <a:p>
            <a:r>
              <a:rPr lang="en-GB" dirty="0" smtClean="0"/>
              <a:t>Will older workers participate in the labour force?</a:t>
            </a:r>
            <a:endParaRPr lang="en-GB" dirty="0"/>
          </a:p>
        </p:txBody>
      </p:sp>
      <p:sp>
        <p:nvSpPr>
          <p:cNvPr id="7" name="TextBox 6"/>
          <p:cNvSpPr txBox="1"/>
          <p:nvPr/>
        </p:nvSpPr>
        <p:spPr>
          <a:xfrm>
            <a:off x="6224337" y="1320092"/>
            <a:ext cx="4992304" cy="2554545"/>
          </a:xfrm>
          <a:prstGeom prst="rect">
            <a:avLst/>
          </a:prstGeom>
          <a:noFill/>
        </p:spPr>
        <p:txBody>
          <a:bodyPr wrap="square" rtlCol="0">
            <a:spAutoFit/>
          </a:bodyPr>
          <a:lstStyle/>
          <a:p>
            <a:pPr marL="342900" indent="-342900">
              <a:buAutoNum type="arabicPeriod"/>
            </a:pPr>
            <a:r>
              <a:rPr lang="en-GB" sz="2000" dirty="0" smtClean="0"/>
              <a:t>Since Feb 2020 peak, over-50s account for:</a:t>
            </a:r>
          </a:p>
          <a:p>
            <a:pPr marL="800100" lvl="1" indent="-342900">
              <a:buFont typeface="Arial" panose="020B0604020202020204" pitchFamily="34" charset="0"/>
              <a:buChar char="•"/>
            </a:pPr>
            <a:r>
              <a:rPr lang="en-GB" sz="2000" dirty="0" smtClean="0"/>
              <a:t>A quarter of decline in activity rate</a:t>
            </a:r>
          </a:p>
          <a:p>
            <a:pPr marL="800100" lvl="1" indent="-342900">
              <a:buFont typeface="Arial" panose="020B0604020202020204" pitchFamily="34" charset="0"/>
              <a:buChar char="•"/>
            </a:pPr>
            <a:r>
              <a:rPr lang="en-GB" sz="2000" dirty="0" smtClean="0"/>
              <a:t>One fifth of furloughed</a:t>
            </a:r>
          </a:p>
          <a:p>
            <a:pPr marL="342900" indent="-342900">
              <a:buAutoNum type="arabicPeriod"/>
            </a:pPr>
            <a:r>
              <a:rPr lang="en-GB" sz="2000" dirty="0" smtClean="0"/>
              <a:t>Will they return? </a:t>
            </a:r>
          </a:p>
          <a:p>
            <a:pPr marL="342900" indent="-342900">
              <a:buAutoNum type="arabicPeriod"/>
            </a:pPr>
            <a:r>
              <a:rPr lang="en-GB" sz="2000" dirty="0" smtClean="0"/>
              <a:t>A permanent fall in activity would deviate from historical precedent</a:t>
            </a:r>
          </a:p>
          <a:p>
            <a:pPr marL="342900" indent="-342900">
              <a:buFontTx/>
              <a:buAutoNum type="arabicPeriod"/>
            </a:pPr>
            <a:endParaRPr lang="en-GB" sz="2000" dirty="0"/>
          </a:p>
          <a:p>
            <a:endParaRPr lang="en-GB" sz="2000" dirty="0" smtClean="0"/>
          </a:p>
        </p:txBody>
      </p:sp>
      <p:sp>
        <p:nvSpPr>
          <p:cNvPr id="6" name="Rectangle 5"/>
          <p:cNvSpPr/>
          <p:nvPr/>
        </p:nvSpPr>
        <p:spPr>
          <a:xfrm>
            <a:off x="453992" y="5377806"/>
            <a:ext cx="830420" cy="246221"/>
          </a:xfrm>
          <a:prstGeom prst="rect">
            <a:avLst/>
          </a:prstGeom>
        </p:spPr>
        <p:txBody>
          <a:bodyPr wrap="none">
            <a:spAutoFit/>
          </a:bodyPr>
          <a:lstStyle/>
          <a:p>
            <a:r>
              <a:rPr lang="en-GB" sz="1000" kern="800" dirty="0">
                <a:ea typeface="Times New Roman" panose="02020603050405020304" pitchFamily="18" charset="0"/>
              </a:rPr>
              <a:t>Source: </a:t>
            </a:r>
            <a:r>
              <a:rPr lang="en-GB" sz="1000" kern="800" dirty="0" smtClean="0">
                <a:ea typeface="Times New Roman" panose="02020603050405020304" pitchFamily="18" charset="0"/>
              </a:rPr>
              <a:t>ONS</a:t>
            </a:r>
            <a:endParaRPr lang="en-GB" sz="1000" kern="800" dirty="0">
              <a:ea typeface="Times New Roman" panose="02020603050405020304" pitchFamily="18" charset="0"/>
            </a:endParaRPr>
          </a:p>
        </p:txBody>
      </p:sp>
      <p:sp>
        <p:nvSpPr>
          <p:cNvPr id="3" name="Rectangle 2"/>
          <p:cNvSpPr/>
          <p:nvPr/>
        </p:nvSpPr>
        <p:spPr>
          <a:xfrm>
            <a:off x="379093" y="1145229"/>
            <a:ext cx="2845779" cy="369332"/>
          </a:xfrm>
          <a:prstGeom prst="rect">
            <a:avLst/>
          </a:prstGeom>
        </p:spPr>
        <p:txBody>
          <a:bodyPr wrap="none">
            <a:spAutoFit/>
          </a:bodyPr>
          <a:lstStyle/>
          <a:p>
            <a:r>
              <a:rPr lang="en-GB" kern="800" dirty="0">
                <a:ea typeface="Times New Roman" panose="02020603050405020304" pitchFamily="18" charset="0"/>
              </a:rPr>
              <a:t>Activity rate for the over </a:t>
            </a:r>
            <a:r>
              <a:rPr lang="en-GB" kern="800" dirty="0" smtClean="0">
                <a:ea typeface="Times New Roman" panose="02020603050405020304" pitchFamily="18" charset="0"/>
              </a:rPr>
              <a:t>50s</a:t>
            </a:r>
            <a:endParaRPr lang="en-GB" dirty="0"/>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453992" y="1514560"/>
            <a:ext cx="5474860" cy="3863245"/>
          </a:xfrm>
          <a:prstGeom prst="rect">
            <a:avLst/>
          </a:prstGeom>
          <a:noFill/>
        </p:spPr>
      </p:pic>
    </p:spTree>
    <p:extLst>
      <p:ext uri="{BB962C8B-B14F-4D97-AF65-F5344CB8AC3E}">
        <p14:creationId xmlns:p14="http://schemas.microsoft.com/office/powerpoint/2010/main" val="36908002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6CD4F-4ADE-4CED-A053-1F7321C8D9DD}"/>
              </a:ext>
            </a:extLst>
          </p:cNvPr>
          <p:cNvSpPr>
            <a:spLocks noGrp="1"/>
          </p:cNvSpPr>
          <p:nvPr>
            <p:ph type="title"/>
          </p:nvPr>
        </p:nvSpPr>
        <p:spPr>
          <a:xfrm>
            <a:off x="606380" y="178234"/>
            <a:ext cx="10515600" cy="1012128"/>
          </a:xfrm>
        </p:spPr>
        <p:txBody>
          <a:bodyPr/>
          <a:lstStyle/>
          <a:p>
            <a:r>
              <a:rPr lang="en-GB" dirty="0" smtClean="0"/>
              <a:t>Where are we going?</a:t>
            </a:r>
            <a:endParaRPr lang="en-GB" dirty="0"/>
          </a:p>
        </p:txBody>
      </p:sp>
      <p:sp>
        <p:nvSpPr>
          <p:cNvPr id="6" name="TextBox 5"/>
          <p:cNvSpPr txBox="1"/>
          <p:nvPr/>
        </p:nvSpPr>
        <p:spPr>
          <a:xfrm>
            <a:off x="7734113" y="1632636"/>
            <a:ext cx="4067362" cy="2308324"/>
          </a:xfrm>
          <a:prstGeom prst="rect">
            <a:avLst/>
          </a:prstGeom>
          <a:noFill/>
        </p:spPr>
        <p:txBody>
          <a:bodyPr wrap="square" rtlCol="0">
            <a:spAutoFit/>
          </a:bodyPr>
          <a:lstStyle/>
          <a:p>
            <a:r>
              <a:rPr lang="en-GB" sz="3600" b="1" dirty="0" smtClean="0"/>
              <a:t>The question: </a:t>
            </a:r>
          </a:p>
          <a:p>
            <a:r>
              <a:rPr lang="en-GB" sz="3600" dirty="0" smtClean="0"/>
              <a:t>How much level </a:t>
            </a:r>
            <a:r>
              <a:rPr lang="en-GB" sz="3600" dirty="0"/>
              <a:t>scarring </a:t>
            </a:r>
            <a:r>
              <a:rPr lang="en-GB" sz="3600" dirty="0" smtClean="0"/>
              <a:t>relative to pre-pandemic GDP?</a:t>
            </a:r>
            <a:endParaRPr lang="en-GB" sz="3600" dirty="0"/>
          </a:p>
        </p:txBody>
      </p:sp>
      <p:sp>
        <p:nvSpPr>
          <p:cNvPr id="10" name="Rectangle 9"/>
          <p:cNvSpPr/>
          <p:nvPr/>
        </p:nvSpPr>
        <p:spPr>
          <a:xfrm>
            <a:off x="496388" y="5706984"/>
            <a:ext cx="6171112" cy="738664"/>
          </a:xfrm>
          <a:prstGeom prst="rect">
            <a:avLst/>
          </a:prstGeom>
        </p:spPr>
        <p:txBody>
          <a:bodyPr wrap="square">
            <a:spAutoFit/>
          </a:bodyPr>
          <a:lstStyle/>
          <a:p>
            <a:pPr>
              <a:lnSpc>
                <a:spcPct val="150000"/>
              </a:lnSpc>
            </a:pPr>
            <a:r>
              <a:rPr lang="en-GB" sz="1200" kern="800" dirty="0">
                <a:ea typeface="Times New Roman" panose="02020603050405020304" pitchFamily="18" charset="0"/>
              </a:rPr>
              <a:t>Sources: ONS and Bank of </a:t>
            </a:r>
            <a:r>
              <a:rPr lang="en-GB" sz="1200" kern="800" dirty="0" smtClean="0">
                <a:ea typeface="Times New Roman" panose="02020603050405020304" pitchFamily="18" charset="0"/>
              </a:rPr>
              <a:t>England.</a:t>
            </a:r>
          </a:p>
          <a:p>
            <a:r>
              <a:rPr lang="en-GB" sz="1200" kern="800" dirty="0" smtClean="0">
                <a:ea typeface="Times New Roman" panose="02020603050405020304" pitchFamily="18" charset="0"/>
              </a:rPr>
              <a:t>Note: from 2023 onwards, the January 2020 </a:t>
            </a:r>
            <a:r>
              <a:rPr lang="en-GB" sz="1200" i="1" kern="800" dirty="0" smtClean="0">
                <a:ea typeface="Times New Roman" panose="02020603050405020304" pitchFamily="18" charset="0"/>
              </a:rPr>
              <a:t>MPR</a:t>
            </a:r>
            <a:r>
              <a:rPr lang="en-GB" sz="1200" kern="800" dirty="0" smtClean="0">
                <a:ea typeface="Times New Roman" panose="02020603050405020304" pitchFamily="18" charset="0"/>
              </a:rPr>
              <a:t> forecast is extrapolated using quarterly </a:t>
            </a:r>
            <a:r>
              <a:rPr lang="en-GB" sz="1200" kern="800" dirty="0">
                <a:ea typeface="Times New Roman" panose="02020603050405020304" pitchFamily="18" charset="0"/>
              </a:rPr>
              <a:t>growth rates similar to those </a:t>
            </a:r>
            <a:r>
              <a:rPr lang="en-GB" sz="1200" kern="800" dirty="0" smtClean="0">
                <a:ea typeface="Times New Roman" panose="02020603050405020304" pitchFamily="18" charset="0"/>
              </a:rPr>
              <a:t>in the forecast for 2022.</a:t>
            </a:r>
            <a:endParaRPr lang="en-GB" sz="1200" kern="800" dirty="0">
              <a:ea typeface="Times New Roman" panose="02020603050405020304" pitchFamily="18" charset="0"/>
            </a:endParaRPr>
          </a:p>
        </p:txBody>
      </p:sp>
      <p:sp>
        <p:nvSpPr>
          <p:cNvPr id="8" name="Rectangle 7"/>
          <p:cNvSpPr/>
          <p:nvPr/>
        </p:nvSpPr>
        <p:spPr>
          <a:xfrm>
            <a:off x="606380" y="1312858"/>
            <a:ext cx="3100977" cy="369332"/>
          </a:xfrm>
          <a:prstGeom prst="rect">
            <a:avLst/>
          </a:prstGeom>
        </p:spPr>
        <p:txBody>
          <a:bodyPr wrap="none">
            <a:spAutoFit/>
          </a:bodyPr>
          <a:lstStyle/>
          <a:p>
            <a:r>
              <a:rPr lang="en-GB" kern="800" dirty="0">
                <a:ea typeface="Times New Roman" panose="02020603050405020304" pitchFamily="18" charset="0"/>
              </a:rPr>
              <a:t>Bank of England GDP forecasts </a:t>
            </a:r>
            <a:endParaRPr lang="en-GB" dirty="0"/>
          </a:p>
        </p:txBody>
      </p:sp>
      <p:pic>
        <p:nvPicPr>
          <p:cNvPr id="3" name="Picture 2"/>
          <p:cNvPicPr>
            <a:picLocks noChangeAspect="1"/>
          </p:cNvPicPr>
          <p:nvPr/>
        </p:nvPicPr>
        <p:blipFill>
          <a:blip r:embed="rId2"/>
          <a:stretch>
            <a:fillRect/>
          </a:stretch>
        </p:blipFill>
        <p:spPr>
          <a:xfrm>
            <a:off x="606380" y="1632636"/>
            <a:ext cx="6388780" cy="3899484"/>
          </a:xfrm>
          <a:prstGeom prst="rect">
            <a:avLst/>
          </a:prstGeom>
        </p:spPr>
      </p:pic>
      <p:cxnSp>
        <p:nvCxnSpPr>
          <p:cNvPr id="5" name="Straight Arrow Connector 4"/>
          <p:cNvCxnSpPr/>
          <p:nvPr/>
        </p:nvCxnSpPr>
        <p:spPr>
          <a:xfrm flipH="1">
            <a:off x="6108192" y="1975104"/>
            <a:ext cx="18288" cy="384048"/>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553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371" y="232302"/>
            <a:ext cx="10515600" cy="676916"/>
          </a:xfrm>
        </p:spPr>
        <p:txBody>
          <a:bodyPr>
            <a:normAutofit fontScale="90000"/>
          </a:bodyPr>
          <a:lstStyle/>
          <a:p>
            <a:r>
              <a:rPr lang="en-GB" dirty="0" smtClean="0"/>
              <a:t>Investment and capital during </a:t>
            </a:r>
            <a:r>
              <a:rPr lang="en-GB" dirty="0" err="1" smtClean="0"/>
              <a:t>Covid</a:t>
            </a:r>
            <a:endParaRPr lang="en-GB" sz="2000" dirty="0"/>
          </a:p>
        </p:txBody>
      </p:sp>
      <p:sp>
        <p:nvSpPr>
          <p:cNvPr id="7" name="TextBox 6"/>
          <p:cNvSpPr txBox="1"/>
          <p:nvPr/>
        </p:nvSpPr>
        <p:spPr>
          <a:xfrm>
            <a:off x="441371" y="5015926"/>
            <a:ext cx="11323908" cy="1477328"/>
          </a:xfrm>
          <a:prstGeom prst="rect">
            <a:avLst/>
          </a:prstGeom>
          <a:noFill/>
        </p:spPr>
        <p:txBody>
          <a:bodyPr wrap="square" rtlCol="0">
            <a:spAutoFit/>
          </a:bodyPr>
          <a:lstStyle/>
          <a:p>
            <a:pPr marL="342900" indent="-342900">
              <a:buAutoNum type="arabicPeriod"/>
            </a:pPr>
            <a:r>
              <a:rPr lang="en-GB" dirty="0"/>
              <a:t>B</a:t>
            </a:r>
            <a:r>
              <a:rPr lang="en-GB" dirty="0" smtClean="0"/>
              <a:t>usiness </a:t>
            </a:r>
            <a:r>
              <a:rPr lang="en-GB" dirty="0"/>
              <a:t>investment </a:t>
            </a:r>
            <a:r>
              <a:rPr lang="en-GB" dirty="0" smtClean="0"/>
              <a:t>fell </a:t>
            </a:r>
            <a:r>
              <a:rPr lang="en-GB" dirty="0"/>
              <a:t>by </a:t>
            </a:r>
            <a:r>
              <a:rPr lang="en-GB" dirty="0" smtClean="0"/>
              <a:t>12</a:t>
            </a:r>
            <a:r>
              <a:rPr lang="en-GB" dirty="0"/>
              <a:t>% in </a:t>
            </a:r>
            <a:r>
              <a:rPr lang="en-GB" dirty="0" smtClean="0"/>
              <a:t>2020</a:t>
            </a:r>
          </a:p>
          <a:p>
            <a:pPr marL="342900" indent="-342900">
              <a:buAutoNum type="arabicPeriod"/>
            </a:pPr>
            <a:r>
              <a:rPr lang="en-GB" dirty="0" smtClean="0"/>
              <a:t>Business capital stock barely grew in 2020 so lower than relative to pre-pandemic path</a:t>
            </a:r>
          </a:p>
          <a:p>
            <a:pPr marL="342900" indent="-342900">
              <a:buAutoNum type="arabicPeriod"/>
            </a:pPr>
            <a:r>
              <a:rPr lang="en-GB" dirty="0" smtClean="0"/>
              <a:t>Fall in business investment in 2020 concentrated in buildings and tangible capital; intangible investment held up</a:t>
            </a:r>
          </a:p>
          <a:p>
            <a:pPr marL="742950" lvl="1" indent="-285750">
              <a:buFont typeface="Arial" panose="020B0604020202020204" pitchFamily="34" charset="0"/>
              <a:buChar char="•"/>
            </a:pPr>
            <a:r>
              <a:rPr lang="en-GB" dirty="0" smtClean="0"/>
              <a:t>IPP investment held up in 2020 while other business investment collapsed [figure]</a:t>
            </a:r>
          </a:p>
          <a:p>
            <a:r>
              <a:rPr lang="en-GB" dirty="0"/>
              <a:t>4. </a:t>
            </a:r>
            <a:r>
              <a:rPr lang="en-GB" dirty="0" smtClean="0"/>
              <a:t>  Resilience of intangibles limits scarring through spillovers into A (not shown)</a:t>
            </a:r>
            <a:endParaRPr lang="en-GB" dirty="0"/>
          </a:p>
        </p:txBody>
      </p:sp>
      <p:pic>
        <p:nvPicPr>
          <p:cNvPr id="5" name="Picture 4"/>
          <p:cNvPicPr/>
          <p:nvPr/>
        </p:nvPicPr>
        <p:blipFill>
          <a:blip r:embed="rId3"/>
          <a:stretch>
            <a:fillRect/>
          </a:stretch>
        </p:blipFill>
        <p:spPr>
          <a:xfrm>
            <a:off x="441371" y="2171661"/>
            <a:ext cx="7559629" cy="2533203"/>
          </a:xfrm>
          <a:prstGeom prst="rect">
            <a:avLst/>
          </a:prstGeom>
        </p:spPr>
      </p:pic>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1506940"/>
            <a:ext cx="3886200" cy="3159616"/>
          </a:xfrm>
          <a:prstGeom prst="rect">
            <a:avLst/>
          </a:prstGeom>
          <a:noFill/>
        </p:spPr>
      </p:pic>
      <p:sp>
        <p:nvSpPr>
          <p:cNvPr id="3" name="Rectangle 2"/>
          <p:cNvSpPr/>
          <p:nvPr/>
        </p:nvSpPr>
        <p:spPr>
          <a:xfrm>
            <a:off x="441371" y="4671924"/>
            <a:ext cx="2733697" cy="299313"/>
          </a:xfrm>
          <a:prstGeom prst="rect">
            <a:avLst/>
          </a:prstGeom>
        </p:spPr>
        <p:txBody>
          <a:bodyPr wrap="none">
            <a:spAutoFit/>
          </a:bodyPr>
          <a:lstStyle/>
          <a:p>
            <a:pPr>
              <a:lnSpc>
                <a:spcPct val="150000"/>
              </a:lnSpc>
              <a:spcAft>
                <a:spcPts val="600"/>
              </a:spcAft>
            </a:pPr>
            <a:r>
              <a:rPr lang="en-GB" sz="1000" kern="800" dirty="0">
                <a:ea typeface="Times New Roman" panose="02020603050405020304" pitchFamily="18" charset="0"/>
              </a:rPr>
              <a:t>Source: ONS experimental productivity estimates</a:t>
            </a:r>
            <a:endParaRPr lang="en-GB" sz="1000" kern="800" dirty="0">
              <a:effectLst/>
              <a:ea typeface="Times New Roman" panose="02020603050405020304" pitchFamily="18" charset="0"/>
            </a:endParaRPr>
          </a:p>
        </p:txBody>
      </p:sp>
      <p:sp>
        <p:nvSpPr>
          <p:cNvPr id="9" name="Rectangle 8"/>
          <p:cNvSpPr/>
          <p:nvPr/>
        </p:nvSpPr>
        <p:spPr>
          <a:xfrm>
            <a:off x="8214360" y="1098701"/>
            <a:ext cx="3369320" cy="463397"/>
          </a:xfrm>
          <a:prstGeom prst="rect">
            <a:avLst/>
          </a:prstGeom>
        </p:spPr>
        <p:txBody>
          <a:bodyPr wrap="none">
            <a:spAutoFit/>
          </a:bodyPr>
          <a:lstStyle/>
          <a:p>
            <a:pPr>
              <a:lnSpc>
                <a:spcPct val="150000"/>
              </a:lnSpc>
              <a:spcAft>
                <a:spcPts val="600"/>
              </a:spcAft>
            </a:pPr>
            <a:r>
              <a:rPr lang="en-GB" dirty="0"/>
              <a:t>Business investment components</a:t>
            </a:r>
            <a:endParaRPr lang="en-GB" kern="800" dirty="0">
              <a:solidFill>
                <a:srgbClr val="FF0000"/>
              </a:solidFill>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2406169" y="1526882"/>
                <a:ext cx="3159198"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2200" b="1" i="1">
                              <a:latin typeface="Cambria Math" panose="02040503050406030204" pitchFamily="18" charset="0"/>
                            </a:rPr>
                          </m:ctrlPr>
                        </m:sSubPr>
                        <m:e>
                          <m:r>
                            <a:rPr lang="en-GB" sz="2200" b="1" i="1">
                              <a:latin typeface="Cambria Math" panose="02040503050406030204" pitchFamily="18" charset="0"/>
                            </a:rPr>
                            <m:t>𝒙</m:t>
                          </m:r>
                        </m:e>
                        <m:sub>
                          <m:r>
                            <a:rPr lang="en-GB" sz="2200" b="1" i="1">
                              <a:latin typeface="Cambria Math" panose="02040503050406030204" pitchFamily="18" charset="0"/>
                            </a:rPr>
                            <m:t>𝒕</m:t>
                          </m:r>
                        </m:sub>
                      </m:sSub>
                      <m:r>
                        <a:rPr lang="en-GB" sz="2200" b="1">
                          <a:latin typeface="Cambria Math" panose="02040503050406030204" pitchFamily="18" charset="0"/>
                        </a:rPr>
                        <m:t>=</m:t>
                      </m:r>
                      <m:d>
                        <m:dPr>
                          <m:ctrlPr>
                            <a:rPr lang="en-GB" sz="2200" b="1" i="1">
                              <a:latin typeface="Cambria Math" panose="02040503050406030204" pitchFamily="18" charset="0"/>
                            </a:rPr>
                          </m:ctrlPr>
                        </m:dPr>
                        <m:e>
                          <m:r>
                            <a:rPr lang="en-GB" sz="2200" b="1" i="1">
                              <a:latin typeface="Cambria Math" panose="02040503050406030204" pitchFamily="18" charset="0"/>
                            </a:rPr>
                            <m:t>𝟏</m:t>
                          </m:r>
                          <m:r>
                            <a:rPr lang="en-GB" sz="2200" b="1" i="1">
                              <a:latin typeface="Cambria Math" panose="02040503050406030204" pitchFamily="18" charset="0"/>
                            </a:rPr>
                            <m:t>−</m:t>
                          </m:r>
                          <m:sSub>
                            <m:sSubPr>
                              <m:ctrlPr>
                                <a:rPr lang="en-GB" sz="2200" b="1" i="1">
                                  <a:latin typeface="Cambria Math" panose="02040503050406030204" pitchFamily="18" charset="0"/>
                                </a:rPr>
                              </m:ctrlPr>
                            </m:sSubPr>
                            <m:e>
                              <m:r>
                                <a:rPr lang="en-GB" sz="2200" b="1" i="1">
                                  <a:latin typeface="Cambria Math" panose="02040503050406030204" pitchFamily="18" charset="0"/>
                                </a:rPr>
                                <m:t>𝜹</m:t>
                              </m:r>
                            </m:e>
                            <m:sub>
                              <m:r>
                                <a:rPr lang="en-GB" sz="2200" b="1" i="1">
                                  <a:latin typeface="Cambria Math" panose="02040503050406030204" pitchFamily="18" charset="0"/>
                                </a:rPr>
                                <m:t>𝒙</m:t>
                              </m:r>
                            </m:sub>
                          </m:sSub>
                        </m:e>
                      </m:d>
                      <m:sSub>
                        <m:sSubPr>
                          <m:ctrlPr>
                            <a:rPr lang="en-GB" sz="2200" b="1" i="1">
                              <a:latin typeface="Cambria Math" panose="02040503050406030204" pitchFamily="18" charset="0"/>
                            </a:rPr>
                          </m:ctrlPr>
                        </m:sSubPr>
                        <m:e>
                          <m:r>
                            <a:rPr lang="en-GB" sz="2200" b="1" i="1">
                              <a:latin typeface="Cambria Math" panose="02040503050406030204" pitchFamily="18" charset="0"/>
                            </a:rPr>
                            <m:t>𝒙</m:t>
                          </m:r>
                        </m:e>
                        <m:sub>
                          <m:r>
                            <a:rPr lang="en-GB" sz="2200" b="1" i="1">
                              <a:latin typeface="Cambria Math" panose="02040503050406030204" pitchFamily="18" charset="0"/>
                            </a:rPr>
                            <m:t>𝒕</m:t>
                          </m:r>
                          <m:r>
                            <a:rPr lang="en-GB" sz="2200" b="1" i="1">
                              <a:latin typeface="Cambria Math" panose="02040503050406030204" pitchFamily="18" charset="0"/>
                            </a:rPr>
                            <m:t>−</m:t>
                          </m:r>
                          <m:r>
                            <a:rPr lang="en-GB" sz="2200" b="1" i="1">
                              <a:latin typeface="Cambria Math" panose="02040503050406030204" pitchFamily="18" charset="0"/>
                            </a:rPr>
                            <m:t>𝟏</m:t>
                          </m:r>
                        </m:sub>
                      </m:sSub>
                      <m:r>
                        <a:rPr lang="en-GB" sz="2200" b="1">
                          <a:latin typeface="Cambria Math" panose="02040503050406030204" pitchFamily="18" charset="0"/>
                        </a:rPr>
                        <m:t>+</m:t>
                      </m:r>
                      <m:sSub>
                        <m:sSubPr>
                          <m:ctrlPr>
                            <a:rPr lang="en-GB" sz="2200" b="1" i="1">
                              <a:latin typeface="Cambria Math" panose="02040503050406030204" pitchFamily="18" charset="0"/>
                            </a:rPr>
                          </m:ctrlPr>
                        </m:sSubPr>
                        <m:e>
                          <m:r>
                            <a:rPr lang="en-GB" sz="2200" b="1" i="1">
                              <a:latin typeface="Cambria Math" panose="02040503050406030204" pitchFamily="18" charset="0"/>
                            </a:rPr>
                            <m:t>𝑰𝒙</m:t>
                          </m:r>
                        </m:e>
                        <m:sub>
                          <m:r>
                            <a:rPr lang="en-GB" sz="2200" b="1" i="1">
                              <a:latin typeface="Cambria Math" panose="02040503050406030204" pitchFamily="18" charset="0"/>
                            </a:rPr>
                            <m:t>𝒕</m:t>
                          </m:r>
                        </m:sub>
                      </m:sSub>
                    </m:oMath>
                  </m:oMathPara>
                </a14:m>
                <a:endParaRPr lang="en-GB" sz="2200" b="1" dirty="0"/>
              </a:p>
            </p:txBody>
          </p:sp>
        </mc:Choice>
        <mc:Fallback xmlns="">
          <p:sp>
            <p:nvSpPr>
              <p:cNvPr id="4" name="Rectangle 3"/>
              <p:cNvSpPr>
                <a:spLocks noRot="1" noChangeAspect="1" noMove="1" noResize="1" noEditPoints="1" noAdjustHandles="1" noChangeArrowheads="1" noChangeShapeType="1" noTextEdit="1"/>
              </p:cNvSpPr>
              <p:nvPr/>
            </p:nvSpPr>
            <p:spPr>
              <a:xfrm>
                <a:off x="2406169" y="1526882"/>
                <a:ext cx="3159198" cy="430887"/>
              </a:xfrm>
              <a:prstGeom prst="rect">
                <a:avLst/>
              </a:prstGeom>
              <a:blipFill>
                <a:blip r:embed="rId5"/>
                <a:stretch>
                  <a:fillRect b="-14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41371" y="1033384"/>
                <a:ext cx="7406640" cy="369332"/>
              </a:xfrm>
              <a:prstGeom prst="rect">
                <a:avLst/>
              </a:prstGeom>
            </p:spPr>
            <p:txBody>
              <a:bodyPr wrap="square">
                <a:spAutoFit/>
              </a:bodyPr>
              <a:lstStyle/>
              <a:p>
                <a:r>
                  <a:rPr lang="en-GB" kern="800" dirty="0" smtClean="0">
                    <a:ea typeface="Times New Roman" panose="02020603050405020304" pitchFamily="18" charset="0"/>
                  </a:rPr>
                  <a:t>Capital </a:t>
                </a:r>
                <a14:m>
                  <m:oMath xmlns:m="http://schemas.openxmlformats.org/officeDocument/2006/math">
                    <m:r>
                      <a:rPr lang="en-GB" i="1">
                        <a:latin typeface="Cambria Math" panose="02040503050406030204" pitchFamily="18" charset="0"/>
                        <a:cs typeface="Arial" panose="020B0604020202020204" pitchFamily="34" charset="0"/>
                      </a:rPr>
                      <m:t>𝑥</m:t>
                    </m:r>
                  </m:oMath>
                </a14:m>
                <a:r>
                  <a:rPr lang="en-GB" kern="800" dirty="0" smtClean="0">
                    <a:ea typeface="Times New Roman" panose="02020603050405020304" pitchFamily="18" charset="0"/>
                  </a:rPr>
                  <a:t> </a:t>
                </a:r>
                <a:r>
                  <a:rPr lang="en-GB" kern="800" dirty="0">
                    <a:ea typeface="Times New Roman" panose="02020603050405020304" pitchFamily="18" charset="0"/>
                  </a:rPr>
                  <a:t>is formed through investment </a:t>
                </a:r>
                <a14:m>
                  <m:oMath xmlns:m="http://schemas.openxmlformats.org/officeDocument/2006/math">
                    <m:sSub>
                      <m:sSubPr>
                        <m:ctrlPr>
                          <a:rPr lang="en-GB" i="1">
                            <a:latin typeface="Cambria Math" panose="02040503050406030204" pitchFamily="18" charset="0"/>
                            <a:cs typeface="Arial" panose="020B0604020202020204" pitchFamily="34" charset="0"/>
                          </a:rPr>
                        </m:ctrlPr>
                      </m:sSubPr>
                      <m:e>
                        <m:r>
                          <a:rPr lang="en-GB" b="0" i="1" smtClean="0">
                            <a:latin typeface="Cambria Math" panose="02040503050406030204" pitchFamily="18" charset="0"/>
                            <a:cs typeface="Arial" panose="020B0604020202020204" pitchFamily="34" charset="0"/>
                          </a:rPr>
                          <m:t>𝐼</m:t>
                        </m:r>
                      </m:e>
                      <m:sub>
                        <m:r>
                          <a:rPr lang="en-GB" i="1" kern="800">
                            <a:latin typeface="Cambria Math" panose="02040503050406030204" pitchFamily="18" charset="0"/>
                            <a:ea typeface="Times New Roman" panose="02020603050405020304" pitchFamily="18" charset="0"/>
                            <a:cs typeface="Arial" panose="020B0604020202020204" pitchFamily="34" charset="0"/>
                          </a:rPr>
                          <m:t>𝑥</m:t>
                        </m:r>
                      </m:sub>
                    </m:sSub>
                  </m:oMath>
                </a14:m>
                <a:r>
                  <a:rPr lang="en-GB" kern="800" dirty="0">
                    <a:ea typeface="Times New Roman" panose="02020603050405020304" pitchFamily="18" charset="0"/>
                  </a:rPr>
                  <a:t> net of depreciation at rate </a:t>
                </a:r>
                <a14:m>
                  <m:oMath xmlns:m="http://schemas.openxmlformats.org/officeDocument/2006/math">
                    <m:sSub>
                      <m:sSubPr>
                        <m:ctrlPr>
                          <a:rPr lang="en-GB" i="1">
                            <a:effectLst/>
                            <a:latin typeface="Cambria Math" panose="02040503050406030204" pitchFamily="18" charset="0"/>
                            <a:cs typeface="Arial" panose="020B0604020202020204" pitchFamily="34" charset="0"/>
                          </a:rPr>
                        </m:ctrlPr>
                      </m:sSubPr>
                      <m:e>
                        <m:r>
                          <a:rPr lang="en-GB" i="1" kern="800">
                            <a:latin typeface="Cambria Math" panose="02040503050406030204" pitchFamily="18" charset="0"/>
                            <a:ea typeface="Times New Roman" panose="02020603050405020304" pitchFamily="18" charset="0"/>
                            <a:cs typeface="Arial" panose="020B0604020202020204" pitchFamily="34" charset="0"/>
                          </a:rPr>
                          <m:t>𝛿</m:t>
                        </m:r>
                      </m:e>
                      <m:sub>
                        <m:r>
                          <a:rPr lang="en-GB" i="1" kern="800">
                            <a:latin typeface="Cambria Math" panose="02040503050406030204" pitchFamily="18" charset="0"/>
                            <a:ea typeface="Times New Roman" panose="02020603050405020304" pitchFamily="18" charset="0"/>
                            <a:cs typeface="Arial" panose="020B0604020202020204" pitchFamily="34" charset="0"/>
                          </a:rPr>
                          <m:t>𝑥</m:t>
                        </m:r>
                      </m:sub>
                    </m:sSub>
                  </m:oMath>
                </a14:m>
                <a:r>
                  <a:rPr lang="en-GB" kern="800" dirty="0">
                    <a:ea typeface="Times New Roman" panose="02020603050405020304" pitchFamily="18" charset="0"/>
                  </a:rPr>
                  <a:t> </a:t>
                </a:r>
                <a:endParaRPr lang="en-GB" dirty="0"/>
              </a:p>
            </p:txBody>
          </p:sp>
        </mc:Choice>
        <mc:Fallback xmlns="">
          <p:sp>
            <p:nvSpPr>
              <p:cNvPr id="10" name="Rectangle 9"/>
              <p:cNvSpPr>
                <a:spLocks noRot="1" noChangeAspect="1" noMove="1" noResize="1" noEditPoints="1" noAdjustHandles="1" noChangeArrowheads="1" noChangeShapeType="1" noTextEdit="1"/>
              </p:cNvSpPr>
              <p:nvPr/>
            </p:nvSpPr>
            <p:spPr>
              <a:xfrm>
                <a:off x="441371" y="1033384"/>
                <a:ext cx="7406640" cy="369332"/>
              </a:xfrm>
              <a:prstGeom prst="rect">
                <a:avLst/>
              </a:prstGeom>
              <a:blipFill>
                <a:blip r:embed="rId6"/>
                <a:stretch>
                  <a:fillRect l="-658" t="-10000" b="-26667"/>
                </a:stretch>
              </a:blipFill>
            </p:spPr>
            <p:txBody>
              <a:bodyPr/>
              <a:lstStyle/>
              <a:p>
                <a:r>
                  <a:rPr lang="en-GB">
                    <a:noFill/>
                  </a:rPr>
                  <a:t> </a:t>
                </a:r>
              </a:p>
            </p:txBody>
          </p:sp>
        </mc:Fallback>
      </mc:AlternateContent>
      <p:sp>
        <p:nvSpPr>
          <p:cNvPr id="6" name="Rectangle 5"/>
          <p:cNvSpPr/>
          <p:nvPr/>
        </p:nvSpPr>
        <p:spPr>
          <a:xfrm>
            <a:off x="8214360" y="4646849"/>
            <a:ext cx="830420" cy="299313"/>
          </a:xfrm>
          <a:prstGeom prst="rect">
            <a:avLst/>
          </a:prstGeom>
        </p:spPr>
        <p:txBody>
          <a:bodyPr wrap="none">
            <a:spAutoFit/>
          </a:bodyPr>
          <a:lstStyle/>
          <a:p>
            <a:pPr>
              <a:lnSpc>
                <a:spcPct val="150000"/>
              </a:lnSpc>
              <a:spcAft>
                <a:spcPts val="600"/>
              </a:spcAft>
            </a:pPr>
            <a:r>
              <a:rPr lang="en-GB" sz="1000" kern="800" dirty="0">
                <a:ea typeface="Times New Roman" panose="02020603050405020304" pitchFamily="18" charset="0"/>
              </a:rPr>
              <a:t>Source: ONS</a:t>
            </a:r>
            <a:endParaRPr lang="en-GB" sz="1000" kern="800" dirty="0">
              <a:effectLst/>
              <a:ea typeface="Times New Roman" panose="02020603050405020304" pitchFamily="18" charset="0"/>
            </a:endParaRPr>
          </a:p>
        </p:txBody>
      </p:sp>
    </p:spTree>
    <p:extLst>
      <p:ext uri="{BB962C8B-B14F-4D97-AF65-F5344CB8AC3E}">
        <p14:creationId xmlns:p14="http://schemas.microsoft.com/office/powerpoint/2010/main" val="3196798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4EE60-6C4A-4666-BF95-27623AB4C785}"/>
              </a:ext>
            </a:extLst>
          </p:cNvPr>
          <p:cNvSpPr>
            <a:spLocks noGrp="1"/>
          </p:cNvSpPr>
          <p:nvPr>
            <p:ph type="title"/>
          </p:nvPr>
        </p:nvSpPr>
        <p:spPr>
          <a:xfrm>
            <a:off x="361748" y="60785"/>
            <a:ext cx="11445240" cy="884555"/>
          </a:xfrm>
        </p:spPr>
        <p:txBody>
          <a:bodyPr>
            <a:normAutofit/>
          </a:bodyPr>
          <a:lstStyle/>
          <a:p>
            <a:r>
              <a:rPr lang="en-GB" dirty="0" smtClean="0"/>
              <a:t>Base effects: inflation is an annual comparison</a:t>
            </a:r>
            <a:endParaRPr lang="en-GB" dirty="0"/>
          </a:p>
        </p:txBody>
      </p:sp>
      <p:sp>
        <p:nvSpPr>
          <p:cNvPr id="8" name="Rectangle 7"/>
          <p:cNvSpPr/>
          <p:nvPr/>
        </p:nvSpPr>
        <p:spPr>
          <a:xfrm>
            <a:off x="361748" y="1221281"/>
            <a:ext cx="2074158" cy="369332"/>
          </a:xfrm>
          <a:prstGeom prst="rect">
            <a:avLst/>
          </a:prstGeom>
        </p:spPr>
        <p:txBody>
          <a:bodyPr wrap="none">
            <a:spAutoFit/>
          </a:bodyPr>
          <a:lstStyle/>
          <a:p>
            <a:r>
              <a:rPr lang="en-GB" kern="800" dirty="0" smtClean="0">
                <a:ea typeface="Times New Roman" panose="02020603050405020304" pitchFamily="18" charset="0"/>
              </a:rPr>
              <a:t>Stylised base effects</a:t>
            </a:r>
            <a:endParaRPr lang="en-GB" dirty="0"/>
          </a:p>
        </p:txBody>
      </p:sp>
      <p:pic>
        <p:nvPicPr>
          <p:cNvPr id="3" name="Picture 2"/>
          <p:cNvPicPr>
            <a:picLocks noChangeAspect="1"/>
          </p:cNvPicPr>
          <p:nvPr/>
        </p:nvPicPr>
        <p:blipFill>
          <a:blip r:embed="rId3"/>
          <a:stretch>
            <a:fillRect/>
          </a:stretch>
        </p:blipFill>
        <p:spPr>
          <a:xfrm>
            <a:off x="2990648" y="1415410"/>
            <a:ext cx="6762952" cy="4852149"/>
          </a:xfrm>
          <a:prstGeom prst="rect">
            <a:avLst/>
          </a:prstGeom>
        </p:spPr>
      </p:pic>
      <p:sp>
        <p:nvSpPr>
          <p:cNvPr id="5" name="Curved Right Arrow 4"/>
          <p:cNvSpPr/>
          <p:nvPr/>
        </p:nvSpPr>
        <p:spPr>
          <a:xfrm rot="5400000">
            <a:off x="3580320" y="519711"/>
            <a:ext cx="1106362" cy="1791398"/>
          </a:xfrm>
          <a:prstGeom prst="curvedRightArrow">
            <a:avLst>
              <a:gd name="adj1" fmla="val 25000"/>
              <a:gd name="adj2" fmla="val 50000"/>
              <a:gd name="adj3" fmla="val 514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Curved Right Arrow 8"/>
          <p:cNvSpPr/>
          <p:nvPr/>
        </p:nvSpPr>
        <p:spPr>
          <a:xfrm rot="5400000">
            <a:off x="6838219" y="1183785"/>
            <a:ext cx="1106362" cy="1791398"/>
          </a:xfrm>
          <a:prstGeom prst="curvedRightArrow">
            <a:avLst>
              <a:gd name="adj1" fmla="val 25000"/>
              <a:gd name="adj2" fmla="val 50000"/>
              <a:gd name="adj3" fmla="val 514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003573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552" y="143555"/>
            <a:ext cx="10515600" cy="1060111"/>
          </a:xfrm>
        </p:spPr>
        <p:txBody>
          <a:bodyPr/>
          <a:lstStyle/>
          <a:p>
            <a:r>
              <a:rPr lang="en-GB" dirty="0" smtClean="0"/>
              <a:t>What is economic output?</a:t>
            </a:r>
            <a:endParaRPr lang="en-GB"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3"/>
              </p:nvPr>
            </p:nvSpPr>
            <p:spPr>
              <a:xfrm>
                <a:off x="701041" y="2423161"/>
                <a:ext cx="10600944" cy="4050791"/>
              </a:xfrm>
            </p:spPr>
            <p:txBody>
              <a:bodyPr>
                <a:normAutofit fontScale="77500" lnSpcReduction="20000"/>
              </a:bodyPr>
              <a:lstStyle/>
              <a:p>
                <a:pPr marL="0" indent="0">
                  <a:buNone/>
                </a:pPr>
                <a:r>
                  <a:rPr lang="en-GB" sz="2200" b="1" dirty="0" smtClean="0"/>
                  <a:t>1. Productivity:</a:t>
                </a:r>
              </a:p>
              <a:p>
                <a:pPr marL="0" indent="0">
                  <a:buNone/>
                </a:pPr>
                <a:r>
                  <a:rPr lang="en-GB" sz="2200" b="1" dirty="0" smtClean="0"/>
                  <a:t>Human capital L</a:t>
                </a:r>
              </a:p>
              <a:p>
                <a:pPr marL="745200" lvl="2" indent="-457200"/>
                <a:r>
                  <a:rPr lang="en-GB" dirty="0"/>
                  <a:t>E</a:t>
                </a:r>
                <a:r>
                  <a:rPr lang="en-GB" dirty="0" smtClean="0"/>
                  <a:t>ducation</a:t>
                </a:r>
                <a:r>
                  <a:rPr lang="en-GB" dirty="0"/>
                  <a:t>, skills and </a:t>
                </a:r>
                <a:r>
                  <a:rPr lang="en-GB" dirty="0" smtClean="0"/>
                  <a:t>training </a:t>
                </a:r>
                <a:endParaRPr lang="en-GB" dirty="0"/>
              </a:p>
              <a:p>
                <a:pPr marL="0" lvl="1" indent="0">
                  <a:buNone/>
                </a:pPr>
                <a:r>
                  <a:rPr lang="en-GB" sz="2200" b="1" dirty="0" smtClean="0"/>
                  <a:t>Tangible capital K</a:t>
                </a:r>
              </a:p>
              <a:p>
                <a:pPr marL="745200" lvl="2" indent="-457200"/>
                <a:r>
                  <a:rPr lang="en-GB" sz="2100" dirty="0"/>
                  <a:t>Stock of machines, buildings and vehicles</a:t>
                </a:r>
              </a:p>
              <a:p>
                <a:pPr marL="0" lvl="1" indent="0">
                  <a:buNone/>
                </a:pPr>
                <a:r>
                  <a:rPr lang="en-GB" sz="2200" b="1" dirty="0" smtClean="0"/>
                  <a:t>Intangible capital R</a:t>
                </a:r>
              </a:p>
              <a:p>
                <a:pPr marL="745200" lvl="2" indent="-457200"/>
                <a:r>
                  <a:rPr lang="en-GB" sz="2100" dirty="0"/>
                  <a:t>Stock of paid-for </a:t>
                </a:r>
                <a:r>
                  <a:rPr lang="en-GB" sz="2100" dirty="0" smtClean="0"/>
                  <a:t>knowledge and creativity, E.g</a:t>
                </a:r>
                <a:r>
                  <a:rPr lang="en-GB" sz="2100" dirty="0"/>
                  <a:t>. artistic </a:t>
                </a:r>
                <a:r>
                  <a:rPr lang="en-GB" sz="2100" dirty="0" smtClean="0"/>
                  <a:t>originals, code</a:t>
                </a:r>
                <a:r>
                  <a:rPr lang="en-GB" sz="2100" dirty="0"/>
                  <a:t>, drug </a:t>
                </a:r>
                <a:r>
                  <a:rPr lang="en-GB" sz="2100" dirty="0" smtClean="0"/>
                  <a:t>formulae, design, </a:t>
                </a:r>
                <a:r>
                  <a:rPr lang="en-GB" sz="2100" dirty="0"/>
                  <a:t>know-how </a:t>
                </a:r>
                <a:r>
                  <a:rPr lang="en-GB" sz="2100" dirty="0" smtClean="0"/>
                  <a:t>for supply chains</a:t>
                </a:r>
              </a:p>
              <a:p>
                <a:pPr marL="0" lvl="1" indent="0">
                  <a:buNone/>
                </a:pPr>
                <a:r>
                  <a:rPr lang="en-GB" sz="2200" b="1" dirty="0" smtClean="0"/>
                  <a:t>Economic structure, S</a:t>
                </a:r>
                <a:endParaRPr lang="en-GB" sz="2200" b="1" dirty="0"/>
              </a:p>
              <a:p>
                <a:pPr marL="745200" lvl="2" indent="-457200"/>
                <a:r>
                  <a:rPr lang="en-GB" sz="2100" dirty="0" smtClean="0"/>
                  <a:t>Share of industries high/low productivity </a:t>
                </a:r>
                <a:r>
                  <a:rPr lang="en-GB" sz="2500" b="1" dirty="0"/>
                  <a:t>	</a:t>
                </a:r>
              </a:p>
              <a:p>
                <a:pPr marL="0" lvl="1" indent="0">
                  <a:buNone/>
                </a:pPr>
                <a:r>
                  <a:rPr lang="en-GB" sz="2200" b="1" dirty="0" smtClean="0"/>
                  <a:t>Total Factor Productivity A</a:t>
                </a:r>
                <a:endParaRPr lang="en-GB" sz="2200" b="1" dirty="0"/>
              </a:p>
              <a:p>
                <a:pPr marL="745200" lvl="2" indent="-457200"/>
                <a:r>
                  <a:rPr lang="en-GB" sz="2100" dirty="0"/>
                  <a:t>State of generally available knowledge enabling inputs to be used </a:t>
                </a:r>
                <a:r>
                  <a:rPr lang="en-GB" sz="2100" dirty="0" smtClean="0"/>
                  <a:t>better e.g. most </a:t>
                </a:r>
                <a:r>
                  <a:rPr lang="en-GB" sz="2100" dirty="0"/>
                  <a:t>airlines use speedy boarding</a:t>
                </a:r>
              </a:p>
              <a:p>
                <a:pPr marL="0" lvl="1" indent="0">
                  <a:buNone/>
                </a:pPr>
                <a:endParaRPr lang="en-GB" sz="2200" b="1" dirty="0" smtClean="0"/>
              </a:p>
              <a:p>
                <a:pPr marL="0" lvl="1" indent="0">
                  <a:buNone/>
                </a:pPr>
                <a:r>
                  <a:rPr lang="en-GB" sz="2200" b="1" dirty="0" smtClean="0"/>
                  <a:t>2. Hours worked H</a:t>
                </a:r>
                <a:endParaRPr lang="en-GB" sz="2200" dirty="0"/>
              </a:p>
              <a:p>
                <a:pPr marL="745200" lvl="2" indent="-457200"/>
                <a:r>
                  <a:rPr lang="en-GB" sz="2100" dirty="0"/>
                  <a:t>Depends on population, participation rate in labour force, </a:t>
                </a:r>
                <a:r>
                  <a:rPr lang="en-GB" sz="2100" dirty="0" smtClean="0"/>
                  <a:t>unemployment </a:t>
                </a:r>
                <a:r>
                  <a:rPr lang="en-GB" sz="2100" dirty="0"/>
                  <a:t>rate </a:t>
                </a:r>
              </a:p>
              <a:p>
                <a:pPr marL="745200" lvl="2" indent="-457200"/>
                <a:r>
                  <a:rPr lang="en-GB" sz="2100" dirty="0"/>
                  <a:t>Role of </a:t>
                </a:r>
                <a:r>
                  <a:rPr lang="en-GB" sz="2100" dirty="0" smtClean="0"/>
                  <a:t>furlough </a:t>
                </a:r>
                <a14:m>
                  <m:oMath xmlns:m="http://schemas.openxmlformats.org/officeDocument/2006/math">
                    <m:r>
                      <a:rPr lang="en-GB" sz="2400" i="1">
                        <a:latin typeface="Cambria Math" panose="02040503050406030204" pitchFamily="18" charset="0"/>
                      </a:rPr>
                      <m:t>𝑓</m:t>
                    </m:r>
                  </m:oMath>
                </a14:m>
                <a:r>
                  <a:rPr lang="en-GB" sz="2100" dirty="0" smtClean="0"/>
                  <a:t> </a:t>
                </a:r>
                <a:r>
                  <a:rPr lang="en-GB" sz="2100" dirty="0"/>
                  <a:t>during the pandemic</a:t>
                </a:r>
              </a:p>
              <a:p>
                <a:pPr indent="0">
                  <a:buNone/>
                </a:pPr>
                <a:endParaRPr lang="en-GB" sz="2200" dirty="0" smtClean="0"/>
              </a:p>
              <a:p>
                <a:pPr marL="630900" lvl="2" indent="-342900"/>
                <a:endParaRPr lang="en-GB" dirty="0" smtClean="0"/>
              </a:p>
              <a:p>
                <a:pPr marL="630900" lvl="2" indent="-342900"/>
                <a:endParaRPr lang="en-GB" dirty="0"/>
              </a:p>
              <a:p>
                <a:pPr marL="745200" lvl="2" indent="-457200"/>
                <a:endParaRPr lang="en-GB" dirty="0"/>
              </a:p>
              <a:p>
                <a:pPr marL="457200" lvl="1" indent="-457200"/>
                <a:endParaRPr lang="en-GB" dirty="0" smtClean="0"/>
              </a:p>
              <a:p>
                <a:pPr marL="745200" lvl="2" indent="-457200"/>
                <a:endParaRPr lang="en-GB" dirty="0" smtClean="0"/>
              </a:p>
            </p:txBody>
          </p:sp>
        </mc:Choice>
        <mc:Fallback xmlns="">
          <p:sp>
            <p:nvSpPr>
              <p:cNvPr id="3" name="Text Placeholder 2"/>
              <p:cNvSpPr>
                <a:spLocks noGrp="1" noRot="1" noChangeAspect="1" noMove="1" noResize="1" noEditPoints="1" noAdjustHandles="1" noChangeArrowheads="1" noChangeShapeType="1" noTextEdit="1"/>
              </p:cNvSpPr>
              <p:nvPr>
                <p:ph type="body" sz="quarter" idx="13"/>
              </p:nvPr>
            </p:nvSpPr>
            <p:spPr>
              <a:xfrm>
                <a:off x="701041" y="2423161"/>
                <a:ext cx="10600944" cy="4050791"/>
              </a:xfrm>
              <a:blipFill>
                <a:blip r:embed="rId3"/>
                <a:stretch>
                  <a:fillRect l="-345" t="-22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288384" y="1203666"/>
                <a:ext cx="7760730" cy="88979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GB" sz="2200" i="1" smtClean="0">
                              <a:latin typeface="Cambria Math" panose="02040503050406030204" pitchFamily="18" charset="0"/>
                            </a:rPr>
                          </m:ctrlPr>
                        </m:sSupPr>
                        <m:e>
                          <m:r>
                            <a:rPr lang="en-GB" sz="2200" i="1">
                              <a:latin typeface="Cambria Math" panose="02040503050406030204" pitchFamily="18" charset="0"/>
                            </a:rPr>
                            <m:t>𝑌</m:t>
                          </m:r>
                        </m:e>
                        <m:sup/>
                      </m:sSup>
                      <m:r>
                        <a:rPr lang="en-GB" sz="2200" i="0">
                          <a:latin typeface="Cambria Math" panose="02040503050406030204" pitchFamily="18" charset="0"/>
                        </a:rPr>
                        <m:t>=</m:t>
                      </m:r>
                      <m:d>
                        <m:dPr>
                          <m:ctrlPr>
                            <a:rPr lang="en-GB" sz="2200" i="1">
                              <a:latin typeface="Cambria Math" panose="02040503050406030204" pitchFamily="18" charset="0"/>
                            </a:rPr>
                          </m:ctrlPr>
                        </m:dPr>
                        <m:e>
                          <m:f>
                            <m:fPr>
                              <m:ctrlPr>
                                <a:rPr lang="en-GB" sz="2200" i="1">
                                  <a:latin typeface="Cambria Math" panose="02040503050406030204" pitchFamily="18" charset="0"/>
                                </a:rPr>
                              </m:ctrlPr>
                            </m:fPr>
                            <m:num>
                              <m:sSup>
                                <m:sSupPr>
                                  <m:ctrlPr>
                                    <a:rPr lang="en-GB" sz="2200" i="1" smtClean="0">
                                      <a:latin typeface="Cambria Math" panose="02040503050406030204" pitchFamily="18" charset="0"/>
                                    </a:rPr>
                                  </m:ctrlPr>
                                </m:sSupPr>
                                <m:e>
                                  <m:r>
                                    <a:rPr lang="en-GB" sz="2200" i="1">
                                      <a:latin typeface="Cambria Math" panose="02040503050406030204" pitchFamily="18" charset="0"/>
                                    </a:rPr>
                                    <m:t>𝑌</m:t>
                                  </m:r>
                                </m:e>
                                <m:sup/>
                              </m:sSup>
                            </m:num>
                            <m:den>
                              <m:sSup>
                                <m:sSupPr>
                                  <m:ctrlPr>
                                    <a:rPr lang="en-GB" sz="2200" i="1">
                                      <a:latin typeface="Cambria Math" panose="02040503050406030204" pitchFamily="18" charset="0"/>
                                    </a:rPr>
                                  </m:ctrlPr>
                                </m:sSupPr>
                                <m:e>
                                  <m:r>
                                    <a:rPr lang="en-GB" sz="2200" i="1">
                                      <a:latin typeface="Cambria Math" panose="02040503050406030204" pitchFamily="18" charset="0"/>
                                    </a:rPr>
                                    <m:t>𝐻</m:t>
                                  </m:r>
                                </m:e>
                                <m:sup/>
                              </m:sSup>
                            </m:den>
                          </m:f>
                        </m:e>
                      </m:d>
                      <m:sSup>
                        <m:sSupPr>
                          <m:ctrlPr>
                            <a:rPr lang="en-GB" sz="2200" i="1">
                              <a:latin typeface="Cambria Math" panose="02040503050406030204" pitchFamily="18" charset="0"/>
                            </a:rPr>
                          </m:ctrlPr>
                        </m:sSupPr>
                        <m:e>
                          <m:r>
                            <a:rPr lang="en-GB" sz="2200" i="1">
                              <a:latin typeface="Cambria Math" panose="02040503050406030204" pitchFamily="18" charset="0"/>
                            </a:rPr>
                            <m:t>𝐻</m:t>
                          </m:r>
                        </m:e>
                        <m:sup/>
                      </m:sSup>
                      <m:r>
                        <a:rPr lang="en-GB" sz="2200" i="0">
                          <a:latin typeface="Cambria Math" panose="02040503050406030204" pitchFamily="18" charset="0"/>
                        </a:rPr>
                        <m:t>=</m:t>
                      </m:r>
                      <m:r>
                        <a:rPr lang="en-GB" sz="2200" i="1">
                          <a:latin typeface="Cambria Math" panose="02040503050406030204" pitchFamily="18" charset="0"/>
                        </a:rPr>
                        <m:t>𝑓</m:t>
                      </m:r>
                      <m:d>
                        <m:dPr>
                          <m:ctrlPr>
                            <a:rPr lang="en-GB" sz="2200" i="1">
                              <a:latin typeface="Cambria Math" panose="02040503050406030204" pitchFamily="18" charset="0"/>
                            </a:rPr>
                          </m:ctrlPr>
                        </m:dPr>
                        <m:e>
                          <m:sSup>
                            <m:sSupPr>
                              <m:ctrlPr>
                                <a:rPr lang="en-GB" sz="2200" i="1">
                                  <a:latin typeface="Cambria Math" panose="02040503050406030204" pitchFamily="18" charset="0"/>
                                </a:rPr>
                              </m:ctrlPr>
                            </m:sSupPr>
                            <m:e>
                              <m:r>
                                <a:rPr lang="en-GB" sz="2200" i="1">
                                  <a:latin typeface="Cambria Math" panose="02040503050406030204" pitchFamily="18" charset="0"/>
                                </a:rPr>
                                <m:t>𝐴</m:t>
                              </m:r>
                            </m:e>
                            <m:sup/>
                          </m:sSup>
                          <m:r>
                            <a:rPr lang="en-GB" sz="2200" i="0">
                              <a:latin typeface="Cambria Math" panose="02040503050406030204" pitchFamily="18" charset="0"/>
                            </a:rPr>
                            <m:t>,</m:t>
                          </m:r>
                          <m:f>
                            <m:fPr>
                              <m:ctrlPr>
                                <a:rPr lang="en-GB" sz="2200" i="1">
                                  <a:latin typeface="Cambria Math" panose="02040503050406030204" pitchFamily="18" charset="0"/>
                                </a:rPr>
                              </m:ctrlPr>
                            </m:fPr>
                            <m:num>
                              <m:sSup>
                                <m:sSupPr>
                                  <m:ctrlPr>
                                    <a:rPr lang="en-GB" sz="2200" i="1">
                                      <a:latin typeface="Cambria Math" panose="02040503050406030204" pitchFamily="18" charset="0"/>
                                    </a:rPr>
                                  </m:ctrlPr>
                                </m:sSupPr>
                                <m:e>
                                  <m:r>
                                    <a:rPr lang="en-GB" sz="2200" b="0" i="1" smtClean="0">
                                      <a:latin typeface="Cambria Math" panose="02040503050406030204" pitchFamily="18" charset="0"/>
                                    </a:rPr>
                                    <m:t>𝐿</m:t>
                                  </m:r>
                                </m:e>
                                <m:sup/>
                              </m:sSup>
                            </m:num>
                            <m:den>
                              <m:sSup>
                                <m:sSupPr>
                                  <m:ctrlPr>
                                    <a:rPr lang="en-GB" sz="2200" i="1">
                                      <a:latin typeface="Cambria Math" panose="02040503050406030204" pitchFamily="18" charset="0"/>
                                    </a:rPr>
                                  </m:ctrlPr>
                                </m:sSupPr>
                                <m:e>
                                  <m:r>
                                    <a:rPr lang="en-GB" sz="2200" i="1">
                                      <a:latin typeface="Cambria Math" panose="02040503050406030204" pitchFamily="18" charset="0"/>
                                    </a:rPr>
                                    <m:t>𝐻</m:t>
                                  </m:r>
                                </m:e>
                                <m:sup/>
                              </m:sSup>
                            </m:den>
                          </m:f>
                          <m:r>
                            <a:rPr lang="en-GB" sz="2200" b="0" i="1" smtClean="0">
                              <a:latin typeface="Cambria Math" panose="02040503050406030204" pitchFamily="18" charset="0"/>
                            </a:rPr>
                            <m:t>,</m:t>
                          </m:r>
                          <m:f>
                            <m:fPr>
                              <m:ctrlPr>
                                <a:rPr lang="en-GB" sz="2200" i="1">
                                  <a:latin typeface="Cambria Math" panose="02040503050406030204" pitchFamily="18" charset="0"/>
                                </a:rPr>
                              </m:ctrlPr>
                            </m:fPr>
                            <m:num>
                              <m:sSup>
                                <m:sSupPr>
                                  <m:ctrlPr>
                                    <a:rPr lang="en-GB" sz="2200" i="1">
                                      <a:latin typeface="Cambria Math" panose="02040503050406030204" pitchFamily="18" charset="0"/>
                                    </a:rPr>
                                  </m:ctrlPr>
                                </m:sSupPr>
                                <m:e>
                                  <m:r>
                                    <a:rPr lang="en-GB" sz="2200" i="1">
                                      <a:latin typeface="Cambria Math" panose="02040503050406030204" pitchFamily="18" charset="0"/>
                                    </a:rPr>
                                    <m:t>𝐾</m:t>
                                  </m:r>
                                </m:e>
                                <m:sup/>
                              </m:sSup>
                            </m:num>
                            <m:den>
                              <m:sSup>
                                <m:sSupPr>
                                  <m:ctrlPr>
                                    <a:rPr lang="en-GB" sz="2200" i="1">
                                      <a:latin typeface="Cambria Math" panose="02040503050406030204" pitchFamily="18" charset="0"/>
                                    </a:rPr>
                                  </m:ctrlPr>
                                </m:sSupPr>
                                <m:e>
                                  <m:r>
                                    <a:rPr lang="en-GB" sz="2200" i="1">
                                      <a:latin typeface="Cambria Math" panose="02040503050406030204" pitchFamily="18" charset="0"/>
                                    </a:rPr>
                                    <m:t>𝐻</m:t>
                                  </m:r>
                                </m:e>
                                <m:sup/>
                              </m:sSup>
                            </m:den>
                          </m:f>
                          <m:r>
                            <a:rPr lang="en-GB" sz="2200" b="0" i="1" smtClean="0">
                              <a:latin typeface="Cambria Math" panose="02040503050406030204" pitchFamily="18" charset="0"/>
                            </a:rPr>
                            <m:t>,</m:t>
                          </m:r>
                          <m:f>
                            <m:fPr>
                              <m:ctrlPr>
                                <a:rPr lang="en-GB" sz="2200" i="1">
                                  <a:latin typeface="Cambria Math" panose="02040503050406030204" pitchFamily="18" charset="0"/>
                                </a:rPr>
                              </m:ctrlPr>
                            </m:fPr>
                            <m:num>
                              <m:sSup>
                                <m:sSupPr>
                                  <m:ctrlPr>
                                    <a:rPr lang="en-GB" sz="2200" i="1">
                                      <a:latin typeface="Cambria Math" panose="02040503050406030204" pitchFamily="18" charset="0"/>
                                    </a:rPr>
                                  </m:ctrlPr>
                                </m:sSupPr>
                                <m:e>
                                  <m:r>
                                    <a:rPr lang="en-GB" sz="2200" b="0" i="1" smtClean="0">
                                      <a:latin typeface="Cambria Math" panose="02040503050406030204" pitchFamily="18" charset="0"/>
                                    </a:rPr>
                                    <m:t>𝑅</m:t>
                                  </m:r>
                                </m:e>
                                <m:sup/>
                              </m:sSup>
                            </m:num>
                            <m:den>
                              <m:sSup>
                                <m:sSupPr>
                                  <m:ctrlPr>
                                    <a:rPr lang="en-GB" sz="2200" i="1">
                                      <a:latin typeface="Cambria Math" panose="02040503050406030204" pitchFamily="18" charset="0"/>
                                    </a:rPr>
                                  </m:ctrlPr>
                                </m:sSupPr>
                                <m:e>
                                  <m:r>
                                    <a:rPr lang="en-GB" sz="2200" i="1">
                                      <a:latin typeface="Cambria Math" panose="02040503050406030204" pitchFamily="18" charset="0"/>
                                    </a:rPr>
                                    <m:t>𝐻</m:t>
                                  </m:r>
                                </m:e>
                                <m:sup/>
                              </m:sSup>
                            </m:den>
                          </m:f>
                          <m:r>
                            <a:rPr lang="en-GB" sz="2200" b="0" i="1" smtClean="0">
                              <a:latin typeface="Cambria Math" panose="02040503050406030204" pitchFamily="18" charset="0"/>
                            </a:rPr>
                            <m:t>, </m:t>
                          </m:r>
                          <m:r>
                            <a:rPr lang="en-GB" sz="2200" b="0" i="1" smtClean="0">
                              <a:latin typeface="Cambria Math" panose="02040503050406030204" pitchFamily="18" charset="0"/>
                            </a:rPr>
                            <m:t>𝑆</m:t>
                          </m:r>
                        </m:e>
                      </m:d>
                      <m:sSup>
                        <m:sSupPr>
                          <m:ctrlPr>
                            <a:rPr lang="en-GB" sz="2200" i="1">
                              <a:latin typeface="Cambria Math" panose="02040503050406030204" pitchFamily="18" charset="0"/>
                            </a:rPr>
                          </m:ctrlPr>
                        </m:sSupPr>
                        <m:e>
                          <m:r>
                            <a:rPr lang="en-GB" sz="2200" i="1">
                              <a:latin typeface="Cambria Math" panose="02040503050406030204" pitchFamily="18" charset="0"/>
                            </a:rPr>
                            <m:t>𝐻</m:t>
                          </m:r>
                        </m:e>
                        <m:sup/>
                      </m:sSup>
                      <m:r>
                        <a:rPr lang="en-GB" sz="2200" i="0">
                          <a:latin typeface="Cambria Math" panose="02040503050406030204" pitchFamily="18" charset="0"/>
                        </a:rPr>
                        <m:t> </m:t>
                      </m:r>
                    </m:oMath>
                  </m:oMathPara>
                </a14:m>
                <a:endParaRPr lang="en-GB" sz="2200" dirty="0"/>
              </a:p>
            </p:txBody>
          </p:sp>
        </mc:Choice>
        <mc:Fallback xmlns="">
          <p:sp>
            <p:nvSpPr>
              <p:cNvPr id="7" name="Rectangle 6"/>
              <p:cNvSpPr>
                <a:spLocks noRot="1" noChangeAspect="1" noMove="1" noResize="1" noEditPoints="1" noAdjustHandles="1" noChangeArrowheads="1" noChangeShapeType="1" noTextEdit="1"/>
              </p:cNvSpPr>
              <p:nvPr/>
            </p:nvSpPr>
            <p:spPr>
              <a:xfrm>
                <a:off x="2288384" y="1203666"/>
                <a:ext cx="7760730" cy="889795"/>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5738960" y="6291138"/>
                <a:ext cx="431015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𝐻</m:t>
                      </m:r>
                      <m:r>
                        <a:rPr lang="en-GB" i="0">
                          <a:latin typeface="Cambria Math" panose="02040503050406030204" pitchFamily="18" charset="0"/>
                        </a:rPr>
                        <m:t>=</m:t>
                      </m:r>
                      <m:r>
                        <a:rPr lang="en-GB" i="1">
                          <a:latin typeface="Cambria Math" panose="02040503050406030204" pitchFamily="18" charset="0"/>
                        </a:rPr>
                        <m:t>𝑃𝑂𝑃</m:t>
                      </m:r>
                      <m:r>
                        <a:rPr lang="en-GB" i="0">
                          <a:latin typeface="Cambria Math" panose="02040503050406030204" pitchFamily="18" charset="0"/>
                        </a:rPr>
                        <m:t>∗</m:t>
                      </m:r>
                      <m:r>
                        <a:rPr lang="en-GB" i="1">
                          <a:latin typeface="Cambria Math" panose="02040503050406030204" pitchFamily="18" charset="0"/>
                        </a:rPr>
                        <m:t>𝑃𝐴𝑅𝑇</m:t>
                      </m:r>
                      <m:r>
                        <a:rPr lang="en-GB" i="0">
                          <a:latin typeface="Cambria Math" panose="02040503050406030204" pitchFamily="18" charset="0"/>
                        </a:rPr>
                        <m:t>∗</m:t>
                      </m:r>
                      <m:d>
                        <m:dPr>
                          <m:ctrlPr>
                            <a:rPr lang="en-GB" i="1">
                              <a:latin typeface="Cambria Math" panose="02040503050406030204" pitchFamily="18" charset="0"/>
                            </a:rPr>
                          </m:ctrlPr>
                        </m:dPr>
                        <m:e>
                          <m:r>
                            <a:rPr lang="en-GB" i="0">
                              <a:latin typeface="Cambria Math" panose="02040503050406030204" pitchFamily="18" charset="0"/>
                            </a:rPr>
                            <m:t>1−</m:t>
                          </m:r>
                          <m:r>
                            <a:rPr lang="en-GB" i="1">
                              <a:latin typeface="Cambria Math" panose="02040503050406030204" pitchFamily="18" charset="0"/>
                            </a:rPr>
                            <m:t>𝑢</m:t>
                          </m:r>
                          <m:r>
                            <a:rPr lang="en-GB" i="0">
                              <a:latin typeface="Cambria Math" panose="02040503050406030204" pitchFamily="18" charset="0"/>
                            </a:rPr>
                            <m:t>−</m:t>
                          </m:r>
                          <m:r>
                            <a:rPr lang="en-GB" i="1">
                              <a:latin typeface="Cambria Math" panose="02040503050406030204" pitchFamily="18" charset="0"/>
                            </a:rPr>
                            <m:t>𝑓</m:t>
                          </m:r>
                        </m:e>
                      </m:d>
                      <m:r>
                        <a:rPr lang="en-GB" i="0">
                          <a:latin typeface="Cambria Math" panose="02040503050406030204" pitchFamily="18" charset="0"/>
                        </a:rPr>
                        <m:t>∗ </m:t>
                      </m:r>
                      <m:f>
                        <m:fPr>
                          <m:type m:val="lin"/>
                          <m:ctrlPr>
                            <a:rPr lang="en-GB" i="1">
                              <a:latin typeface="Cambria Math" panose="02040503050406030204" pitchFamily="18" charset="0"/>
                            </a:rPr>
                          </m:ctrlPr>
                        </m:fPr>
                        <m:num>
                          <m:r>
                            <a:rPr lang="en-GB" i="1">
                              <a:latin typeface="Cambria Math" panose="02040503050406030204" pitchFamily="18" charset="0"/>
                            </a:rPr>
                            <m:t>𝐻</m:t>
                          </m:r>
                        </m:num>
                        <m:den>
                          <m:sSup>
                            <m:sSupPr>
                              <m:ctrlPr>
                                <a:rPr lang="en-GB" i="1">
                                  <a:latin typeface="Cambria Math" panose="02040503050406030204" pitchFamily="18" charset="0"/>
                                </a:rPr>
                              </m:ctrlPr>
                            </m:sSupPr>
                            <m:e>
                              <m:r>
                                <a:rPr lang="en-GB" i="1">
                                  <a:latin typeface="Cambria Math" panose="02040503050406030204" pitchFamily="18" charset="0"/>
                                </a:rPr>
                                <m:t>𝑁</m:t>
                              </m:r>
                            </m:e>
                            <m:sup>
                              <m:r>
                                <a:rPr lang="en-GB" i="1">
                                  <a:latin typeface="Cambria Math" panose="02040503050406030204" pitchFamily="18" charset="0"/>
                                </a:rPr>
                                <m:t>𝑁𝐹</m:t>
                              </m:r>
                            </m:sup>
                          </m:sSup>
                        </m:den>
                      </m:f>
                    </m:oMath>
                  </m:oMathPara>
                </a14:m>
                <a:endParaRPr lang="en-GB" dirty="0"/>
              </a:p>
            </p:txBody>
          </p:sp>
        </mc:Choice>
        <mc:Fallback xmlns="">
          <p:sp>
            <p:nvSpPr>
              <p:cNvPr id="4" name="Rectangle 3"/>
              <p:cNvSpPr>
                <a:spLocks noRot="1" noChangeAspect="1" noMove="1" noResize="1" noEditPoints="1" noAdjustHandles="1" noChangeArrowheads="1" noChangeShapeType="1" noTextEdit="1"/>
              </p:cNvSpPr>
              <p:nvPr/>
            </p:nvSpPr>
            <p:spPr>
              <a:xfrm>
                <a:off x="5738960" y="6291138"/>
                <a:ext cx="4310154" cy="369332"/>
              </a:xfrm>
              <a:prstGeom prst="rect">
                <a:avLst/>
              </a:prstGeom>
              <a:blipFill>
                <a:blip r:embed="rId5"/>
                <a:stretch>
                  <a:fillRect t="-116393" r="-3819" b="-175410"/>
                </a:stretch>
              </a:blipFill>
            </p:spPr>
            <p:txBody>
              <a:bodyPr/>
              <a:lstStyle/>
              <a:p>
                <a:r>
                  <a:rPr lang="en-GB">
                    <a:noFill/>
                  </a:rPr>
                  <a:t> </a:t>
                </a:r>
              </a:p>
            </p:txBody>
          </p:sp>
        </mc:Fallback>
      </mc:AlternateContent>
    </p:spTree>
    <p:extLst>
      <p:ext uri="{BB962C8B-B14F-4D97-AF65-F5344CB8AC3E}">
        <p14:creationId xmlns:p14="http://schemas.microsoft.com/office/powerpoint/2010/main" val="2320653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552" y="143555"/>
            <a:ext cx="10515600" cy="1060111"/>
          </a:xfrm>
        </p:spPr>
        <p:txBody>
          <a:bodyPr>
            <a:normAutofit/>
          </a:bodyPr>
          <a:lstStyle/>
          <a:p>
            <a:r>
              <a:rPr lang="en-GB" dirty="0" smtClean="0"/>
              <a:t>How might the pandemic induce scarring?</a:t>
            </a:r>
            <a:endParaRPr lang="en-GB" dirty="0"/>
          </a:p>
        </p:txBody>
      </p:sp>
      <p:sp>
        <p:nvSpPr>
          <p:cNvPr id="3" name="Text Placeholder 2"/>
          <p:cNvSpPr>
            <a:spLocks noGrp="1"/>
          </p:cNvSpPr>
          <p:nvPr>
            <p:ph type="body" sz="quarter" idx="13"/>
          </p:nvPr>
        </p:nvSpPr>
        <p:spPr>
          <a:xfrm>
            <a:off x="701040" y="2423161"/>
            <a:ext cx="10757725" cy="4331600"/>
          </a:xfrm>
        </p:spPr>
        <p:txBody>
          <a:bodyPr>
            <a:normAutofit fontScale="92500" lnSpcReduction="10000"/>
          </a:bodyPr>
          <a:lstStyle/>
          <a:p>
            <a:pPr marL="0" indent="0">
              <a:buNone/>
            </a:pPr>
            <a:r>
              <a:rPr lang="en-GB" sz="2200" b="1" dirty="0"/>
              <a:t>1</a:t>
            </a:r>
            <a:r>
              <a:rPr lang="en-GB" sz="2200" b="1" dirty="0" smtClean="0"/>
              <a:t>. Lower Productivity:</a:t>
            </a:r>
          </a:p>
          <a:p>
            <a:pPr marL="0" indent="0">
              <a:buNone/>
            </a:pPr>
            <a:r>
              <a:rPr lang="en-GB" sz="2200" b="1" dirty="0" smtClean="0"/>
              <a:t>Human capital L</a:t>
            </a:r>
          </a:p>
          <a:p>
            <a:pPr marL="745200" lvl="2" indent="-457200"/>
            <a:r>
              <a:rPr lang="en-GB" dirty="0" smtClean="0"/>
              <a:t>Lower L due to loss of years of education</a:t>
            </a:r>
            <a:r>
              <a:rPr lang="en-GB" dirty="0"/>
              <a:t>, </a:t>
            </a:r>
            <a:r>
              <a:rPr lang="en-GB" dirty="0" smtClean="0"/>
              <a:t>training </a:t>
            </a:r>
            <a:endParaRPr lang="en-GB" dirty="0"/>
          </a:p>
          <a:p>
            <a:pPr marL="0" lvl="1" indent="0">
              <a:buNone/>
            </a:pPr>
            <a:r>
              <a:rPr lang="en-GB" sz="2200" b="1" dirty="0" smtClean="0"/>
              <a:t>Tangible capital K</a:t>
            </a:r>
          </a:p>
          <a:p>
            <a:pPr marL="745200" lvl="2" indent="-457200"/>
            <a:r>
              <a:rPr lang="en-GB" sz="2100" dirty="0" smtClean="0"/>
              <a:t>Fewer machines</a:t>
            </a:r>
            <a:r>
              <a:rPr lang="en-GB" sz="2100" dirty="0"/>
              <a:t>, buildings and vehicles</a:t>
            </a:r>
          </a:p>
          <a:p>
            <a:pPr marL="0" lvl="1" indent="0">
              <a:buNone/>
            </a:pPr>
            <a:r>
              <a:rPr lang="en-GB" sz="2200" b="1" dirty="0" smtClean="0"/>
              <a:t>Intangible capital R</a:t>
            </a:r>
          </a:p>
          <a:p>
            <a:pPr marL="745200" lvl="2" indent="-457200"/>
            <a:r>
              <a:rPr lang="en-GB" sz="2100" dirty="0" smtClean="0"/>
              <a:t>Lower investment in “knowledge creation”: science, software, the arts</a:t>
            </a:r>
          </a:p>
          <a:p>
            <a:pPr marL="0" lvl="1" indent="0">
              <a:buNone/>
            </a:pPr>
            <a:r>
              <a:rPr lang="en-GB" sz="2200" b="1" dirty="0"/>
              <a:t>Economic structure, S</a:t>
            </a:r>
          </a:p>
          <a:p>
            <a:pPr marL="745200" lvl="2" indent="-457200"/>
            <a:r>
              <a:rPr lang="en-GB" sz="2100" dirty="0"/>
              <a:t>Share of industries high/low </a:t>
            </a:r>
            <a:r>
              <a:rPr lang="en-GB" sz="2100" dirty="0" smtClean="0"/>
              <a:t>productivity changes</a:t>
            </a:r>
          </a:p>
          <a:p>
            <a:pPr marL="288000" lvl="2" indent="0">
              <a:buNone/>
            </a:pPr>
            <a:endParaRPr lang="en-GB" sz="2100" dirty="0" smtClean="0"/>
          </a:p>
          <a:p>
            <a:pPr marL="0" lvl="1" indent="0">
              <a:buNone/>
            </a:pPr>
            <a:r>
              <a:rPr lang="en-GB" sz="2200" b="1" dirty="0" smtClean="0"/>
              <a:t>2. Fewer hours worked H</a:t>
            </a:r>
            <a:endParaRPr lang="en-GB" sz="2200" dirty="0"/>
          </a:p>
          <a:p>
            <a:pPr marL="745200" lvl="2" indent="-457200"/>
            <a:r>
              <a:rPr lang="en-GB" sz="2100" dirty="0" smtClean="0"/>
              <a:t>Participation falls</a:t>
            </a:r>
          </a:p>
          <a:p>
            <a:pPr marL="745200" lvl="2" indent="-457200"/>
            <a:r>
              <a:rPr lang="en-GB" sz="2100" dirty="0" smtClean="0"/>
              <a:t>Unemployment rises e.g. mismatch</a:t>
            </a:r>
            <a:endParaRPr lang="en-GB" dirty="0" smtClean="0"/>
          </a:p>
          <a:p>
            <a:pPr marL="630900" lvl="2" indent="-342900"/>
            <a:endParaRPr lang="en-GB" dirty="0"/>
          </a:p>
          <a:p>
            <a:pPr marL="745200" lvl="2" indent="-457200"/>
            <a:endParaRPr lang="en-GB" dirty="0"/>
          </a:p>
          <a:p>
            <a:pPr marL="457200" lvl="1" indent="-457200"/>
            <a:endParaRPr lang="en-GB" dirty="0" smtClean="0"/>
          </a:p>
          <a:p>
            <a:pPr marL="745200" lvl="2" indent="-457200"/>
            <a:endParaRPr lang="en-GB" dirty="0" smtClean="0"/>
          </a:p>
        </p:txBody>
      </p:sp>
      <mc:AlternateContent xmlns:mc="http://schemas.openxmlformats.org/markup-compatibility/2006" xmlns:a14="http://schemas.microsoft.com/office/drawing/2010/main">
        <mc:Choice Requires="a14">
          <p:sp>
            <p:nvSpPr>
              <p:cNvPr id="7" name="Rectangle 6"/>
              <p:cNvSpPr/>
              <p:nvPr/>
            </p:nvSpPr>
            <p:spPr>
              <a:xfrm>
                <a:off x="2288384" y="1203666"/>
                <a:ext cx="9170381" cy="88979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GB" sz="2200" i="1" smtClean="0">
                              <a:latin typeface="Cambria Math" panose="02040503050406030204" pitchFamily="18" charset="0"/>
                            </a:rPr>
                          </m:ctrlPr>
                        </m:sSupPr>
                        <m:e>
                          <m:r>
                            <a:rPr lang="en-GB" sz="2200" i="1">
                              <a:latin typeface="Cambria Math" panose="02040503050406030204" pitchFamily="18" charset="0"/>
                            </a:rPr>
                            <m:t>𝑌</m:t>
                          </m:r>
                        </m:e>
                        <m:sup/>
                      </m:sSup>
                      <m:r>
                        <a:rPr lang="en-GB" sz="2200" i="0">
                          <a:latin typeface="Cambria Math" panose="02040503050406030204" pitchFamily="18" charset="0"/>
                        </a:rPr>
                        <m:t>=</m:t>
                      </m:r>
                      <m:r>
                        <a:rPr lang="en-GB" sz="2200" i="1">
                          <a:latin typeface="Cambria Math" panose="02040503050406030204" pitchFamily="18" charset="0"/>
                        </a:rPr>
                        <m:t>𝑓</m:t>
                      </m:r>
                      <m:d>
                        <m:dPr>
                          <m:ctrlPr>
                            <a:rPr lang="en-GB" sz="2200" i="1">
                              <a:latin typeface="Cambria Math" panose="02040503050406030204" pitchFamily="18" charset="0"/>
                            </a:rPr>
                          </m:ctrlPr>
                        </m:dPr>
                        <m:e>
                          <m:sSup>
                            <m:sSupPr>
                              <m:ctrlPr>
                                <a:rPr lang="en-GB" sz="2200" i="1">
                                  <a:latin typeface="Cambria Math" panose="02040503050406030204" pitchFamily="18" charset="0"/>
                                </a:rPr>
                              </m:ctrlPr>
                            </m:sSupPr>
                            <m:e>
                              <m:r>
                                <a:rPr lang="en-GB" sz="2200" i="1">
                                  <a:latin typeface="Cambria Math" panose="02040503050406030204" pitchFamily="18" charset="0"/>
                                </a:rPr>
                                <m:t>𝐴</m:t>
                              </m:r>
                            </m:e>
                            <m:sup/>
                          </m:sSup>
                          <m:r>
                            <a:rPr lang="en-GB" sz="2200" i="0">
                              <a:latin typeface="Cambria Math" panose="02040503050406030204" pitchFamily="18" charset="0"/>
                            </a:rPr>
                            <m:t>,</m:t>
                          </m:r>
                          <m:f>
                            <m:fPr>
                              <m:ctrlPr>
                                <a:rPr lang="en-GB" sz="2200" i="1">
                                  <a:latin typeface="Cambria Math" panose="02040503050406030204" pitchFamily="18" charset="0"/>
                                </a:rPr>
                              </m:ctrlPr>
                            </m:fPr>
                            <m:num>
                              <m:sSup>
                                <m:sSupPr>
                                  <m:ctrlPr>
                                    <a:rPr lang="en-GB" sz="2200" i="1">
                                      <a:latin typeface="Cambria Math" panose="02040503050406030204" pitchFamily="18" charset="0"/>
                                    </a:rPr>
                                  </m:ctrlPr>
                                </m:sSupPr>
                                <m:e>
                                  <m:r>
                                    <a:rPr lang="en-GB" sz="2200" b="0" i="1" smtClean="0">
                                      <a:latin typeface="Cambria Math" panose="02040503050406030204" pitchFamily="18" charset="0"/>
                                    </a:rPr>
                                    <m:t>𝐿</m:t>
                                  </m:r>
                                </m:e>
                                <m:sup/>
                              </m:sSup>
                            </m:num>
                            <m:den>
                              <m:sSup>
                                <m:sSupPr>
                                  <m:ctrlPr>
                                    <a:rPr lang="en-GB" sz="2200" i="1">
                                      <a:latin typeface="Cambria Math" panose="02040503050406030204" pitchFamily="18" charset="0"/>
                                    </a:rPr>
                                  </m:ctrlPr>
                                </m:sSupPr>
                                <m:e>
                                  <m:r>
                                    <a:rPr lang="en-GB" sz="2200" i="1">
                                      <a:latin typeface="Cambria Math" panose="02040503050406030204" pitchFamily="18" charset="0"/>
                                    </a:rPr>
                                    <m:t>𝐻</m:t>
                                  </m:r>
                                </m:e>
                                <m:sup/>
                              </m:sSup>
                            </m:den>
                          </m:f>
                          <m:r>
                            <a:rPr lang="en-GB" sz="2200" b="0" i="1" smtClean="0">
                              <a:latin typeface="Cambria Math" panose="02040503050406030204" pitchFamily="18" charset="0"/>
                            </a:rPr>
                            <m:t>,</m:t>
                          </m:r>
                          <m:f>
                            <m:fPr>
                              <m:ctrlPr>
                                <a:rPr lang="en-GB" sz="2200" i="1">
                                  <a:latin typeface="Cambria Math" panose="02040503050406030204" pitchFamily="18" charset="0"/>
                                </a:rPr>
                              </m:ctrlPr>
                            </m:fPr>
                            <m:num>
                              <m:sSup>
                                <m:sSupPr>
                                  <m:ctrlPr>
                                    <a:rPr lang="en-GB" sz="2200" i="1">
                                      <a:latin typeface="Cambria Math" panose="02040503050406030204" pitchFamily="18" charset="0"/>
                                    </a:rPr>
                                  </m:ctrlPr>
                                </m:sSupPr>
                                <m:e>
                                  <m:r>
                                    <a:rPr lang="en-GB" sz="2200" i="1">
                                      <a:latin typeface="Cambria Math" panose="02040503050406030204" pitchFamily="18" charset="0"/>
                                    </a:rPr>
                                    <m:t>𝐾</m:t>
                                  </m:r>
                                </m:e>
                                <m:sup/>
                              </m:sSup>
                            </m:num>
                            <m:den>
                              <m:sSup>
                                <m:sSupPr>
                                  <m:ctrlPr>
                                    <a:rPr lang="en-GB" sz="2200" i="1">
                                      <a:latin typeface="Cambria Math" panose="02040503050406030204" pitchFamily="18" charset="0"/>
                                    </a:rPr>
                                  </m:ctrlPr>
                                </m:sSupPr>
                                <m:e>
                                  <m:r>
                                    <a:rPr lang="en-GB" sz="2200" i="1">
                                      <a:latin typeface="Cambria Math" panose="02040503050406030204" pitchFamily="18" charset="0"/>
                                    </a:rPr>
                                    <m:t>𝐻</m:t>
                                  </m:r>
                                </m:e>
                                <m:sup/>
                              </m:sSup>
                            </m:den>
                          </m:f>
                          <m:r>
                            <a:rPr lang="en-GB" sz="2200" b="0" i="1" smtClean="0">
                              <a:latin typeface="Cambria Math" panose="02040503050406030204" pitchFamily="18" charset="0"/>
                            </a:rPr>
                            <m:t>,</m:t>
                          </m:r>
                          <m:f>
                            <m:fPr>
                              <m:ctrlPr>
                                <a:rPr lang="en-GB" sz="2200" i="1">
                                  <a:latin typeface="Cambria Math" panose="02040503050406030204" pitchFamily="18" charset="0"/>
                                </a:rPr>
                              </m:ctrlPr>
                            </m:fPr>
                            <m:num>
                              <m:sSup>
                                <m:sSupPr>
                                  <m:ctrlPr>
                                    <a:rPr lang="en-GB" sz="2200" i="1">
                                      <a:latin typeface="Cambria Math" panose="02040503050406030204" pitchFamily="18" charset="0"/>
                                    </a:rPr>
                                  </m:ctrlPr>
                                </m:sSupPr>
                                <m:e>
                                  <m:r>
                                    <a:rPr lang="en-GB" sz="2200" b="0" i="1" smtClean="0">
                                      <a:latin typeface="Cambria Math" panose="02040503050406030204" pitchFamily="18" charset="0"/>
                                    </a:rPr>
                                    <m:t>𝑅</m:t>
                                  </m:r>
                                </m:e>
                                <m:sup/>
                              </m:sSup>
                            </m:num>
                            <m:den>
                              <m:sSup>
                                <m:sSupPr>
                                  <m:ctrlPr>
                                    <a:rPr lang="en-GB" sz="2200" i="1">
                                      <a:latin typeface="Cambria Math" panose="02040503050406030204" pitchFamily="18" charset="0"/>
                                    </a:rPr>
                                  </m:ctrlPr>
                                </m:sSupPr>
                                <m:e>
                                  <m:r>
                                    <a:rPr lang="en-GB" sz="2200" i="1">
                                      <a:latin typeface="Cambria Math" panose="02040503050406030204" pitchFamily="18" charset="0"/>
                                    </a:rPr>
                                    <m:t>𝐻</m:t>
                                  </m:r>
                                </m:e>
                                <m:sup/>
                              </m:sSup>
                            </m:den>
                          </m:f>
                          <m:r>
                            <a:rPr lang="en-GB" sz="2200" b="0" i="1" smtClean="0">
                              <a:latin typeface="Cambria Math" panose="02040503050406030204" pitchFamily="18" charset="0"/>
                            </a:rPr>
                            <m:t>, </m:t>
                          </m:r>
                          <m:r>
                            <a:rPr lang="en-GB" sz="2200" b="0" i="1" smtClean="0">
                              <a:latin typeface="Cambria Math" panose="02040503050406030204" pitchFamily="18" charset="0"/>
                            </a:rPr>
                            <m:t>𝑆</m:t>
                          </m:r>
                        </m:e>
                      </m:d>
                      <m:r>
                        <a:rPr lang="en-GB" sz="2200" b="0" i="1" smtClean="0">
                          <a:latin typeface="Cambria Math" panose="02040503050406030204" pitchFamily="18" charset="0"/>
                        </a:rPr>
                        <m:t> ∗ </m:t>
                      </m:r>
                      <m:r>
                        <a:rPr lang="en-GB" sz="2400" i="1">
                          <a:latin typeface="Cambria Math" panose="02040503050406030204" pitchFamily="18" charset="0"/>
                        </a:rPr>
                        <m:t>𝑃𝑂𝑃</m:t>
                      </m:r>
                      <m:r>
                        <a:rPr lang="en-GB" sz="2400">
                          <a:latin typeface="Cambria Math" panose="02040503050406030204" pitchFamily="18" charset="0"/>
                        </a:rPr>
                        <m:t>∗</m:t>
                      </m:r>
                      <m:r>
                        <a:rPr lang="en-GB" sz="2400" i="1">
                          <a:latin typeface="Cambria Math" panose="02040503050406030204" pitchFamily="18" charset="0"/>
                        </a:rPr>
                        <m:t>𝑃𝐴𝑅𝑇</m:t>
                      </m:r>
                      <m:r>
                        <a:rPr lang="en-GB" sz="2400">
                          <a:latin typeface="Cambria Math" panose="02040503050406030204" pitchFamily="18" charset="0"/>
                        </a:rPr>
                        <m:t>∗</m:t>
                      </m:r>
                      <m:d>
                        <m:dPr>
                          <m:ctrlPr>
                            <a:rPr lang="en-GB" sz="2400" i="1">
                              <a:latin typeface="Cambria Math" panose="02040503050406030204" pitchFamily="18" charset="0"/>
                            </a:rPr>
                          </m:ctrlPr>
                        </m:dPr>
                        <m:e>
                          <m:r>
                            <a:rPr lang="en-GB" sz="2400">
                              <a:latin typeface="Cambria Math" panose="02040503050406030204" pitchFamily="18" charset="0"/>
                            </a:rPr>
                            <m:t>1−</m:t>
                          </m:r>
                          <m:r>
                            <a:rPr lang="en-GB" sz="2400" i="1">
                              <a:latin typeface="Cambria Math" panose="02040503050406030204" pitchFamily="18" charset="0"/>
                            </a:rPr>
                            <m:t>𝑢</m:t>
                          </m:r>
                          <m:r>
                            <a:rPr lang="en-GB" sz="2400">
                              <a:latin typeface="Cambria Math" panose="02040503050406030204" pitchFamily="18" charset="0"/>
                            </a:rPr>
                            <m:t>−</m:t>
                          </m:r>
                          <m:r>
                            <a:rPr lang="en-GB" sz="2400" i="1">
                              <a:latin typeface="Cambria Math" panose="02040503050406030204" pitchFamily="18" charset="0"/>
                            </a:rPr>
                            <m:t>𝑓</m:t>
                          </m:r>
                        </m:e>
                      </m:d>
                      <m:r>
                        <a:rPr lang="en-GB" sz="2400">
                          <a:latin typeface="Cambria Math" panose="02040503050406030204" pitchFamily="18" charset="0"/>
                        </a:rPr>
                        <m:t>∗ </m:t>
                      </m:r>
                      <m:f>
                        <m:fPr>
                          <m:type m:val="lin"/>
                          <m:ctrlPr>
                            <a:rPr lang="en-GB" sz="2400" i="1">
                              <a:latin typeface="Cambria Math" panose="02040503050406030204" pitchFamily="18" charset="0"/>
                            </a:rPr>
                          </m:ctrlPr>
                        </m:fPr>
                        <m:num>
                          <m:r>
                            <a:rPr lang="en-GB" sz="2400" i="1">
                              <a:latin typeface="Cambria Math" panose="02040503050406030204" pitchFamily="18" charset="0"/>
                            </a:rPr>
                            <m:t>𝐻</m:t>
                          </m:r>
                        </m:num>
                        <m:den>
                          <m:sSup>
                            <m:sSupPr>
                              <m:ctrlPr>
                                <a:rPr lang="en-GB" sz="2400" i="1">
                                  <a:latin typeface="Cambria Math" panose="02040503050406030204" pitchFamily="18" charset="0"/>
                                </a:rPr>
                              </m:ctrlPr>
                            </m:sSupPr>
                            <m:e>
                              <m:r>
                                <a:rPr lang="en-GB" sz="2400" i="1">
                                  <a:latin typeface="Cambria Math" panose="02040503050406030204" pitchFamily="18" charset="0"/>
                                </a:rPr>
                                <m:t>𝑁</m:t>
                              </m:r>
                            </m:e>
                            <m:sup>
                              <m:r>
                                <a:rPr lang="en-GB" sz="2400" i="1">
                                  <a:latin typeface="Cambria Math" panose="02040503050406030204" pitchFamily="18" charset="0"/>
                                </a:rPr>
                                <m:t>𝑁𝐹</m:t>
                              </m:r>
                            </m:sup>
                          </m:sSup>
                        </m:den>
                      </m:f>
                    </m:oMath>
                  </m:oMathPara>
                </a14:m>
                <a:endParaRPr lang="en-GB" sz="2200" dirty="0"/>
              </a:p>
            </p:txBody>
          </p:sp>
        </mc:Choice>
        <mc:Fallback xmlns="">
          <p:sp>
            <p:nvSpPr>
              <p:cNvPr id="7" name="Rectangle 6"/>
              <p:cNvSpPr>
                <a:spLocks noRot="1" noChangeAspect="1" noMove="1" noResize="1" noEditPoints="1" noAdjustHandles="1" noChangeArrowheads="1" noChangeShapeType="1" noTextEdit="1"/>
              </p:cNvSpPr>
              <p:nvPr/>
            </p:nvSpPr>
            <p:spPr>
              <a:xfrm>
                <a:off x="2288384" y="1203666"/>
                <a:ext cx="9170381" cy="889795"/>
              </a:xfrm>
              <a:prstGeom prst="rect">
                <a:avLst/>
              </a:prstGeom>
              <a:blipFill>
                <a:blip r:embed="rId3"/>
                <a:stretch>
                  <a:fillRect/>
                </a:stretch>
              </a:blipFill>
            </p:spPr>
            <p:txBody>
              <a:bodyPr/>
              <a:lstStyle/>
              <a:p>
                <a:r>
                  <a:rPr lang="en-GB">
                    <a:noFill/>
                  </a:rPr>
                  <a:t> </a:t>
                </a:r>
              </a:p>
            </p:txBody>
          </p:sp>
        </mc:Fallback>
      </mc:AlternateContent>
      <p:sp>
        <p:nvSpPr>
          <p:cNvPr id="4" name="TextBox 3"/>
          <p:cNvSpPr txBox="1"/>
          <p:nvPr/>
        </p:nvSpPr>
        <p:spPr>
          <a:xfrm>
            <a:off x="8550443" y="2423161"/>
            <a:ext cx="3347576" cy="3539430"/>
          </a:xfrm>
          <a:prstGeom prst="rect">
            <a:avLst/>
          </a:prstGeom>
          <a:noFill/>
          <a:ln>
            <a:solidFill>
              <a:schemeClr val="tx1"/>
            </a:solidFill>
          </a:ln>
        </p:spPr>
        <p:txBody>
          <a:bodyPr wrap="square" rtlCol="0">
            <a:spAutoFit/>
          </a:bodyPr>
          <a:lstStyle/>
          <a:p>
            <a:r>
              <a:rPr lang="en-GB" sz="2800" dirty="0" smtClean="0"/>
              <a:t>R </a:t>
            </a:r>
            <a:r>
              <a:rPr lang="en-GB" sz="2800" dirty="0" smtClean="0"/>
              <a:t>“punches above its weight” : </a:t>
            </a:r>
            <a:r>
              <a:rPr lang="en-GB" sz="2800" dirty="0" smtClean="0"/>
              <a:t>R in an industry helps other sectors (</a:t>
            </a:r>
            <a:r>
              <a:rPr lang="en-GB" sz="2800" dirty="0" err="1" smtClean="0"/>
              <a:t>spillovers</a:t>
            </a:r>
            <a:r>
              <a:rPr lang="en-GB" sz="2800" dirty="0" smtClean="0"/>
              <a:t>).</a:t>
            </a:r>
          </a:p>
          <a:p>
            <a:endParaRPr lang="en-GB" sz="2800" dirty="0"/>
          </a:p>
          <a:p>
            <a:r>
              <a:rPr lang="en-GB" sz="2800" dirty="0" smtClean="0"/>
              <a:t>So scarring particularly depends on R</a:t>
            </a:r>
            <a:endParaRPr lang="en-GB" sz="2800" dirty="0"/>
          </a:p>
        </p:txBody>
      </p:sp>
    </p:spTree>
    <p:extLst>
      <p:ext uri="{BB962C8B-B14F-4D97-AF65-F5344CB8AC3E}">
        <p14:creationId xmlns:p14="http://schemas.microsoft.com/office/powerpoint/2010/main" val="367603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Productivity scarring?</a:t>
            </a:r>
            <a:endParaRPr lang="en-GB" dirty="0"/>
          </a:p>
        </p:txBody>
      </p:sp>
      <p:sp>
        <p:nvSpPr>
          <p:cNvPr id="3" name="Text Placeholder 2"/>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1496684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370" y="232301"/>
            <a:ext cx="11566599" cy="766295"/>
          </a:xfrm>
        </p:spPr>
        <p:txBody>
          <a:bodyPr>
            <a:normAutofit fontScale="90000"/>
          </a:bodyPr>
          <a:lstStyle/>
          <a:p>
            <a:r>
              <a:rPr lang="en-GB" dirty="0" smtClean="0"/>
              <a:t>Investment during </a:t>
            </a:r>
            <a:r>
              <a:rPr lang="en-GB" dirty="0" err="1" smtClean="0"/>
              <a:t>Covid</a:t>
            </a:r>
            <a:r>
              <a:rPr lang="en-GB" dirty="0" smtClean="0"/>
              <a:t>: intangible investment </a:t>
            </a:r>
            <a:r>
              <a:rPr lang="en-GB" dirty="0" smtClean="0"/>
              <a:t>relatively resilient…</a:t>
            </a:r>
            <a:endParaRPr lang="en-GB" sz="2000" dirty="0"/>
          </a:p>
        </p:txBody>
      </p:sp>
      <p:sp>
        <p:nvSpPr>
          <p:cNvPr id="7" name="TextBox 6"/>
          <p:cNvSpPr txBox="1"/>
          <p:nvPr/>
        </p:nvSpPr>
        <p:spPr>
          <a:xfrm>
            <a:off x="441371" y="5520008"/>
            <a:ext cx="11323908" cy="1200329"/>
          </a:xfrm>
          <a:prstGeom prst="rect">
            <a:avLst/>
          </a:prstGeom>
          <a:noFill/>
        </p:spPr>
        <p:txBody>
          <a:bodyPr wrap="square" rtlCol="0">
            <a:spAutoFit/>
          </a:bodyPr>
          <a:lstStyle/>
          <a:p>
            <a:pPr marL="342900" indent="-342900">
              <a:buAutoNum type="arabicPeriod"/>
            </a:pPr>
            <a:r>
              <a:rPr lang="en-GB" dirty="0"/>
              <a:t>B</a:t>
            </a:r>
            <a:r>
              <a:rPr lang="en-GB" dirty="0" smtClean="0"/>
              <a:t>usiness </a:t>
            </a:r>
            <a:r>
              <a:rPr lang="en-GB" dirty="0"/>
              <a:t>investment </a:t>
            </a:r>
            <a:r>
              <a:rPr lang="en-GB" dirty="0" smtClean="0"/>
              <a:t>fell </a:t>
            </a:r>
            <a:r>
              <a:rPr lang="en-GB" dirty="0"/>
              <a:t>by </a:t>
            </a:r>
            <a:r>
              <a:rPr lang="en-GB" dirty="0" smtClean="0"/>
              <a:t>12</a:t>
            </a:r>
            <a:r>
              <a:rPr lang="en-GB" dirty="0"/>
              <a:t>% in </a:t>
            </a:r>
            <a:r>
              <a:rPr lang="en-GB" dirty="0" smtClean="0"/>
              <a:t>2020</a:t>
            </a:r>
          </a:p>
          <a:p>
            <a:pPr marL="342900" indent="-342900">
              <a:buAutoNum type="arabicPeriod"/>
            </a:pPr>
            <a:r>
              <a:rPr lang="en-GB" dirty="0" smtClean="0"/>
              <a:t>…concentrated in buildings and tangible capital…</a:t>
            </a:r>
          </a:p>
          <a:p>
            <a:pPr marL="342900" indent="-342900">
              <a:buAutoNum type="arabicPeriod"/>
            </a:pPr>
            <a:r>
              <a:rPr lang="en-GB" dirty="0" smtClean="0"/>
              <a:t>…intangible investment held up</a:t>
            </a:r>
          </a:p>
          <a:p>
            <a:r>
              <a:rPr lang="en-GB" dirty="0"/>
              <a:t>3</a:t>
            </a:r>
            <a:r>
              <a:rPr lang="en-GB" dirty="0" smtClean="0"/>
              <a:t>.   Resilience of intangibles limits scarring</a:t>
            </a:r>
            <a:endParaRPr lang="en-GB" dirty="0"/>
          </a:p>
        </p:txBody>
      </p:sp>
      <p:sp>
        <p:nvSpPr>
          <p:cNvPr id="9" name="Rectangle 8"/>
          <p:cNvSpPr/>
          <p:nvPr/>
        </p:nvSpPr>
        <p:spPr>
          <a:xfrm>
            <a:off x="3064648" y="998596"/>
            <a:ext cx="3369320" cy="463397"/>
          </a:xfrm>
          <a:prstGeom prst="rect">
            <a:avLst/>
          </a:prstGeom>
        </p:spPr>
        <p:txBody>
          <a:bodyPr wrap="none">
            <a:spAutoFit/>
          </a:bodyPr>
          <a:lstStyle/>
          <a:p>
            <a:pPr>
              <a:lnSpc>
                <a:spcPct val="150000"/>
              </a:lnSpc>
              <a:spcAft>
                <a:spcPts val="600"/>
              </a:spcAft>
            </a:pPr>
            <a:r>
              <a:rPr lang="en-GB" dirty="0"/>
              <a:t>Business investment components</a:t>
            </a:r>
            <a:endParaRPr lang="en-GB" kern="800" dirty="0">
              <a:solidFill>
                <a:srgbClr val="FF0000"/>
              </a:solidFill>
              <a:effectLst/>
              <a:latin typeface="Times New Roman" panose="02020603050405020304" pitchFamily="18" charset="0"/>
              <a:ea typeface="Times New Roman" panose="02020603050405020304" pitchFamily="18" charset="0"/>
            </a:endParaRPr>
          </a:p>
        </p:txBody>
      </p:sp>
      <p:sp>
        <p:nvSpPr>
          <p:cNvPr id="6" name="Rectangle 5"/>
          <p:cNvSpPr/>
          <p:nvPr/>
        </p:nvSpPr>
        <p:spPr>
          <a:xfrm>
            <a:off x="3064648" y="5220695"/>
            <a:ext cx="830420" cy="299313"/>
          </a:xfrm>
          <a:prstGeom prst="rect">
            <a:avLst/>
          </a:prstGeom>
        </p:spPr>
        <p:txBody>
          <a:bodyPr wrap="none">
            <a:spAutoFit/>
          </a:bodyPr>
          <a:lstStyle/>
          <a:p>
            <a:pPr>
              <a:lnSpc>
                <a:spcPct val="150000"/>
              </a:lnSpc>
              <a:spcAft>
                <a:spcPts val="600"/>
              </a:spcAft>
            </a:pPr>
            <a:r>
              <a:rPr lang="en-GB" sz="1000" kern="800" dirty="0">
                <a:ea typeface="Times New Roman" panose="02020603050405020304" pitchFamily="18" charset="0"/>
              </a:rPr>
              <a:t>Source: ONS</a:t>
            </a:r>
            <a:endParaRPr lang="en-GB" sz="1000" kern="800" dirty="0">
              <a:effectLst/>
              <a:ea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3064648" y="1461993"/>
            <a:ext cx="4047129" cy="3758702"/>
          </a:xfrm>
          <a:prstGeom prst="rect">
            <a:avLst/>
          </a:prstGeom>
        </p:spPr>
      </p:pic>
      <p:sp>
        <p:nvSpPr>
          <p:cNvPr id="4" name="TextBox 3"/>
          <p:cNvSpPr txBox="1"/>
          <p:nvPr/>
        </p:nvSpPr>
        <p:spPr>
          <a:xfrm>
            <a:off x="7833816" y="1864016"/>
            <a:ext cx="4174154" cy="2215991"/>
          </a:xfrm>
          <a:prstGeom prst="rect">
            <a:avLst/>
          </a:prstGeom>
          <a:noFill/>
        </p:spPr>
        <p:txBody>
          <a:bodyPr wrap="square" rtlCol="0">
            <a:spAutoFit/>
          </a:bodyPr>
          <a:lstStyle/>
          <a:p>
            <a:r>
              <a:rPr lang="en-GB" sz="2400" dirty="0" smtClean="0"/>
              <a:t>Intellectual Property Products are: </a:t>
            </a:r>
          </a:p>
          <a:p>
            <a:r>
              <a:rPr lang="en-GB" sz="2400" dirty="0" smtClean="0"/>
              <a:t>a. R&amp;D</a:t>
            </a:r>
            <a:r>
              <a:rPr lang="en-GB" sz="2400" dirty="0"/>
              <a:t>, </a:t>
            </a:r>
            <a:endParaRPr lang="en-GB" sz="2400" dirty="0" smtClean="0"/>
          </a:p>
          <a:p>
            <a:r>
              <a:rPr lang="en-GB" sz="2400" dirty="0"/>
              <a:t>b</a:t>
            </a:r>
            <a:r>
              <a:rPr lang="en-GB" sz="2400" dirty="0" smtClean="0"/>
              <a:t>. software </a:t>
            </a:r>
            <a:r>
              <a:rPr lang="en-GB" sz="2400" dirty="0"/>
              <a:t>and databases, </a:t>
            </a:r>
            <a:endParaRPr lang="en-GB" sz="2400" dirty="0" smtClean="0"/>
          </a:p>
          <a:p>
            <a:r>
              <a:rPr lang="en-GB" sz="2400" dirty="0" smtClean="0"/>
              <a:t>c. literary </a:t>
            </a:r>
            <a:r>
              <a:rPr lang="en-GB" sz="2400" dirty="0"/>
              <a:t>and artistic </a:t>
            </a:r>
            <a:r>
              <a:rPr lang="en-GB" sz="2400" dirty="0" smtClean="0"/>
              <a:t>originals…</a:t>
            </a:r>
            <a:endParaRPr lang="en-GB" sz="2400" dirty="0"/>
          </a:p>
          <a:p>
            <a:endParaRPr lang="en-GB" dirty="0">
              <a:solidFill>
                <a:srgbClr val="FF0000"/>
              </a:solidFill>
            </a:endParaRPr>
          </a:p>
        </p:txBody>
      </p:sp>
    </p:spTree>
    <p:extLst>
      <p:ext uri="{BB962C8B-B14F-4D97-AF65-F5344CB8AC3E}">
        <p14:creationId xmlns:p14="http://schemas.microsoft.com/office/powerpoint/2010/main" val="990400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 y="66313"/>
            <a:ext cx="11826239" cy="951252"/>
          </a:xfrm>
        </p:spPr>
        <p:txBody>
          <a:bodyPr>
            <a:normAutofit fontScale="90000"/>
          </a:bodyPr>
          <a:lstStyle/>
          <a:p>
            <a:r>
              <a:rPr lang="en-GB" dirty="0" smtClean="0"/>
              <a:t>How much scarring in the medium term? Productivity….</a:t>
            </a:r>
            <a:endParaRPr lang="en-GB" dirty="0"/>
          </a:p>
        </p:txBody>
      </p:sp>
      <p:sp>
        <p:nvSpPr>
          <p:cNvPr id="7" name="TextBox 6"/>
          <p:cNvSpPr txBox="1"/>
          <p:nvPr/>
        </p:nvSpPr>
        <p:spPr>
          <a:xfrm>
            <a:off x="213360" y="4042377"/>
            <a:ext cx="11826239" cy="646331"/>
          </a:xfrm>
          <a:prstGeom prst="rect">
            <a:avLst/>
          </a:prstGeom>
          <a:noFill/>
        </p:spPr>
        <p:txBody>
          <a:bodyPr wrap="square" rtlCol="0">
            <a:spAutoFit/>
          </a:bodyPr>
          <a:lstStyle/>
          <a:p>
            <a:pPr marL="342900" indent="-342900">
              <a:buFontTx/>
              <a:buAutoNum type="arabicPeriod"/>
            </a:pPr>
            <a:r>
              <a:rPr lang="en-GB" dirty="0" smtClean="0"/>
              <a:t>Scarring from L due to loss of experience</a:t>
            </a:r>
          </a:p>
          <a:p>
            <a:endParaRPr lang="en-GB" dirty="0"/>
          </a:p>
        </p:txBody>
      </p:sp>
      <p:sp>
        <p:nvSpPr>
          <p:cNvPr id="8" name="Rectangle 7"/>
          <p:cNvSpPr/>
          <p:nvPr/>
        </p:nvSpPr>
        <p:spPr>
          <a:xfrm>
            <a:off x="3154680" y="3561023"/>
            <a:ext cx="1672381" cy="246221"/>
          </a:xfrm>
          <a:prstGeom prst="rect">
            <a:avLst/>
          </a:prstGeom>
        </p:spPr>
        <p:txBody>
          <a:bodyPr wrap="none">
            <a:spAutoFit/>
          </a:bodyPr>
          <a:lstStyle/>
          <a:p>
            <a:r>
              <a:rPr lang="en-GB" sz="1000" kern="800" dirty="0">
                <a:ea typeface="Times New Roman" panose="02020603050405020304" pitchFamily="18" charset="0"/>
              </a:rPr>
              <a:t>Source</a:t>
            </a:r>
            <a:r>
              <a:rPr lang="en-GB" sz="1000" kern="800" dirty="0" smtClean="0">
                <a:ea typeface="Times New Roman" panose="02020603050405020304" pitchFamily="18" charset="0"/>
              </a:rPr>
              <a:t>: author’s </a:t>
            </a:r>
            <a:r>
              <a:rPr lang="en-GB" sz="1000" kern="800" dirty="0">
                <a:ea typeface="Times New Roman" panose="02020603050405020304" pitchFamily="18" charset="0"/>
              </a:rPr>
              <a:t>calculations</a:t>
            </a:r>
          </a:p>
        </p:txBody>
      </p:sp>
      <p:pic>
        <p:nvPicPr>
          <p:cNvPr id="3" name="Picture 2"/>
          <p:cNvPicPr>
            <a:picLocks noChangeAspect="1"/>
          </p:cNvPicPr>
          <p:nvPr/>
        </p:nvPicPr>
        <p:blipFill>
          <a:blip r:embed="rId3"/>
          <a:stretch>
            <a:fillRect/>
          </a:stretch>
        </p:blipFill>
        <p:spPr>
          <a:xfrm>
            <a:off x="3154680" y="883255"/>
            <a:ext cx="4960620" cy="2677767"/>
          </a:xfrm>
          <a:prstGeom prst="rect">
            <a:avLst/>
          </a:prstGeom>
        </p:spPr>
      </p:pic>
      <p:sp>
        <p:nvSpPr>
          <p:cNvPr id="11" name="Rectangle 10"/>
          <p:cNvSpPr/>
          <p:nvPr/>
        </p:nvSpPr>
        <p:spPr>
          <a:xfrm>
            <a:off x="3295674" y="1422937"/>
            <a:ext cx="3951287" cy="2966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4377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 y="66313"/>
            <a:ext cx="11826239" cy="951252"/>
          </a:xfrm>
        </p:spPr>
        <p:txBody>
          <a:bodyPr>
            <a:normAutofit fontScale="90000"/>
          </a:bodyPr>
          <a:lstStyle/>
          <a:p>
            <a:r>
              <a:rPr lang="en-GB" dirty="0" smtClean="0"/>
              <a:t>How much scarring in the medium term? Productivity….</a:t>
            </a:r>
            <a:endParaRPr lang="en-GB" dirty="0"/>
          </a:p>
        </p:txBody>
      </p:sp>
      <p:sp>
        <p:nvSpPr>
          <p:cNvPr id="7" name="TextBox 6"/>
          <p:cNvSpPr txBox="1"/>
          <p:nvPr/>
        </p:nvSpPr>
        <p:spPr>
          <a:xfrm>
            <a:off x="213360" y="4042377"/>
            <a:ext cx="11826239" cy="923330"/>
          </a:xfrm>
          <a:prstGeom prst="rect">
            <a:avLst/>
          </a:prstGeom>
          <a:noFill/>
        </p:spPr>
        <p:txBody>
          <a:bodyPr wrap="square" rtlCol="0">
            <a:spAutoFit/>
          </a:bodyPr>
          <a:lstStyle/>
          <a:p>
            <a:pPr marL="342900" indent="-342900">
              <a:buFontTx/>
              <a:buAutoNum type="arabicPeriod"/>
            </a:pPr>
            <a:r>
              <a:rPr lang="en-GB" dirty="0" smtClean="0"/>
              <a:t>Scarring from L due to loss of experience</a:t>
            </a:r>
          </a:p>
          <a:p>
            <a:pPr marL="342900" indent="-342900">
              <a:buFontTx/>
              <a:buAutoNum type="arabicPeriod"/>
            </a:pPr>
            <a:r>
              <a:rPr lang="en-GB" dirty="0" smtClean="0"/>
              <a:t>For capital: use May </a:t>
            </a:r>
            <a:r>
              <a:rPr lang="en-GB" i="1" dirty="0" smtClean="0"/>
              <a:t>MPR</a:t>
            </a:r>
            <a:r>
              <a:rPr lang="en-GB" dirty="0" smtClean="0"/>
              <a:t> forecast for </a:t>
            </a:r>
            <a:r>
              <a:rPr lang="en-GB" i="1" dirty="0" smtClean="0"/>
              <a:t>total </a:t>
            </a:r>
            <a:r>
              <a:rPr lang="en-GB" dirty="0" smtClean="0"/>
              <a:t>investment, then share out to different capital assets.  Try different shares</a:t>
            </a:r>
          </a:p>
          <a:p>
            <a:pPr marL="342900" indent="-342900">
              <a:buFontTx/>
              <a:buAutoNum type="arabicPeriod"/>
            </a:pPr>
            <a:r>
              <a:rPr lang="en-GB" dirty="0" smtClean="0"/>
              <a:t>Tangible capital: always scarring</a:t>
            </a:r>
          </a:p>
        </p:txBody>
      </p:sp>
      <p:sp>
        <p:nvSpPr>
          <p:cNvPr id="8" name="Rectangle 7"/>
          <p:cNvSpPr/>
          <p:nvPr/>
        </p:nvSpPr>
        <p:spPr>
          <a:xfrm>
            <a:off x="3154680" y="3561023"/>
            <a:ext cx="1672381" cy="246221"/>
          </a:xfrm>
          <a:prstGeom prst="rect">
            <a:avLst/>
          </a:prstGeom>
        </p:spPr>
        <p:txBody>
          <a:bodyPr wrap="none">
            <a:spAutoFit/>
          </a:bodyPr>
          <a:lstStyle/>
          <a:p>
            <a:r>
              <a:rPr lang="en-GB" sz="1000" kern="800" dirty="0">
                <a:ea typeface="Times New Roman" panose="02020603050405020304" pitchFamily="18" charset="0"/>
              </a:rPr>
              <a:t>Source</a:t>
            </a:r>
            <a:r>
              <a:rPr lang="en-GB" sz="1000" kern="800" dirty="0" smtClean="0">
                <a:ea typeface="Times New Roman" panose="02020603050405020304" pitchFamily="18" charset="0"/>
              </a:rPr>
              <a:t>: author’s </a:t>
            </a:r>
            <a:r>
              <a:rPr lang="en-GB" sz="1000" kern="800" dirty="0">
                <a:ea typeface="Times New Roman" panose="02020603050405020304" pitchFamily="18" charset="0"/>
              </a:rPr>
              <a:t>calculations</a:t>
            </a:r>
          </a:p>
        </p:txBody>
      </p:sp>
      <p:pic>
        <p:nvPicPr>
          <p:cNvPr id="3" name="Picture 2"/>
          <p:cNvPicPr>
            <a:picLocks noChangeAspect="1"/>
          </p:cNvPicPr>
          <p:nvPr/>
        </p:nvPicPr>
        <p:blipFill>
          <a:blip r:embed="rId3"/>
          <a:stretch>
            <a:fillRect/>
          </a:stretch>
        </p:blipFill>
        <p:spPr>
          <a:xfrm>
            <a:off x="3154680" y="883255"/>
            <a:ext cx="4960620" cy="2677767"/>
          </a:xfrm>
          <a:prstGeom prst="rect">
            <a:avLst/>
          </a:prstGeom>
        </p:spPr>
      </p:pic>
      <p:sp>
        <p:nvSpPr>
          <p:cNvPr id="11" name="Rectangle 10"/>
          <p:cNvSpPr/>
          <p:nvPr/>
        </p:nvSpPr>
        <p:spPr>
          <a:xfrm>
            <a:off x="3268378" y="1810568"/>
            <a:ext cx="3951287" cy="4115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5218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2249</TotalTime>
  <Words>2652</Words>
  <Application>Microsoft Office PowerPoint</Application>
  <PresentationFormat>Widescreen</PresentationFormat>
  <Paragraphs>284</Paragraphs>
  <Slides>31</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Cambria Math</vt:lpstr>
      <vt:lpstr>Times New Roman</vt:lpstr>
      <vt:lpstr>Office Theme</vt:lpstr>
      <vt:lpstr>Will the pandemic “scar” the economy?</vt:lpstr>
      <vt:lpstr>Where we are…</vt:lpstr>
      <vt:lpstr>Where are we going?</vt:lpstr>
      <vt:lpstr>What is economic output?</vt:lpstr>
      <vt:lpstr>How might the pandemic induce scarring?</vt:lpstr>
      <vt:lpstr>Productivity scarring?</vt:lpstr>
      <vt:lpstr>Investment during Covid: intangible investment relatively resilient…</vt:lpstr>
      <vt:lpstr>How much scarring in the medium term? Productivity….</vt:lpstr>
      <vt:lpstr>How much scarring in the medium term? Productivity….</vt:lpstr>
      <vt:lpstr>How much scarring in the medium term? Productivity….</vt:lpstr>
      <vt:lpstr>How much scarring in the medium term? Productivity….</vt:lpstr>
      <vt:lpstr>Might productivity get better not worse?</vt:lpstr>
      <vt:lpstr>Will digitalisation boost productivity? Back to intangibles….</vt:lpstr>
      <vt:lpstr>Scarring in the labour market: hours</vt:lpstr>
      <vt:lpstr>Scarring in the labour market: “mismatch”</vt:lpstr>
      <vt:lpstr>Labour mismatch: vacancy duration, full v partial furlough</vt:lpstr>
      <vt:lpstr>Labour mismatch: unemployment and vacancies</vt:lpstr>
      <vt:lpstr>Labour mismatch: vacancy spreads to 9th July 2021</vt:lpstr>
      <vt:lpstr>Does more supply mean “run the economy hot”?</vt:lpstr>
      <vt:lpstr>Running the economy hot: model simulations</vt:lpstr>
      <vt:lpstr>Tight policy is not the right policy</vt:lpstr>
      <vt:lpstr>spares</vt:lpstr>
      <vt:lpstr>Prelude: output losses during COVID</vt:lpstr>
      <vt:lpstr>Output losses during Covid</vt:lpstr>
      <vt:lpstr>Output losses during Covid</vt:lpstr>
      <vt:lpstr>Output losses during Covid</vt:lpstr>
      <vt:lpstr>Output losses during Covid</vt:lpstr>
      <vt:lpstr>Scarring calculation: output relative to a counterfactual</vt:lpstr>
      <vt:lpstr>Will older workers participate in the labour force?</vt:lpstr>
      <vt:lpstr>Investment and capital during Covid</vt:lpstr>
      <vt:lpstr>Base effects: inflation is an annual comparison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Haskel, Jonathan</dc:creator>
  <cp:lastModifiedBy>Haskel, Jonathan</cp:lastModifiedBy>
  <cp:revision>259</cp:revision>
  <dcterms:created xsi:type="dcterms:W3CDTF">2020-05-05T18:52:55Z</dcterms:created>
  <dcterms:modified xsi:type="dcterms:W3CDTF">2021-07-19T08:14:07Z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-1838353732</vt:i4>
  </property>
  <property fmtid="{D5CDD505-2E9C-101B-9397-08002B2CF9AE}" pid="3" name="_NewReviewCycle">
    <vt:lpwstr/>
  </property>
  <property fmtid="{D5CDD505-2E9C-101B-9397-08002B2CF9AE}" pid="4" name="_EmailSubject">
    <vt:lpwstr>Speech and slides </vt:lpwstr>
  </property>
  <property fmtid="{D5CDD505-2E9C-101B-9397-08002B2CF9AE}" pid="5" name="_AuthorEmail">
    <vt:lpwstr>Jonathan.Haskel@bankofengland.co.uk</vt:lpwstr>
  </property>
  <property fmtid="{D5CDD505-2E9C-101B-9397-08002B2CF9AE}" pid="6" name="_AuthorEmailDisplayName">
    <vt:lpwstr>Haskel, Jonathan</vt:lpwstr>
  </property>
  <property fmtid="{D5CDD505-2E9C-101B-9397-08002B2CF9AE}" pid="7" name="_PreviousAdHocReviewCycleID">
    <vt:i4>424751278</vt:i4>
  </property>
</Properties>
</file>