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8"/>
  </p:notesMasterIdLst>
  <p:sldIdLst>
    <p:sldId id="326" r:id="rId2"/>
    <p:sldId id="386" r:id="rId3"/>
    <p:sldId id="383" r:id="rId4"/>
    <p:sldId id="380" r:id="rId5"/>
    <p:sldId id="387" r:id="rId6"/>
    <p:sldId id="3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CC3399"/>
    <a:srgbClr val="C4C9CF"/>
    <a:srgbClr val="E7E9EC"/>
    <a:srgbClr val="12273F"/>
    <a:srgbClr val="77E3E4"/>
    <a:srgbClr val="FE015B"/>
    <a:srgbClr val="3CD7D9"/>
    <a:srgbClr val="FF7300"/>
    <a:srgbClr val="9E7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96" y="3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0E002-B88B-4BB0-BA5A-919501F4FBF2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E53B0-EFB7-4B0E-B012-E67653454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3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68000" y="1752283"/>
            <a:ext cx="11277600" cy="462946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79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051175" y="1752600"/>
            <a:ext cx="86817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2131200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58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00024" y="1752600"/>
            <a:ext cx="56349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5172146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81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154103" y="1752600"/>
            <a:ext cx="257999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</a:t>
            </a:r>
            <a:br>
              <a:rPr lang="en-US" dirty="0"/>
            </a:br>
            <a:r>
              <a:rPr lang="en-US" dirty="0"/>
              <a:t>(Arial 24pt)</a:t>
            </a:r>
          </a:p>
          <a:p>
            <a:pPr lvl="4"/>
            <a:r>
              <a:rPr lang="en-US" dirty="0"/>
              <a:t>Bulleted source</a:t>
            </a:r>
            <a:br>
              <a:rPr lang="en-US" dirty="0"/>
            </a:br>
            <a:r>
              <a:rPr lang="en-US" dirty="0"/>
              <a:t>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8236031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767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8000" y="1752600"/>
            <a:ext cx="11277600" cy="4629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980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rt and title slide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fld id="{B0B34E4B-25F1-4D72-B319-B9B5A0ABC91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8000" y="1752600"/>
            <a:ext cx="11277600" cy="4629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5296" y="0"/>
            <a:ext cx="11278800" cy="28956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6964018" y="0"/>
            <a:ext cx="2858162" cy="28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9822180" y="0"/>
            <a:ext cx="1912620" cy="289560"/>
          </a:xfrm>
          <a:prstGeom prst="rect">
            <a:avLst/>
          </a:prstGeom>
          <a:solidFill>
            <a:srgbClr val="77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600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8000" y="1752600"/>
            <a:ext cx="11277600" cy="4629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504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52600"/>
            <a:ext cx="5628000" cy="4629150"/>
          </a:xfrm>
          <a:prstGeom prst="rect">
            <a:avLst/>
          </a:prstGeom>
        </p:spPr>
        <p:txBody>
          <a:bodyPr rIns="180000"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11306" y="1752600"/>
            <a:ext cx="5622790" cy="4629150"/>
          </a:xfrm>
          <a:prstGeom prst="rect">
            <a:avLst/>
          </a:prstGeom>
        </p:spPr>
        <p:txBody>
          <a:bodyPr rIns="180000"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615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bullete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051175" y="1752600"/>
            <a:ext cx="6096000" cy="46291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495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bullete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1752600"/>
            <a:ext cx="9144000" cy="46291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88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3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68000" y="1761172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094696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68000" y="2741612"/>
            <a:ext cx="5626696" cy="3640137"/>
          </a:xfrm>
        </p:spPr>
        <p:txBody>
          <a:bodyPr rIns="180000"/>
          <a:lstStyle>
            <a:lvl5pPr>
              <a:defRPr/>
            </a:lvl5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741613"/>
            <a:ext cx="5638096" cy="3640137"/>
          </a:xfrm>
        </p:spPr>
        <p:txBody>
          <a:bodyPr rIns="180000"/>
          <a:lstStyle>
            <a:lvl5pPr>
              <a:defRPr/>
            </a:lvl5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2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677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6242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570488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313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414600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8360888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3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101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014465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11616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7130407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313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3482560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6496807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9511053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1595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957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619157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02804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3288535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7949779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313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2798935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5129557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7460179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9790800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0266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246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55296" y="16"/>
            <a:ext cx="11279504" cy="2741596"/>
            <a:chOff x="455296" y="0"/>
            <a:chExt cx="11279504" cy="289560"/>
          </a:xfrm>
        </p:grpSpPr>
        <p:sp>
          <p:nvSpPr>
            <p:cNvPr id="45" name="Rectangle 44"/>
            <p:cNvSpPr/>
            <p:nvPr/>
          </p:nvSpPr>
          <p:spPr>
            <a:xfrm>
              <a:off x="455296" y="0"/>
              <a:ext cx="6508722" cy="2895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964018" y="0"/>
              <a:ext cx="2855754" cy="289560"/>
            </a:xfrm>
            <a:prstGeom prst="rect">
              <a:avLst/>
            </a:prstGeom>
            <a:solidFill>
              <a:srgbClr val="3C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9819772" y="0"/>
              <a:ext cx="1915028" cy="289560"/>
            </a:xfrm>
            <a:prstGeom prst="rect">
              <a:avLst/>
            </a:prstGeom>
            <a:solidFill>
              <a:srgbClr val="77E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5296" y="2741612"/>
            <a:ext cx="11279504" cy="1538287"/>
          </a:xfrm>
        </p:spPr>
        <p:txBody>
          <a:bodyPr anchor="b"/>
          <a:lstStyle>
            <a:lvl1pPr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4381500"/>
            <a:ext cx="11277600" cy="11938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Insert document classification (edit via 'Header &amp; Footer')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347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" b="9264"/>
          <a:stretch/>
        </p:blipFill>
        <p:spPr>
          <a:xfrm>
            <a:off x="0" y="-27214"/>
            <a:ext cx="12192000" cy="6879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1441671"/>
            <a:ext cx="3942000" cy="39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4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9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2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8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9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9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52600"/>
            <a:ext cx="1126864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11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457200"/>
            <a:ext cx="11277600" cy="91281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3971"/>
            <a:ext cx="25939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1175" y="6383971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83971"/>
            <a:ext cx="1060450" cy="36957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B34E4B-25F1-4D72-B319-B9B5A0ABC9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455296" y="0"/>
            <a:ext cx="6508722" cy="2895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964018" y="0"/>
            <a:ext cx="2858162" cy="28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 userDrawn="1"/>
        </p:nvSpPr>
        <p:spPr>
          <a:xfrm>
            <a:off x="9822180" y="0"/>
            <a:ext cx="1912620" cy="289560"/>
          </a:xfrm>
          <a:prstGeom prst="rect">
            <a:avLst/>
          </a:prstGeom>
          <a:solidFill>
            <a:srgbClr val="77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752599"/>
            <a:ext cx="11277600" cy="46270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6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4" r:id="rId2"/>
    <p:sldLayoutId id="2147483740" r:id="rId3"/>
    <p:sldLayoutId id="2147483743" r:id="rId4"/>
    <p:sldLayoutId id="2147483741" r:id="rId5"/>
    <p:sldLayoutId id="2147483710" r:id="rId6"/>
    <p:sldLayoutId id="2147483745" r:id="rId7"/>
    <p:sldLayoutId id="2147483746" r:id="rId8"/>
    <p:sldLayoutId id="2147483716" r:id="rId9"/>
    <p:sldLayoutId id="2147483732" r:id="rId10"/>
    <p:sldLayoutId id="2147483717" r:id="rId11"/>
    <p:sldLayoutId id="2147483718" r:id="rId12"/>
    <p:sldLayoutId id="2147483719" r:id="rId13"/>
    <p:sldLayoutId id="2147483720" r:id="rId14"/>
    <p:sldLayoutId id="2147483734" r:id="rId15"/>
    <p:sldLayoutId id="2147483721" r:id="rId16"/>
    <p:sldLayoutId id="2147483722" r:id="rId17"/>
    <p:sldLayoutId id="2147483723" r:id="rId18"/>
    <p:sldLayoutId id="2147483733" r:id="rId19"/>
    <p:sldLayoutId id="2147483725" r:id="rId20"/>
    <p:sldLayoutId id="2147483726" r:id="rId21"/>
    <p:sldLayoutId id="2147483727" r:id="rId22"/>
    <p:sldLayoutId id="2147483728" r:id="rId23"/>
    <p:sldLayoutId id="2147483747" r:id="rId24"/>
    <p:sldLayoutId id="2147483731" r:id="rId25"/>
    <p:sldLayoutId id="2147483739" r:id="rId26"/>
  </p:sldLayoutIdLst>
  <p:hf sldNum="0" hd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lang="en-GB" sz="2800" b="1" kern="1200" baseline="0" noProof="0" dirty="0">
          <a:solidFill>
            <a:srgbClr val="12273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4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863">
          <p15:clr>
            <a:srgbClr val="F26B43"/>
          </p15:clr>
        </p15:guide>
        <p15:guide id="4" orient="horz" pos="1727">
          <p15:clr>
            <a:srgbClr val="F26B43"/>
          </p15:clr>
        </p15:guide>
        <p15:guide id="5" orient="horz" pos="3456">
          <p15:clr>
            <a:srgbClr val="F26B43"/>
          </p15:clr>
        </p15:guide>
        <p15:guide id="6" pos="4802">
          <p15:clr>
            <a:srgbClr val="F26B43"/>
          </p15:clr>
        </p15:guide>
        <p15:guide id="7" pos="5762">
          <p15:clr>
            <a:srgbClr val="F26B43"/>
          </p15:clr>
        </p15:guide>
        <p15:guide id="8" pos="6720">
          <p15:clr>
            <a:srgbClr val="F26B43"/>
          </p15:clr>
        </p15:guide>
        <p15:guide id="9" pos="7392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pos="2880">
          <p15:clr>
            <a:srgbClr val="F26B43"/>
          </p15:clr>
        </p15:guide>
        <p15:guide id="13" pos="1922">
          <p15:clr>
            <a:srgbClr val="F26B43"/>
          </p15:clr>
        </p15:guide>
        <p15:guide id="14" pos="960">
          <p15:clr>
            <a:srgbClr val="F26B43"/>
          </p15:clr>
        </p15:guide>
        <p15:guide id="15" pos="288">
          <p15:clr>
            <a:srgbClr val="F26B43"/>
          </p15:clr>
        </p15:guide>
        <p15:guide id="16" pos="6560">
          <p15:clr>
            <a:srgbClr val="F26B43"/>
          </p15:clr>
        </p15:guide>
        <p15:guide id="18" orient="horz" pos="1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72F37DD-EF29-DD49-B54D-B94BC2083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Elisabeth Stheeman</a:t>
            </a:r>
          </a:p>
          <a:p>
            <a:r>
              <a:rPr lang="en-US" dirty="0" smtClean="0"/>
              <a:t>External member of the Financial Policy Committee</a:t>
            </a:r>
          </a:p>
          <a:p>
            <a:endParaRPr lang="en-US" dirty="0" smtClean="0"/>
          </a:p>
          <a:p>
            <a:r>
              <a:rPr lang="en-US" dirty="0" smtClean="0"/>
              <a:t>Queen’s University Belfast, 3 May 2022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b="1" dirty="0"/>
              <a:t>Why macroprudential policy needs to tackle financial stability risks from climate 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52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374" y="304698"/>
            <a:ext cx="11277600" cy="912814"/>
          </a:xfrm>
        </p:spPr>
        <p:txBody>
          <a:bodyPr/>
          <a:lstStyle/>
          <a:p>
            <a:r>
              <a:rPr lang="en-GB" dirty="0" smtClean="0"/>
              <a:t>Weather-related loss events worldwide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91745" y="6173595"/>
            <a:ext cx="335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</a:rPr>
              <a:t>Sources</a:t>
            </a:r>
            <a:r>
              <a:rPr lang="en-GB" sz="1400" dirty="0">
                <a:solidFill>
                  <a:schemeClr val="tx2"/>
                </a:solidFill>
              </a:rPr>
              <a:t>: Bank of </a:t>
            </a:r>
            <a:r>
              <a:rPr lang="en-GB" sz="1400" dirty="0" smtClean="0">
                <a:solidFill>
                  <a:schemeClr val="tx2"/>
                </a:solidFill>
              </a:rPr>
              <a:t>England,</a:t>
            </a:r>
            <a:endParaRPr lang="en-GB" sz="1400" dirty="0">
              <a:solidFill>
                <a:schemeClr val="tx2"/>
              </a:solidFill>
            </a:endParaRPr>
          </a:p>
          <a:p>
            <a:r>
              <a:rPr lang="en-GB" sz="1400" dirty="0" smtClean="0">
                <a:solidFill>
                  <a:schemeClr val="tx2"/>
                </a:solidFill>
              </a:rPr>
              <a:t>Munich Re </a:t>
            </a:r>
            <a:r>
              <a:rPr lang="en-GB" sz="1400" dirty="0" err="1" smtClean="0">
                <a:solidFill>
                  <a:schemeClr val="tx2"/>
                </a:solidFill>
              </a:rPr>
              <a:t>NatCatSERVICE</a:t>
            </a:r>
            <a:r>
              <a:rPr lang="en-GB" sz="1400" dirty="0" smtClean="0">
                <a:solidFill>
                  <a:schemeClr val="tx2"/>
                </a:solidFill>
              </a:rPr>
              <a:t> (2015)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063" y="1063921"/>
            <a:ext cx="6169498" cy="54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4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29" y="924300"/>
            <a:ext cx="9769768" cy="5491409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049" y="320314"/>
            <a:ext cx="11277600" cy="912814"/>
          </a:xfrm>
        </p:spPr>
        <p:txBody>
          <a:bodyPr/>
          <a:lstStyle/>
          <a:p>
            <a:r>
              <a:rPr lang="en-GB" dirty="0" smtClean="0"/>
              <a:t>Key climate change transmission channels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5343" y="6415709"/>
            <a:ext cx="7000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</a:rPr>
              <a:t>Sources: Network for Greening the Financial system (NGFS), Bank of England</a:t>
            </a:r>
          </a:p>
        </p:txBody>
      </p:sp>
    </p:spTree>
    <p:extLst>
      <p:ext uri="{BB962C8B-B14F-4D97-AF65-F5344CB8AC3E}">
        <p14:creationId xmlns:p14="http://schemas.microsoft.com/office/powerpoint/2010/main" val="122916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22460" y="2103029"/>
            <a:ext cx="10685490" cy="280297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Progress report, 2018: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600" i="1" dirty="0" smtClean="0"/>
              <a:t>“NGFS </a:t>
            </a:r>
            <a:r>
              <a:rPr lang="en-GB" sz="2600" i="1" dirty="0"/>
              <a:t>Members acknowledge that climate-related risks are a source of financial risk. </a:t>
            </a:r>
            <a:r>
              <a:rPr lang="en-GB" sz="2600" i="1" dirty="0" smtClean="0"/>
              <a:t>It </a:t>
            </a:r>
            <a:r>
              <a:rPr lang="en-GB" sz="2600" i="1" dirty="0"/>
              <a:t>is therefore within the mandates of Central Banks and Supervisors to ensure the financial system is resilient to these </a:t>
            </a:r>
            <a:r>
              <a:rPr lang="en-GB" sz="2600" i="1" dirty="0" smtClean="0"/>
              <a:t>risks”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000" y="347691"/>
            <a:ext cx="11277600" cy="912814"/>
          </a:xfrm>
        </p:spPr>
        <p:txBody>
          <a:bodyPr/>
          <a:lstStyle/>
          <a:p>
            <a:r>
              <a:rPr lang="en-GB" dirty="0" smtClean="0"/>
              <a:t>Network for Greening the Financial System (NGFS)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9577" y="6415709"/>
            <a:ext cx="7000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</a:rPr>
              <a:t>Source: First NGFS progress report (2018)</a:t>
            </a:r>
          </a:p>
        </p:txBody>
      </p:sp>
    </p:spTree>
    <p:extLst>
      <p:ext uri="{BB962C8B-B14F-4D97-AF65-F5344CB8AC3E}">
        <p14:creationId xmlns:p14="http://schemas.microsoft.com/office/powerpoint/2010/main" val="354995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000" y="331265"/>
            <a:ext cx="11277600" cy="912814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Climate biennial </a:t>
            </a:r>
            <a:r>
              <a:rPr lang="en-GB" dirty="0">
                <a:solidFill>
                  <a:schemeClr val="tx2"/>
                </a:solidFill>
              </a:rPr>
              <a:t>exploratory scenario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smtClean="0"/>
              <a:t>(CBES) &amp; summary impacts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084" y="996533"/>
            <a:ext cx="6811850" cy="55247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9414" y="6008011"/>
            <a:ext cx="2255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</a:rPr>
              <a:t>Source: Bank of England. Data: Met </a:t>
            </a:r>
            <a:r>
              <a:rPr lang="en-GB" sz="1400" dirty="0">
                <a:solidFill>
                  <a:schemeClr val="tx2"/>
                </a:solidFill>
              </a:rPr>
              <a:t>Office, </a:t>
            </a:r>
            <a:r>
              <a:rPr lang="en-GB" sz="1400" dirty="0" smtClean="0">
                <a:solidFill>
                  <a:schemeClr val="tx2"/>
                </a:solidFill>
              </a:rPr>
              <a:t>NGFS and </a:t>
            </a:r>
            <a:r>
              <a:rPr lang="en-GB" sz="1400" dirty="0">
                <a:solidFill>
                  <a:schemeClr val="tx2"/>
                </a:solidFill>
              </a:rPr>
              <a:t>Bank calculations</a:t>
            </a:r>
            <a:endParaRPr lang="en-GB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8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810262"/>
      </p:ext>
    </p:extLst>
  </p:cSld>
  <p:clrMapOvr>
    <a:masterClrMapping/>
  </p:clrMapOvr>
</p:sld>
</file>

<file path=ppt/theme/theme1.xml><?xml version="1.0" encoding="utf-8"?>
<a:theme xmlns:a="http://schemas.openxmlformats.org/drawingml/2006/main" name="Bank LINKS Template">
  <a:themeElements>
    <a:clrScheme name="Custom 36">
      <a:dk1>
        <a:srgbClr val="000000"/>
      </a:dk1>
      <a:lt1>
        <a:srgbClr val="FFFFFF"/>
      </a:lt1>
      <a:dk2>
        <a:srgbClr val="12273F"/>
      </a:dk2>
      <a:lt2>
        <a:srgbClr val="C4C9CF"/>
      </a:lt2>
      <a:accent1>
        <a:srgbClr val="3CD7D9"/>
      </a:accent1>
      <a:accent2>
        <a:srgbClr val="FF7300"/>
      </a:accent2>
      <a:accent3>
        <a:srgbClr val="9E71FE"/>
      </a:accent3>
      <a:accent4>
        <a:srgbClr val="D4AF37"/>
      </a:accent4>
      <a:accent5>
        <a:srgbClr val="A5D700"/>
      </a:accent5>
      <a:accent6>
        <a:srgbClr val="FF50C8"/>
      </a:accent6>
      <a:hlink>
        <a:srgbClr val="12273F"/>
      </a:hlink>
      <a:folHlink>
        <a:srgbClr val="12273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E-Official Template A.pptx" id="{6C723B9E-9DD5-46FA-B786-10E886AA26E0}" vid="{1198EFE4-F1FD-4746-924A-D88A0C6C7D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BOE-Official Template A</Template>
  <TotalTime>502</TotalTime>
  <Words>148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Bank LINKS Template</vt:lpstr>
      <vt:lpstr>PowerPoint Presentation</vt:lpstr>
      <vt:lpstr>Weather-related loss events worldwide</vt:lpstr>
      <vt:lpstr>Key climate change transmission channels</vt:lpstr>
      <vt:lpstr>Network for Greening the Financial System (NGFS)</vt:lpstr>
      <vt:lpstr>Climate biennial exploratory scenario (CBES) &amp; summary impacts</vt:lpstr>
      <vt:lpstr>PowerPoint Presentation</vt:lpstr>
    </vt:vector>
  </TitlesOfParts>
  <Company>Bank of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Haralambous, Danielle</dc:creator>
  <cp:lastModifiedBy>Newton, Sandra</cp:lastModifiedBy>
  <cp:revision>35</cp:revision>
  <dcterms:created xsi:type="dcterms:W3CDTF">2022-03-29T15:39:02Z</dcterms:created>
  <dcterms:modified xsi:type="dcterms:W3CDTF">2022-04-29T15:42:16Z</dcterms:modified>
</cp:coreProperties>
</file>