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authors.xml" ContentType="application/vnd.ms-powerpoint.authors+xml"/>
  <Override PartName="/ppt/charts/colors4.xml" ContentType="application/vnd.ms-office.chartcolorstyle+xml"/>
  <Override PartName="/ppt/charts/style5.xml" ContentType="application/vnd.ms-office.chartstyle+xml"/>
  <Override PartName="/ppt/charts/chart1.xml" ContentType="application/vnd.openxmlformats-officedocument.drawingml.chart+xml"/>
  <Override PartName="/ppt/charts/colors5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92" r:id="rId3"/>
    <p:sldId id="263" r:id="rId4"/>
    <p:sldId id="303" r:id="rId5"/>
    <p:sldId id="304" r:id="rId6"/>
    <p:sldId id="264" r:id="rId7"/>
    <p:sldId id="305" r:id="rId8"/>
    <p:sldId id="265" r:id="rId9"/>
    <p:sldId id="271" r:id="rId10"/>
    <p:sldId id="272" r:id="rId11"/>
    <p:sldId id="266" r:id="rId12"/>
    <p:sldId id="268" r:id="rId13"/>
    <p:sldId id="273" r:id="rId14"/>
    <p:sldId id="301" r:id="rId15"/>
    <p:sldId id="302" r:id="rId16"/>
    <p:sldId id="275" r:id="rId17"/>
    <p:sldId id="306" r:id="rId18"/>
    <p:sldId id="279" r:id="rId19"/>
    <p:sldId id="280" r:id="rId20"/>
    <p:sldId id="281" r:id="rId21"/>
    <p:sldId id="282" r:id="rId22"/>
    <p:sldId id="307" r:id="rId23"/>
    <p:sldId id="284" r:id="rId24"/>
    <p:sldId id="285" r:id="rId25"/>
    <p:sldId id="276" r:id="rId26"/>
    <p:sldId id="287" r:id="rId27"/>
    <p:sldId id="288" r:id="rId28"/>
    <p:sldId id="289" r:id="rId29"/>
    <p:sldId id="290" r:id="rId30"/>
    <p:sldId id="291" r:id="rId31"/>
    <p:sldId id="293" r:id="rId32"/>
    <p:sldId id="308" r:id="rId33"/>
    <p:sldId id="296" r:id="rId34"/>
    <p:sldId id="298" r:id="rId35"/>
    <p:sldId id="310" r:id="rId36"/>
    <p:sldId id="309" r:id="rId37"/>
    <p:sldId id="311" r:id="rId38"/>
    <p:sldId id="260" r:id="rId39"/>
  </p:sldIdLst>
  <p:sldSz cx="12192000" cy="6858000"/>
  <p:notesSz cx="9855200" cy="6718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405E24-1D8A-637A-EAB3-A6E050989881}" name="Haskel, Jonathan" initials="HJ" userId="S::Jonathan.Haskel@bankofengland.co.uk::d213acde-88d2-4d14-886c-a1dc8c2e8276" providerId="AD"/>
  <p188:author id="{412AE188-B670-8CDF-D64F-92AAA8B36B5C}" name="Martin, Josh" initials="MJ" userId="S::Josh.Martin@bankofengland.co.uk::352e86e5-c66f-425d-963b-af816213ec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68" autoAdjust="0"/>
    <p:restoredTop sz="81241" autoAdjust="0"/>
  </p:normalViewPr>
  <p:slideViewPr>
    <p:cSldViewPr snapToGrid="0">
      <p:cViewPr varScale="1">
        <p:scale>
          <a:sx n="70" d="100"/>
          <a:sy n="70" d="100"/>
        </p:scale>
        <p:origin x="76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FP-NWSRV\DATA\MPC\JonathanHaskel\AnalysisPolicy\Bernanke%20Blanchard\Output\Final\manual%20decomp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FP-NWSRV\DATA\MPC\JonathanHaskel\AnalysisPolicy\Bernanke%20Blanchard\Output\Final\manual%20decomp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FP-NWSRV\DATA\MPC\JonathanHaskel\AnalysisPolicy\Bernanke%20Blanchard\Output\Final\manual%20decomp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FP-NWSRV\DATA\MPC\JonathanHaskel\AnalysisPolicy\Bernanke%20Blanchard\Output\Final\manual%20decomp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FP-NWSRV\DATA\MPC\JonathanHaskel\AnalysisPolicy\Bernanke%20Blanchard\Output\Final\manual%20decomp%20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FP-NWSRV\DATA\MPC\JonathanHaskel\AnalysisPolicy\Bernanke%20Blanchard\Output\Final\manual%20decomp%20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"/>
          <c:order val="0"/>
          <c:tx>
            <c:strRef>
              <c:f>'Decomp_gp slides chart'!$L$1</c:f>
              <c:strCache>
                <c:ptCount val="1"/>
                <c:pt idx="0">
                  <c:v>Actual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chart'!$L$3:$L$16</c:f>
              <c:numCache>
                <c:formatCode>0.0</c:formatCode>
                <c:ptCount val="14"/>
                <c:pt idx="0">
                  <c:v>2.22332763671875</c:v>
                </c:pt>
                <c:pt idx="1">
                  <c:v>-2.0730738639831543</c:v>
                </c:pt>
                <c:pt idx="2">
                  <c:v>1.871774435043335</c:v>
                </c:pt>
                <c:pt idx="3">
                  <c:v>7.3324866592884064E-2</c:v>
                </c:pt>
                <c:pt idx="4">
                  <c:v>2.7302305698394775</c:v>
                </c:pt>
                <c:pt idx="5">
                  <c:v>3.2529585361480713</c:v>
                </c:pt>
                <c:pt idx="6">
                  <c:v>4.9222569465637207</c:v>
                </c:pt>
                <c:pt idx="7">
                  <c:v>8.2415943145751953</c:v>
                </c:pt>
                <c:pt idx="8">
                  <c:v>7.8729410171508789</c:v>
                </c:pt>
                <c:pt idx="9">
                  <c:v>13.862013816833496</c:v>
                </c:pt>
                <c:pt idx="10">
                  <c:v>8.2960348129272461</c:v>
                </c:pt>
                <c:pt idx="11">
                  <c:v>10.791477203369141</c:v>
                </c:pt>
                <c:pt idx="12">
                  <c:v>5.8928351402282715</c:v>
                </c:pt>
                <c:pt idx="13">
                  <c:v>7.2886824607849121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474248"/>
        <c:axId val="636474576"/>
      </c:lineChart>
      <c:scatterChart>
        <c:scatterStyle val="lineMarker"/>
        <c:varyColors val="0"/>
        <c:ser>
          <c:idx val="8"/>
          <c:order val="1"/>
          <c:tx>
            <c:strRef>
              <c:f>'Decomp_gp slides chart'!$M$1</c:f>
              <c:strCache>
                <c:ptCount val="1"/>
                <c:pt idx="0">
                  <c:v>Stalks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1"/>
            <c:val val="1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'Decomp_gp slides chart'!$N$3:$N$6</c:f>
              <c:numCache>
                <c:formatCode>General</c:formatCode>
                <c:ptCount val="4"/>
                <c:pt idx="1">
                  <c:v>4.5</c:v>
                </c:pt>
                <c:pt idx="2">
                  <c:v>8.5</c:v>
                </c:pt>
                <c:pt idx="3">
                  <c:v>12.5</c:v>
                </c:pt>
              </c:numCache>
            </c:numRef>
          </c:xVal>
          <c:yVal>
            <c:numRef>
              <c:f>'Decomp_gp slides chart'!$M$3:$M$6</c:f>
              <c:numCache>
                <c:formatCode>General</c:formatCode>
                <c:ptCount val="4"/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474248"/>
        <c:axId val="636474576"/>
      </c:scatterChart>
      <c:catAx>
        <c:axId val="63647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576"/>
        <c:crosses val="autoZero"/>
        <c:auto val="1"/>
        <c:lblAlgn val="ctr"/>
        <c:lblOffset val="100"/>
        <c:tickMarkSkip val="1"/>
        <c:noMultiLvlLbl val="0"/>
      </c:catAx>
      <c:valAx>
        <c:axId val="636474576"/>
        <c:scaling>
          <c:orientation val="minMax"/>
          <c:max val="14"/>
          <c:min val="-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248"/>
        <c:crossesAt val="4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6.2885957546573432E-2"/>
          <c:y val="5.5307511101701505E-2"/>
          <c:w val="0.25028613178523174"/>
          <c:h val="0.3030456315441080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'Decomp_gp slides chart'!$E$1</c:f>
              <c:strCache>
                <c:ptCount val="1"/>
                <c:pt idx="0">
                  <c:v>Initial conditions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chart'!$E$3:$E$16</c:f>
              <c:numCache>
                <c:formatCode>0.0</c:formatCode>
                <c:ptCount val="14"/>
                <c:pt idx="0">
                  <c:v>2.8012877083083989</c:v>
                </c:pt>
                <c:pt idx="1">
                  <c:v>2.5052528528313935</c:v>
                </c:pt>
                <c:pt idx="2">
                  <c:v>2.7676686445164576</c:v>
                </c:pt>
                <c:pt idx="3">
                  <c:v>2.9261847774193157</c:v>
                </c:pt>
                <c:pt idx="4">
                  <c:v>3.3003372466148928</c:v>
                </c:pt>
                <c:pt idx="5">
                  <c:v>3.340837574100096</c:v>
                </c:pt>
                <c:pt idx="6">
                  <c:v>3.6137746129249244</c:v>
                </c:pt>
                <c:pt idx="7">
                  <c:v>3.7095833886139653</c:v>
                </c:pt>
                <c:pt idx="8">
                  <c:v>3.9476653457213953</c:v>
                </c:pt>
                <c:pt idx="9">
                  <c:v>4.0348852948259006</c:v>
                </c:pt>
                <c:pt idx="10">
                  <c:v>4.2296054649762418</c:v>
                </c:pt>
                <c:pt idx="11">
                  <c:v>4.3275151866877986</c:v>
                </c:pt>
                <c:pt idx="12">
                  <c:v>4.4636632430244969</c:v>
                </c:pt>
                <c:pt idx="13">
                  <c:v>4.5593619926372453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474248"/>
        <c:axId val="636474576"/>
      </c:barChart>
      <c:lineChart>
        <c:grouping val="standard"/>
        <c:varyColors val="0"/>
        <c:ser>
          <c:idx val="6"/>
          <c:order val="1"/>
          <c:tx>
            <c:strRef>
              <c:f>'Decomp_gp slides chart'!$L$1</c:f>
              <c:strCache>
                <c:ptCount val="1"/>
                <c:pt idx="0">
                  <c:v>Actual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chart'!$L$3:$L$16</c:f>
              <c:numCache>
                <c:formatCode>0.0</c:formatCode>
                <c:ptCount val="14"/>
                <c:pt idx="0">
                  <c:v>2.22332763671875</c:v>
                </c:pt>
                <c:pt idx="1">
                  <c:v>-2.0730738639831543</c:v>
                </c:pt>
                <c:pt idx="2">
                  <c:v>1.871774435043335</c:v>
                </c:pt>
                <c:pt idx="3">
                  <c:v>7.3324866592884064E-2</c:v>
                </c:pt>
                <c:pt idx="4">
                  <c:v>2.7302305698394775</c:v>
                </c:pt>
                <c:pt idx="5">
                  <c:v>3.2529585361480713</c:v>
                </c:pt>
                <c:pt idx="6">
                  <c:v>4.9222569465637207</c:v>
                </c:pt>
                <c:pt idx="7">
                  <c:v>8.2415943145751953</c:v>
                </c:pt>
                <c:pt idx="8">
                  <c:v>7.8729410171508789</c:v>
                </c:pt>
                <c:pt idx="9">
                  <c:v>13.862013816833496</c:v>
                </c:pt>
                <c:pt idx="10">
                  <c:v>8.2960348129272461</c:v>
                </c:pt>
                <c:pt idx="11">
                  <c:v>10.791477203369141</c:v>
                </c:pt>
                <c:pt idx="12">
                  <c:v>5.8928351402282715</c:v>
                </c:pt>
                <c:pt idx="13">
                  <c:v>7.2886824607849121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474248"/>
        <c:axId val="636474576"/>
      </c:lineChart>
      <c:scatterChart>
        <c:scatterStyle val="lineMarker"/>
        <c:varyColors val="0"/>
        <c:ser>
          <c:idx val="8"/>
          <c:order val="2"/>
          <c:tx>
            <c:strRef>
              <c:f>'Decomp_gp slides chart'!$M$1</c:f>
              <c:strCache>
                <c:ptCount val="1"/>
                <c:pt idx="0">
                  <c:v>Stalks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1"/>
            <c:val val="1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'Decomp_gp slides chart'!$N$3:$N$6</c:f>
              <c:numCache>
                <c:formatCode>General</c:formatCode>
                <c:ptCount val="4"/>
                <c:pt idx="1">
                  <c:v>4.5</c:v>
                </c:pt>
                <c:pt idx="2">
                  <c:v>8.5</c:v>
                </c:pt>
                <c:pt idx="3">
                  <c:v>12.5</c:v>
                </c:pt>
              </c:numCache>
            </c:numRef>
          </c:xVal>
          <c:yVal>
            <c:numRef>
              <c:f>'Decomp_gp slides chart'!$M$3:$M$6</c:f>
              <c:numCache>
                <c:formatCode>General</c:formatCode>
                <c:ptCount val="4"/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474248"/>
        <c:axId val="636474576"/>
      </c:scatterChart>
      <c:catAx>
        <c:axId val="63647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576"/>
        <c:crosses val="autoZero"/>
        <c:auto val="1"/>
        <c:lblAlgn val="ctr"/>
        <c:lblOffset val="100"/>
        <c:tickMarkSkip val="1"/>
        <c:noMultiLvlLbl val="0"/>
      </c:catAx>
      <c:valAx>
        <c:axId val="636474576"/>
        <c:scaling>
          <c:orientation val="minMax"/>
          <c:max val="14"/>
          <c:min val="-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248"/>
        <c:crossesAt val="4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6.2885957546573432E-2"/>
          <c:y val="5.5307511101701505E-2"/>
          <c:w val="0.25028613178523174"/>
          <c:h val="0.3030456315441080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'Decomp_gp slides chart'!$E$1</c:f>
              <c:strCache>
                <c:ptCount val="1"/>
                <c:pt idx="0">
                  <c:v>Initial conditions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chart'!$E$3:$E$16</c:f>
              <c:numCache>
                <c:formatCode>0.0</c:formatCode>
                <c:ptCount val="14"/>
                <c:pt idx="0">
                  <c:v>2.8012877083083989</c:v>
                </c:pt>
                <c:pt idx="1">
                  <c:v>2.5052528528313935</c:v>
                </c:pt>
                <c:pt idx="2">
                  <c:v>2.7676686445164576</c:v>
                </c:pt>
                <c:pt idx="3">
                  <c:v>2.9261847774193157</c:v>
                </c:pt>
                <c:pt idx="4">
                  <c:v>3.3003372466148928</c:v>
                </c:pt>
                <c:pt idx="5">
                  <c:v>3.340837574100096</c:v>
                </c:pt>
                <c:pt idx="6">
                  <c:v>3.6137746129249244</c:v>
                </c:pt>
                <c:pt idx="7">
                  <c:v>3.7095833886139653</c:v>
                </c:pt>
                <c:pt idx="8">
                  <c:v>3.9476653457213953</c:v>
                </c:pt>
                <c:pt idx="9">
                  <c:v>4.0348852948259006</c:v>
                </c:pt>
                <c:pt idx="10">
                  <c:v>4.2296054649762418</c:v>
                </c:pt>
                <c:pt idx="11">
                  <c:v>4.3275151866877986</c:v>
                </c:pt>
                <c:pt idx="12">
                  <c:v>4.4636632430244969</c:v>
                </c:pt>
                <c:pt idx="13">
                  <c:v>4.5593619926372453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1-46BB-A9E7-94F5D9EE3601}"/>
            </c:ext>
          </c:extLst>
        </c:ser>
        <c:ser>
          <c:idx val="5"/>
          <c:order val="1"/>
          <c:tx>
            <c:strRef>
              <c:f>'Decomp_gp slides chart'!$I$1</c:f>
              <c:strCache>
                <c:ptCount val="1"/>
                <c:pt idx="0">
                  <c:v>Shortages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chart'!$I$3:$I$16</c:f>
              <c:numCache>
                <c:formatCode>0.0</c:formatCode>
                <c:ptCount val="14"/>
                <c:pt idx="0">
                  <c:v>0.3754874968744133</c:v>
                </c:pt>
                <c:pt idx="1">
                  <c:v>0.43490662464989438</c:v>
                </c:pt>
                <c:pt idx="2">
                  <c:v>0.47498488873332878</c:v>
                </c:pt>
                <c:pt idx="3">
                  <c:v>-8.1173497899970859E-2</c:v>
                </c:pt>
                <c:pt idx="4">
                  <c:v>8.9123874652517587E-2</c:v>
                </c:pt>
                <c:pt idx="5">
                  <c:v>0.62555027427590204</c:v>
                </c:pt>
                <c:pt idx="6">
                  <c:v>2.6674669638767066</c:v>
                </c:pt>
                <c:pt idx="7">
                  <c:v>1.7943310437191222</c:v>
                </c:pt>
                <c:pt idx="8">
                  <c:v>2.2087017561051407</c:v>
                </c:pt>
                <c:pt idx="9">
                  <c:v>-0.11324861202873571</c:v>
                </c:pt>
                <c:pt idx="10">
                  <c:v>1.3122619637814905</c:v>
                </c:pt>
                <c:pt idx="11">
                  <c:v>1.7546671556400835</c:v>
                </c:pt>
                <c:pt idx="12">
                  <c:v>0.7609247879721055</c:v>
                </c:pt>
                <c:pt idx="13">
                  <c:v>0.71314544720745676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474248"/>
        <c:axId val="636474576"/>
      </c:barChart>
      <c:lineChart>
        <c:grouping val="standard"/>
        <c:varyColors val="0"/>
        <c:ser>
          <c:idx val="6"/>
          <c:order val="2"/>
          <c:tx>
            <c:strRef>
              <c:f>'Decomp_gp slides chart'!$L$1</c:f>
              <c:strCache>
                <c:ptCount val="1"/>
                <c:pt idx="0">
                  <c:v>Actual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chart'!$L$3:$L$16</c:f>
              <c:numCache>
                <c:formatCode>0.0</c:formatCode>
                <c:ptCount val="14"/>
                <c:pt idx="0">
                  <c:v>2.22332763671875</c:v>
                </c:pt>
                <c:pt idx="1">
                  <c:v>-2.0730738639831543</c:v>
                </c:pt>
                <c:pt idx="2">
                  <c:v>1.871774435043335</c:v>
                </c:pt>
                <c:pt idx="3">
                  <c:v>7.3324866592884064E-2</c:v>
                </c:pt>
                <c:pt idx="4">
                  <c:v>2.7302305698394775</c:v>
                </c:pt>
                <c:pt idx="5">
                  <c:v>3.2529585361480713</c:v>
                </c:pt>
                <c:pt idx="6">
                  <c:v>4.9222569465637207</c:v>
                </c:pt>
                <c:pt idx="7">
                  <c:v>8.2415943145751953</c:v>
                </c:pt>
                <c:pt idx="8">
                  <c:v>7.8729410171508789</c:v>
                </c:pt>
                <c:pt idx="9">
                  <c:v>13.862013816833496</c:v>
                </c:pt>
                <c:pt idx="10">
                  <c:v>8.2960348129272461</c:v>
                </c:pt>
                <c:pt idx="11">
                  <c:v>10.791477203369141</c:v>
                </c:pt>
                <c:pt idx="12">
                  <c:v>5.8928351402282715</c:v>
                </c:pt>
                <c:pt idx="13">
                  <c:v>7.2886824607849121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474248"/>
        <c:axId val="636474576"/>
      </c:lineChart>
      <c:scatterChart>
        <c:scatterStyle val="lineMarker"/>
        <c:varyColors val="0"/>
        <c:ser>
          <c:idx val="8"/>
          <c:order val="3"/>
          <c:tx>
            <c:strRef>
              <c:f>'Decomp_gp slides chart'!$M$1</c:f>
              <c:strCache>
                <c:ptCount val="1"/>
                <c:pt idx="0">
                  <c:v>Stalks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1"/>
            <c:val val="1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'Decomp_gp slides chart'!$N$3:$N$6</c:f>
              <c:numCache>
                <c:formatCode>General</c:formatCode>
                <c:ptCount val="4"/>
                <c:pt idx="1">
                  <c:v>4.5</c:v>
                </c:pt>
                <c:pt idx="2">
                  <c:v>8.5</c:v>
                </c:pt>
                <c:pt idx="3">
                  <c:v>12.5</c:v>
                </c:pt>
              </c:numCache>
            </c:numRef>
          </c:xVal>
          <c:yVal>
            <c:numRef>
              <c:f>'Decomp_gp slides chart'!$M$3:$M$6</c:f>
              <c:numCache>
                <c:formatCode>General</c:formatCode>
                <c:ptCount val="4"/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474248"/>
        <c:axId val="636474576"/>
      </c:scatterChart>
      <c:catAx>
        <c:axId val="63647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576"/>
        <c:crosses val="autoZero"/>
        <c:auto val="1"/>
        <c:lblAlgn val="ctr"/>
        <c:lblOffset val="100"/>
        <c:tickMarkSkip val="1"/>
        <c:noMultiLvlLbl val="0"/>
      </c:catAx>
      <c:valAx>
        <c:axId val="636474576"/>
        <c:scaling>
          <c:orientation val="minMax"/>
          <c:max val="14"/>
          <c:min val="-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248"/>
        <c:crossesAt val="4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6.2885957546573432E-2"/>
          <c:y val="5.5307511101701505E-2"/>
          <c:w val="0.25028613178523174"/>
          <c:h val="0.3030456315441080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'Decomp_gp slides chart'!$E$1</c:f>
              <c:strCache>
                <c:ptCount val="1"/>
                <c:pt idx="0">
                  <c:v>Initial conditions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chart'!$E$3:$E$16</c:f>
              <c:numCache>
                <c:formatCode>0.0</c:formatCode>
                <c:ptCount val="14"/>
                <c:pt idx="0">
                  <c:v>2.8012877083083989</c:v>
                </c:pt>
                <c:pt idx="1">
                  <c:v>2.5052528528313935</c:v>
                </c:pt>
                <c:pt idx="2">
                  <c:v>2.7676686445164576</c:v>
                </c:pt>
                <c:pt idx="3">
                  <c:v>2.9261847774193157</c:v>
                </c:pt>
                <c:pt idx="4">
                  <c:v>3.3003372466148928</c:v>
                </c:pt>
                <c:pt idx="5">
                  <c:v>3.340837574100096</c:v>
                </c:pt>
                <c:pt idx="6">
                  <c:v>3.6137746129249244</c:v>
                </c:pt>
                <c:pt idx="7">
                  <c:v>3.7095833886139653</c:v>
                </c:pt>
                <c:pt idx="8">
                  <c:v>3.9476653457213953</c:v>
                </c:pt>
                <c:pt idx="9">
                  <c:v>4.0348852948259006</c:v>
                </c:pt>
                <c:pt idx="10">
                  <c:v>4.2296054649762418</c:v>
                </c:pt>
                <c:pt idx="11">
                  <c:v>4.3275151866877986</c:v>
                </c:pt>
                <c:pt idx="12">
                  <c:v>4.4636632430244969</c:v>
                </c:pt>
                <c:pt idx="13">
                  <c:v>4.5593619926372453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1-46BB-A9E7-94F5D9EE3601}"/>
            </c:ext>
          </c:extLst>
        </c:ser>
        <c:ser>
          <c:idx val="5"/>
          <c:order val="1"/>
          <c:tx>
            <c:strRef>
              <c:f>'Decomp_gp slides chart'!$I$1</c:f>
              <c:strCache>
                <c:ptCount val="1"/>
                <c:pt idx="0">
                  <c:v>Shortages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chart'!$I$3:$I$16</c:f>
              <c:numCache>
                <c:formatCode>0.0</c:formatCode>
                <c:ptCount val="14"/>
                <c:pt idx="0">
                  <c:v>0.3754874968744133</c:v>
                </c:pt>
                <c:pt idx="1">
                  <c:v>0.43490662464989438</c:v>
                </c:pt>
                <c:pt idx="2">
                  <c:v>0.47498488873332878</c:v>
                </c:pt>
                <c:pt idx="3">
                  <c:v>-8.1173497899970859E-2</c:v>
                </c:pt>
                <c:pt idx="4">
                  <c:v>8.9123874652517587E-2</c:v>
                </c:pt>
                <c:pt idx="5">
                  <c:v>0.62555027427590204</c:v>
                </c:pt>
                <c:pt idx="6">
                  <c:v>2.6674669638767066</c:v>
                </c:pt>
                <c:pt idx="7">
                  <c:v>1.7943310437191222</c:v>
                </c:pt>
                <c:pt idx="8">
                  <c:v>2.2087017561051407</c:v>
                </c:pt>
                <c:pt idx="9">
                  <c:v>-0.11324861202873571</c:v>
                </c:pt>
                <c:pt idx="10">
                  <c:v>1.3122619637814905</c:v>
                </c:pt>
                <c:pt idx="11">
                  <c:v>1.7546671556400835</c:v>
                </c:pt>
                <c:pt idx="12">
                  <c:v>0.7609247879721055</c:v>
                </c:pt>
                <c:pt idx="13">
                  <c:v>0.71314544720745676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1-46BB-A9E7-94F5D9EE3601}"/>
            </c:ext>
          </c:extLst>
        </c:ser>
        <c:ser>
          <c:idx val="2"/>
          <c:order val="2"/>
          <c:tx>
            <c:strRef>
              <c:f>'Decomp_gp slides chart'!$G$1</c:f>
              <c:strCache>
                <c:ptCount val="1"/>
                <c:pt idx="0">
                  <c:v>Energy prices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chart'!$G$3:$G$16</c:f>
              <c:numCache>
                <c:formatCode>0.0</c:formatCode>
                <c:ptCount val="14"/>
                <c:pt idx="0">
                  <c:v>-0.36622917501856023</c:v>
                </c:pt>
                <c:pt idx="1">
                  <c:v>-2.3003319597636778</c:v>
                </c:pt>
                <c:pt idx="2">
                  <c:v>0.47364620418102277</c:v>
                </c:pt>
                <c:pt idx="3">
                  <c:v>-1.3639815578949377</c:v>
                </c:pt>
                <c:pt idx="4">
                  <c:v>0.5682669027210101</c:v>
                </c:pt>
                <c:pt idx="5">
                  <c:v>2.3514786229294113</c:v>
                </c:pt>
                <c:pt idx="6">
                  <c:v>0.5780902684815814</c:v>
                </c:pt>
                <c:pt idx="7">
                  <c:v>2.7770210546230469</c:v>
                </c:pt>
                <c:pt idx="8">
                  <c:v>0.63839721892226997</c:v>
                </c:pt>
                <c:pt idx="9">
                  <c:v>8.1633042122928501</c:v>
                </c:pt>
                <c:pt idx="10">
                  <c:v>0.11931981281307102</c:v>
                </c:pt>
                <c:pt idx="11">
                  <c:v>2.1651789072019909</c:v>
                </c:pt>
                <c:pt idx="12">
                  <c:v>-1.6158743700945344</c:v>
                </c:pt>
                <c:pt idx="13">
                  <c:v>-2.9302159864225663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474248"/>
        <c:axId val="636474576"/>
      </c:barChart>
      <c:lineChart>
        <c:grouping val="standard"/>
        <c:varyColors val="0"/>
        <c:ser>
          <c:idx val="6"/>
          <c:order val="3"/>
          <c:tx>
            <c:strRef>
              <c:f>'Decomp_gp slides chart'!$L$1</c:f>
              <c:strCache>
                <c:ptCount val="1"/>
                <c:pt idx="0">
                  <c:v>Actual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chart'!$L$3:$L$16</c:f>
              <c:numCache>
                <c:formatCode>0.0</c:formatCode>
                <c:ptCount val="14"/>
                <c:pt idx="0">
                  <c:v>2.22332763671875</c:v>
                </c:pt>
                <c:pt idx="1">
                  <c:v>-2.0730738639831543</c:v>
                </c:pt>
                <c:pt idx="2">
                  <c:v>1.871774435043335</c:v>
                </c:pt>
                <c:pt idx="3">
                  <c:v>7.3324866592884064E-2</c:v>
                </c:pt>
                <c:pt idx="4">
                  <c:v>2.7302305698394775</c:v>
                </c:pt>
                <c:pt idx="5">
                  <c:v>3.2529585361480713</c:v>
                </c:pt>
                <c:pt idx="6">
                  <c:v>4.9222569465637207</c:v>
                </c:pt>
                <c:pt idx="7">
                  <c:v>8.2415943145751953</c:v>
                </c:pt>
                <c:pt idx="8">
                  <c:v>7.8729410171508789</c:v>
                </c:pt>
                <c:pt idx="9">
                  <c:v>13.862013816833496</c:v>
                </c:pt>
                <c:pt idx="10">
                  <c:v>8.2960348129272461</c:v>
                </c:pt>
                <c:pt idx="11">
                  <c:v>10.791477203369141</c:v>
                </c:pt>
                <c:pt idx="12">
                  <c:v>5.8928351402282715</c:v>
                </c:pt>
                <c:pt idx="13">
                  <c:v>7.2886824607849121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474248"/>
        <c:axId val="636474576"/>
      </c:lineChart>
      <c:scatterChart>
        <c:scatterStyle val="lineMarker"/>
        <c:varyColors val="0"/>
        <c:ser>
          <c:idx val="8"/>
          <c:order val="4"/>
          <c:tx>
            <c:strRef>
              <c:f>'Decomp_gp slides chart'!$M$1</c:f>
              <c:strCache>
                <c:ptCount val="1"/>
                <c:pt idx="0">
                  <c:v>Stalks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1"/>
            <c:val val="1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'Decomp_gp slides chart'!$N$3:$N$6</c:f>
              <c:numCache>
                <c:formatCode>General</c:formatCode>
                <c:ptCount val="4"/>
                <c:pt idx="1">
                  <c:v>4.5</c:v>
                </c:pt>
                <c:pt idx="2">
                  <c:v>8.5</c:v>
                </c:pt>
                <c:pt idx="3">
                  <c:v>12.5</c:v>
                </c:pt>
              </c:numCache>
            </c:numRef>
          </c:xVal>
          <c:yVal>
            <c:numRef>
              <c:f>'Decomp_gp slides chart'!$M$3:$M$6</c:f>
              <c:numCache>
                <c:formatCode>General</c:formatCode>
                <c:ptCount val="4"/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474248"/>
        <c:axId val="636474576"/>
      </c:scatterChart>
      <c:catAx>
        <c:axId val="63647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576"/>
        <c:crosses val="autoZero"/>
        <c:auto val="1"/>
        <c:lblAlgn val="ctr"/>
        <c:lblOffset val="100"/>
        <c:tickMarkSkip val="1"/>
        <c:noMultiLvlLbl val="0"/>
      </c:catAx>
      <c:valAx>
        <c:axId val="636474576"/>
        <c:scaling>
          <c:orientation val="minMax"/>
          <c:max val="14"/>
          <c:min val="-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248"/>
        <c:crossesAt val="4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6.2885957546573432E-2"/>
          <c:y val="5.5307511101701505E-2"/>
          <c:w val="0.25028613178523174"/>
          <c:h val="0.3030456315441080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'Decomp_gp slides chart'!$E$1</c:f>
              <c:strCache>
                <c:ptCount val="1"/>
                <c:pt idx="0">
                  <c:v>Initial conditions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chart'!$E$3:$E$16</c:f>
              <c:numCache>
                <c:formatCode>0.0</c:formatCode>
                <c:ptCount val="14"/>
                <c:pt idx="0">
                  <c:v>2.8012877083083989</c:v>
                </c:pt>
                <c:pt idx="1">
                  <c:v>2.5052528528313935</c:v>
                </c:pt>
                <c:pt idx="2">
                  <c:v>2.7676686445164576</c:v>
                </c:pt>
                <c:pt idx="3">
                  <c:v>2.9261847774193157</c:v>
                </c:pt>
                <c:pt idx="4">
                  <c:v>3.3003372466148928</c:v>
                </c:pt>
                <c:pt idx="5">
                  <c:v>3.340837574100096</c:v>
                </c:pt>
                <c:pt idx="6">
                  <c:v>3.6137746129249244</c:v>
                </c:pt>
                <c:pt idx="7">
                  <c:v>3.7095833886139653</c:v>
                </c:pt>
                <c:pt idx="8">
                  <c:v>3.9476653457213953</c:v>
                </c:pt>
                <c:pt idx="9">
                  <c:v>4.0348852948259006</c:v>
                </c:pt>
                <c:pt idx="10">
                  <c:v>4.2296054649762418</c:v>
                </c:pt>
                <c:pt idx="11">
                  <c:v>4.3275151866877986</c:v>
                </c:pt>
                <c:pt idx="12">
                  <c:v>4.4636632430244969</c:v>
                </c:pt>
                <c:pt idx="13">
                  <c:v>4.5593619926372453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1-46BB-A9E7-94F5D9EE3601}"/>
            </c:ext>
          </c:extLst>
        </c:ser>
        <c:ser>
          <c:idx val="5"/>
          <c:order val="1"/>
          <c:tx>
            <c:strRef>
              <c:f>'Decomp_gp slides chart'!$I$1</c:f>
              <c:strCache>
                <c:ptCount val="1"/>
                <c:pt idx="0">
                  <c:v>Shortages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chart'!$I$3:$I$16</c:f>
              <c:numCache>
                <c:formatCode>0.0</c:formatCode>
                <c:ptCount val="14"/>
                <c:pt idx="0">
                  <c:v>0.3754874968744133</c:v>
                </c:pt>
                <c:pt idx="1">
                  <c:v>0.43490662464989438</c:v>
                </c:pt>
                <c:pt idx="2">
                  <c:v>0.47498488873332878</c:v>
                </c:pt>
                <c:pt idx="3">
                  <c:v>-8.1173497899970859E-2</c:v>
                </c:pt>
                <c:pt idx="4">
                  <c:v>8.9123874652517587E-2</c:v>
                </c:pt>
                <c:pt idx="5">
                  <c:v>0.62555027427590204</c:v>
                </c:pt>
                <c:pt idx="6">
                  <c:v>2.6674669638767066</c:v>
                </c:pt>
                <c:pt idx="7">
                  <c:v>1.7943310437191222</c:v>
                </c:pt>
                <c:pt idx="8">
                  <c:v>2.2087017561051407</c:v>
                </c:pt>
                <c:pt idx="9">
                  <c:v>-0.11324861202873571</c:v>
                </c:pt>
                <c:pt idx="10">
                  <c:v>1.3122619637814905</c:v>
                </c:pt>
                <c:pt idx="11">
                  <c:v>1.7546671556400835</c:v>
                </c:pt>
                <c:pt idx="12">
                  <c:v>0.7609247879721055</c:v>
                </c:pt>
                <c:pt idx="13">
                  <c:v>0.71314544720745676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1-46BB-A9E7-94F5D9EE3601}"/>
            </c:ext>
          </c:extLst>
        </c:ser>
        <c:ser>
          <c:idx val="2"/>
          <c:order val="2"/>
          <c:tx>
            <c:strRef>
              <c:f>'Decomp_gp slides chart'!$G$1</c:f>
              <c:strCache>
                <c:ptCount val="1"/>
                <c:pt idx="0">
                  <c:v>Energy prices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chart'!$G$3:$G$16</c:f>
              <c:numCache>
                <c:formatCode>0.0</c:formatCode>
                <c:ptCount val="14"/>
                <c:pt idx="0">
                  <c:v>-0.36622917501856023</c:v>
                </c:pt>
                <c:pt idx="1">
                  <c:v>-2.3003319597636778</c:v>
                </c:pt>
                <c:pt idx="2">
                  <c:v>0.47364620418102277</c:v>
                </c:pt>
                <c:pt idx="3">
                  <c:v>-1.3639815578949377</c:v>
                </c:pt>
                <c:pt idx="4">
                  <c:v>0.5682669027210101</c:v>
                </c:pt>
                <c:pt idx="5">
                  <c:v>2.3514786229294113</c:v>
                </c:pt>
                <c:pt idx="6">
                  <c:v>0.5780902684815814</c:v>
                </c:pt>
                <c:pt idx="7">
                  <c:v>2.7770210546230469</c:v>
                </c:pt>
                <c:pt idx="8">
                  <c:v>0.63839721892226997</c:v>
                </c:pt>
                <c:pt idx="9">
                  <c:v>8.1633042122928501</c:v>
                </c:pt>
                <c:pt idx="10">
                  <c:v>0.11931981281307102</c:v>
                </c:pt>
                <c:pt idx="11">
                  <c:v>2.1651789072019909</c:v>
                </c:pt>
                <c:pt idx="12">
                  <c:v>-1.6158743700945344</c:v>
                </c:pt>
                <c:pt idx="13">
                  <c:v>-2.9302159864225663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1-46BB-A9E7-94F5D9EE3601}"/>
            </c:ext>
          </c:extLst>
        </c:ser>
        <c:ser>
          <c:idx val="3"/>
          <c:order val="3"/>
          <c:tx>
            <c:strRef>
              <c:f>'Decomp_gp slides chart'!$H$1</c:f>
              <c:strCache>
                <c:ptCount val="1"/>
                <c:pt idx="0">
                  <c:v>Food prices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chart'!$H$3:$H$16</c:f>
              <c:numCache>
                <c:formatCode>0.0</c:formatCode>
                <c:ptCount val="14"/>
                <c:pt idx="0">
                  <c:v>1.5245299306474891E-2</c:v>
                </c:pt>
                <c:pt idx="1">
                  <c:v>0.41946220885541241</c:v>
                </c:pt>
                <c:pt idx="2">
                  <c:v>-0.49121933689488095</c:v>
                </c:pt>
                <c:pt idx="3">
                  <c:v>-1.7473422052457124</c:v>
                </c:pt>
                <c:pt idx="4">
                  <c:v>-1.3773410034467652</c:v>
                </c:pt>
                <c:pt idx="5">
                  <c:v>-0.88539370955434293</c:v>
                </c:pt>
                <c:pt idx="6">
                  <c:v>-0.69636601886749716</c:v>
                </c:pt>
                <c:pt idx="7">
                  <c:v>0.16633398913732833</c:v>
                </c:pt>
                <c:pt idx="8">
                  <c:v>0.15538962256964339</c:v>
                </c:pt>
                <c:pt idx="9">
                  <c:v>0.90474186120996869</c:v>
                </c:pt>
                <c:pt idx="10">
                  <c:v>2.6323593074577119</c:v>
                </c:pt>
                <c:pt idx="11">
                  <c:v>2.7251499169019571</c:v>
                </c:pt>
                <c:pt idx="12">
                  <c:v>2.5277631524862336</c:v>
                </c:pt>
                <c:pt idx="13">
                  <c:v>2.0522388733417261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474248"/>
        <c:axId val="636474576"/>
      </c:barChart>
      <c:lineChart>
        <c:grouping val="standard"/>
        <c:varyColors val="0"/>
        <c:ser>
          <c:idx val="6"/>
          <c:order val="4"/>
          <c:tx>
            <c:strRef>
              <c:f>'Decomp_gp slides chart'!$L$1</c:f>
              <c:strCache>
                <c:ptCount val="1"/>
                <c:pt idx="0">
                  <c:v>Actual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chart'!$L$3:$L$16</c:f>
              <c:numCache>
                <c:formatCode>0.0</c:formatCode>
                <c:ptCount val="14"/>
                <c:pt idx="0">
                  <c:v>2.22332763671875</c:v>
                </c:pt>
                <c:pt idx="1">
                  <c:v>-2.0730738639831543</c:v>
                </c:pt>
                <c:pt idx="2">
                  <c:v>1.871774435043335</c:v>
                </c:pt>
                <c:pt idx="3">
                  <c:v>7.3324866592884064E-2</c:v>
                </c:pt>
                <c:pt idx="4">
                  <c:v>2.7302305698394775</c:v>
                </c:pt>
                <c:pt idx="5">
                  <c:v>3.2529585361480713</c:v>
                </c:pt>
                <c:pt idx="6">
                  <c:v>4.9222569465637207</c:v>
                </c:pt>
                <c:pt idx="7">
                  <c:v>8.2415943145751953</c:v>
                </c:pt>
                <c:pt idx="8">
                  <c:v>7.8729410171508789</c:v>
                </c:pt>
                <c:pt idx="9">
                  <c:v>13.862013816833496</c:v>
                </c:pt>
                <c:pt idx="10">
                  <c:v>8.2960348129272461</c:v>
                </c:pt>
                <c:pt idx="11">
                  <c:v>10.791477203369141</c:v>
                </c:pt>
                <c:pt idx="12">
                  <c:v>5.8928351402282715</c:v>
                </c:pt>
                <c:pt idx="13">
                  <c:v>7.2886824607849121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474248"/>
        <c:axId val="636474576"/>
      </c:lineChart>
      <c:scatterChart>
        <c:scatterStyle val="lineMarker"/>
        <c:varyColors val="0"/>
        <c:ser>
          <c:idx val="8"/>
          <c:order val="5"/>
          <c:tx>
            <c:strRef>
              <c:f>'Decomp_gp slides chart'!$M$1</c:f>
              <c:strCache>
                <c:ptCount val="1"/>
                <c:pt idx="0">
                  <c:v>Stalks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1"/>
            <c:val val="1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'Decomp_gp slides chart'!$N$3:$N$6</c:f>
              <c:numCache>
                <c:formatCode>General</c:formatCode>
                <c:ptCount val="4"/>
                <c:pt idx="1">
                  <c:v>4.5</c:v>
                </c:pt>
                <c:pt idx="2">
                  <c:v>8.5</c:v>
                </c:pt>
                <c:pt idx="3">
                  <c:v>12.5</c:v>
                </c:pt>
              </c:numCache>
            </c:numRef>
          </c:xVal>
          <c:yVal>
            <c:numRef>
              <c:f>'Decomp_gp slides chart'!$M$3:$M$6</c:f>
              <c:numCache>
                <c:formatCode>General</c:formatCode>
                <c:ptCount val="4"/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474248"/>
        <c:axId val="636474576"/>
      </c:scatterChart>
      <c:catAx>
        <c:axId val="63647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576"/>
        <c:crosses val="autoZero"/>
        <c:auto val="1"/>
        <c:lblAlgn val="ctr"/>
        <c:lblOffset val="100"/>
        <c:tickMarkSkip val="1"/>
        <c:noMultiLvlLbl val="0"/>
      </c:catAx>
      <c:valAx>
        <c:axId val="636474576"/>
        <c:scaling>
          <c:orientation val="minMax"/>
          <c:max val="14"/>
          <c:min val="-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248"/>
        <c:crossesAt val="4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5"/>
        <c:delete val="1"/>
      </c:legendEntry>
      <c:layout>
        <c:manualLayout>
          <c:xMode val="edge"/>
          <c:yMode val="edge"/>
          <c:x val="6.2885957546573432E-2"/>
          <c:y val="5.5307511101701505E-2"/>
          <c:w val="0.25028613178523174"/>
          <c:h val="0.3030456315441080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'Decomp_gp slides chart'!$E$1</c:f>
              <c:strCache>
                <c:ptCount val="1"/>
                <c:pt idx="0">
                  <c:v>Initial conditions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chart'!$E$3:$E$16</c:f>
              <c:numCache>
                <c:formatCode>0.0</c:formatCode>
                <c:ptCount val="14"/>
                <c:pt idx="0">
                  <c:v>2.8012877083083989</c:v>
                </c:pt>
                <c:pt idx="1">
                  <c:v>2.5052528528313935</c:v>
                </c:pt>
                <c:pt idx="2">
                  <c:v>2.7676686445164576</c:v>
                </c:pt>
                <c:pt idx="3">
                  <c:v>2.9261847774193157</c:v>
                </c:pt>
                <c:pt idx="4">
                  <c:v>3.3003372466148928</c:v>
                </c:pt>
                <c:pt idx="5">
                  <c:v>3.340837574100096</c:v>
                </c:pt>
                <c:pt idx="6">
                  <c:v>3.6137746129249244</c:v>
                </c:pt>
                <c:pt idx="7">
                  <c:v>3.7095833886139653</c:v>
                </c:pt>
                <c:pt idx="8">
                  <c:v>3.9476653457213953</c:v>
                </c:pt>
                <c:pt idx="9">
                  <c:v>4.0348852948259006</c:v>
                </c:pt>
                <c:pt idx="10">
                  <c:v>4.2296054649762418</c:v>
                </c:pt>
                <c:pt idx="11">
                  <c:v>4.3275151866877986</c:v>
                </c:pt>
                <c:pt idx="12">
                  <c:v>4.4636632430244969</c:v>
                </c:pt>
                <c:pt idx="13">
                  <c:v>4.5593619926372453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1-46BB-A9E7-94F5D9EE3601}"/>
            </c:ext>
          </c:extLst>
        </c:ser>
        <c:ser>
          <c:idx val="5"/>
          <c:order val="1"/>
          <c:tx>
            <c:strRef>
              <c:f>'Decomp_gp slides chart'!$I$1</c:f>
              <c:strCache>
                <c:ptCount val="1"/>
                <c:pt idx="0">
                  <c:v>Shortages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chart'!$I$3:$I$16</c:f>
              <c:numCache>
                <c:formatCode>0.0</c:formatCode>
                <c:ptCount val="14"/>
                <c:pt idx="0">
                  <c:v>0.3754874968744133</c:v>
                </c:pt>
                <c:pt idx="1">
                  <c:v>0.43490662464989438</c:v>
                </c:pt>
                <c:pt idx="2">
                  <c:v>0.47498488873332878</c:v>
                </c:pt>
                <c:pt idx="3">
                  <c:v>-8.1173497899970859E-2</c:v>
                </c:pt>
                <c:pt idx="4">
                  <c:v>8.9123874652517587E-2</c:v>
                </c:pt>
                <c:pt idx="5">
                  <c:v>0.62555027427590204</c:v>
                </c:pt>
                <c:pt idx="6">
                  <c:v>2.6674669638767066</c:v>
                </c:pt>
                <c:pt idx="7">
                  <c:v>1.7943310437191222</c:v>
                </c:pt>
                <c:pt idx="8">
                  <c:v>2.2087017561051407</c:v>
                </c:pt>
                <c:pt idx="9">
                  <c:v>-0.11324861202873571</c:v>
                </c:pt>
                <c:pt idx="10">
                  <c:v>1.3122619637814905</c:v>
                </c:pt>
                <c:pt idx="11">
                  <c:v>1.7546671556400835</c:v>
                </c:pt>
                <c:pt idx="12">
                  <c:v>0.7609247879721055</c:v>
                </c:pt>
                <c:pt idx="13">
                  <c:v>0.71314544720745676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1-46BB-A9E7-94F5D9EE3601}"/>
            </c:ext>
          </c:extLst>
        </c:ser>
        <c:ser>
          <c:idx val="2"/>
          <c:order val="2"/>
          <c:tx>
            <c:strRef>
              <c:f>'Decomp_gp slides chart'!$G$1</c:f>
              <c:strCache>
                <c:ptCount val="1"/>
                <c:pt idx="0">
                  <c:v>Energy prices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chart'!$G$3:$G$16</c:f>
              <c:numCache>
                <c:formatCode>0.0</c:formatCode>
                <c:ptCount val="14"/>
                <c:pt idx="0">
                  <c:v>-0.36622917501856023</c:v>
                </c:pt>
                <c:pt idx="1">
                  <c:v>-2.3003319597636778</c:v>
                </c:pt>
                <c:pt idx="2">
                  <c:v>0.47364620418102277</c:v>
                </c:pt>
                <c:pt idx="3">
                  <c:v>-1.3639815578949377</c:v>
                </c:pt>
                <c:pt idx="4">
                  <c:v>0.5682669027210101</c:v>
                </c:pt>
                <c:pt idx="5">
                  <c:v>2.3514786229294113</c:v>
                </c:pt>
                <c:pt idx="6">
                  <c:v>0.5780902684815814</c:v>
                </c:pt>
                <c:pt idx="7">
                  <c:v>2.7770210546230469</c:v>
                </c:pt>
                <c:pt idx="8">
                  <c:v>0.63839721892226997</c:v>
                </c:pt>
                <c:pt idx="9">
                  <c:v>8.1633042122928501</c:v>
                </c:pt>
                <c:pt idx="10">
                  <c:v>0.11931981281307102</c:v>
                </c:pt>
                <c:pt idx="11">
                  <c:v>2.1651789072019909</c:v>
                </c:pt>
                <c:pt idx="12">
                  <c:v>-1.6158743700945344</c:v>
                </c:pt>
                <c:pt idx="13">
                  <c:v>-2.9302159864225663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1-46BB-A9E7-94F5D9EE3601}"/>
            </c:ext>
          </c:extLst>
        </c:ser>
        <c:ser>
          <c:idx val="3"/>
          <c:order val="3"/>
          <c:tx>
            <c:strRef>
              <c:f>'Decomp_gp slides chart'!$H$1</c:f>
              <c:strCache>
                <c:ptCount val="1"/>
                <c:pt idx="0">
                  <c:v>Food prices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chart'!$H$3:$H$16</c:f>
              <c:numCache>
                <c:formatCode>0.0</c:formatCode>
                <c:ptCount val="14"/>
                <c:pt idx="0">
                  <c:v>1.5245299306474891E-2</c:v>
                </c:pt>
                <c:pt idx="1">
                  <c:v>0.41946220885541241</c:v>
                </c:pt>
                <c:pt idx="2">
                  <c:v>-0.49121933689488095</c:v>
                </c:pt>
                <c:pt idx="3">
                  <c:v>-1.7473422052457124</c:v>
                </c:pt>
                <c:pt idx="4">
                  <c:v>-1.3773410034467652</c:v>
                </c:pt>
                <c:pt idx="5">
                  <c:v>-0.88539370955434293</c:v>
                </c:pt>
                <c:pt idx="6">
                  <c:v>-0.69636601886749716</c:v>
                </c:pt>
                <c:pt idx="7">
                  <c:v>0.16633398913732833</c:v>
                </c:pt>
                <c:pt idx="8">
                  <c:v>0.15538962256964339</c:v>
                </c:pt>
                <c:pt idx="9">
                  <c:v>0.90474186120996869</c:v>
                </c:pt>
                <c:pt idx="10">
                  <c:v>2.6323593074577119</c:v>
                </c:pt>
                <c:pt idx="11">
                  <c:v>2.7251499169019571</c:v>
                </c:pt>
                <c:pt idx="12">
                  <c:v>2.5277631524862336</c:v>
                </c:pt>
                <c:pt idx="13">
                  <c:v>2.0522388733417261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41-46BB-A9E7-94F5D9EE3601}"/>
            </c:ext>
          </c:extLst>
        </c:ser>
        <c:ser>
          <c:idx val="4"/>
          <c:order val="4"/>
          <c:tx>
            <c:strRef>
              <c:f>'Decomp_gp slides chart'!$F$1</c:f>
              <c:strCache>
                <c:ptCount val="1"/>
                <c:pt idx="0">
                  <c:v>V/U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chart'!$F$3:$F$16</c:f>
              <c:numCache>
                <c:formatCode>0.0</c:formatCode>
                <c:ptCount val="14"/>
                <c:pt idx="0">
                  <c:v>0</c:v>
                </c:pt>
                <c:pt idx="1">
                  <c:v>-0.26132807118705914</c:v>
                </c:pt>
                <c:pt idx="2">
                  <c:v>-1.9900603690011174</c:v>
                </c:pt>
                <c:pt idx="3">
                  <c:v>2.4926576409534107E-4</c:v>
                </c:pt>
                <c:pt idx="4">
                  <c:v>-0.56029422579157839</c:v>
                </c:pt>
                <c:pt idx="5">
                  <c:v>-0.78820246186694387</c:v>
                </c:pt>
                <c:pt idx="6">
                  <c:v>-0.64701454792126789</c:v>
                </c:pt>
                <c:pt idx="7">
                  <c:v>0.53886102337107644</c:v>
                </c:pt>
                <c:pt idx="8">
                  <c:v>0.10134867243969836</c:v>
                </c:pt>
                <c:pt idx="9">
                  <c:v>0.47590892067577428</c:v>
                </c:pt>
                <c:pt idx="10">
                  <c:v>0.16755562795656331</c:v>
                </c:pt>
                <c:pt idx="11">
                  <c:v>0.93463489602352823</c:v>
                </c:pt>
                <c:pt idx="12">
                  <c:v>0.31954980990057358</c:v>
                </c:pt>
                <c:pt idx="13">
                  <c:v>0.74486069062308768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474248"/>
        <c:axId val="636474576"/>
      </c:barChart>
      <c:lineChart>
        <c:grouping val="standard"/>
        <c:varyColors val="0"/>
        <c:ser>
          <c:idx val="6"/>
          <c:order val="5"/>
          <c:tx>
            <c:strRef>
              <c:f>'Decomp_gp slides chart'!$L$1</c:f>
              <c:strCache>
                <c:ptCount val="1"/>
                <c:pt idx="0">
                  <c:v>Actual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'Decomp_gp slides chart'!$A$3:$B$16</c:f>
              <c:multiLvlStrCache>
                <c:ptCount val="1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'Decomp_gp slides chart'!$L$3:$L$16</c:f>
              <c:numCache>
                <c:formatCode>0.0</c:formatCode>
                <c:ptCount val="14"/>
                <c:pt idx="0">
                  <c:v>2.22332763671875</c:v>
                </c:pt>
                <c:pt idx="1">
                  <c:v>-2.0730738639831543</c:v>
                </c:pt>
                <c:pt idx="2">
                  <c:v>1.871774435043335</c:v>
                </c:pt>
                <c:pt idx="3">
                  <c:v>7.3324866592884064E-2</c:v>
                </c:pt>
                <c:pt idx="4">
                  <c:v>2.7302305698394775</c:v>
                </c:pt>
                <c:pt idx="5">
                  <c:v>3.2529585361480713</c:v>
                </c:pt>
                <c:pt idx="6">
                  <c:v>4.9222569465637207</c:v>
                </c:pt>
                <c:pt idx="7">
                  <c:v>8.2415943145751953</c:v>
                </c:pt>
                <c:pt idx="8">
                  <c:v>7.8729410171508789</c:v>
                </c:pt>
                <c:pt idx="9">
                  <c:v>13.862013816833496</c:v>
                </c:pt>
                <c:pt idx="10">
                  <c:v>8.2960348129272461</c:v>
                </c:pt>
                <c:pt idx="11">
                  <c:v>10.791477203369141</c:v>
                </c:pt>
                <c:pt idx="12">
                  <c:v>5.8928351402282715</c:v>
                </c:pt>
                <c:pt idx="13">
                  <c:v>7.2886824607849121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474248"/>
        <c:axId val="636474576"/>
      </c:lineChart>
      <c:scatterChart>
        <c:scatterStyle val="lineMarker"/>
        <c:varyColors val="0"/>
        <c:ser>
          <c:idx val="8"/>
          <c:order val="6"/>
          <c:tx>
            <c:strRef>
              <c:f>'Decomp_gp slides chart'!$M$1</c:f>
              <c:strCache>
                <c:ptCount val="1"/>
                <c:pt idx="0">
                  <c:v>Stalks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1"/>
            <c:val val="10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'Decomp_gp slides chart'!$N$3:$N$6</c:f>
              <c:numCache>
                <c:formatCode>General</c:formatCode>
                <c:ptCount val="4"/>
                <c:pt idx="1">
                  <c:v>4.5</c:v>
                </c:pt>
                <c:pt idx="2">
                  <c:v>8.5</c:v>
                </c:pt>
                <c:pt idx="3">
                  <c:v>12.5</c:v>
                </c:pt>
              </c:numCache>
            </c:numRef>
          </c:xVal>
          <c:yVal>
            <c:numRef>
              <c:f>'Decomp_gp slides chart'!$M$3:$M$6</c:f>
              <c:numCache>
                <c:formatCode>General</c:formatCode>
                <c:ptCount val="4"/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441-46BB-A9E7-94F5D9E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474248"/>
        <c:axId val="636474576"/>
      </c:scatterChart>
      <c:catAx>
        <c:axId val="63647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576"/>
        <c:crosses val="autoZero"/>
        <c:auto val="1"/>
        <c:lblAlgn val="ctr"/>
        <c:lblOffset val="100"/>
        <c:tickMarkSkip val="1"/>
        <c:noMultiLvlLbl val="0"/>
      </c:catAx>
      <c:valAx>
        <c:axId val="636474576"/>
        <c:scaling>
          <c:orientation val="minMax"/>
          <c:max val="14"/>
          <c:min val="-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474248"/>
        <c:crossesAt val="4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6"/>
        <c:delete val="1"/>
      </c:legendEntry>
      <c:layout>
        <c:manualLayout>
          <c:xMode val="edge"/>
          <c:yMode val="edge"/>
          <c:x val="6.2885957546573432E-2"/>
          <c:y val="5.5307511101701505E-2"/>
          <c:w val="0.25028613178523174"/>
          <c:h val="0.3030456315441080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'Compare paths'!$I$1</c:f>
              <c:strCache>
                <c:ptCount val="1"/>
                <c:pt idx="0">
                  <c:v>Data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'Compare paths'!$A$6:$A$21</c:f>
              <c:strCache>
                <c:ptCount val="16"/>
                <c:pt idx="0">
                  <c:v>2023q1</c:v>
                </c:pt>
                <c:pt idx="1">
                  <c:v>2023q2</c:v>
                </c:pt>
                <c:pt idx="2">
                  <c:v>2023q3</c:v>
                </c:pt>
                <c:pt idx="3">
                  <c:v>2023q4</c:v>
                </c:pt>
                <c:pt idx="4">
                  <c:v>2024q1</c:v>
                </c:pt>
                <c:pt idx="5">
                  <c:v>2024q2</c:v>
                </c:pt>
                <c:pt idx="6">
                  <c:v>2024q3</c:v>
                </c:pt>
                <c:pt idx="7">
                  <c:v>2024q4</c:v>
                </c:pt>
                <c:pt idx="8">
                  <c:v>2025q1</c:v>
                </c:pt>
                <c:pt idx="9">
                  <c:v>2025q2</c:v>
                </c:pt>
                <c:pt idx="10">
                  <c:v>2025q3</c:v>
                </c:pt>
                <c:pt idx="11">
                  <c:v>2025q4</c:v>
                </c:pt>
                <c:pt idx="12">
                  <c:v>2026q1</c:v>
                </c:pt>
                <c:pt idx="13">
                  <c:v>2026q2</c:v>
                </c:pt>
                <c:pt idx="14">
                  <c:v>2026q3</c:v>
                </c:pt>
                <c:pt idx="15">
                  <c:v>2026q4</c:v>
                </c:pt>
              </c:strCache>
            </c:strRef>
          </c:cat>
          <c:val>
            <c:numRef>
              <c:f>'Compare paths'!$I$6:$I$21</c:f>
              <c:numCache>
                <c:formatCode>General</c:formatCode>
                <c:ptCount val="16"/>
                <c:pt idx="0">
                  <c:v>10.197706949491847</c:v>
                </c:pt>
                <c:pt idx="1">
                  <c:v>8.4015903508648293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CF-4653-8F1B-2F4875733BE6}"/>
            </c:ext>
          </c:extLst>
        </c:ser>
        <c:ser>
          <c:idx val="1"/>
          <c:order val="1"/>
          <c:tx>
            <c:strRef>
              <c:f>'Compare paths'!$M$1</c:f>
              <c:strCache>
                <c:ptCount val="1"/>
                <c:pt idx="0">
                  <c:v>V/U=0.72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'Compare paths'!$A$6:$A$21</c:f>
              <c:strCache>
                <c:ptCount val="16"/>
                <c:pt idx="0">
                  <c:v>2023q1</c:v>
                </c:pt>
                <c:pt idx="1">
                  <c:v>2023q2</c:v>
                </c:pt>
                <c:pt idx="2">
                  <c:v>2023q3</c:v>
                </c:pt>
                <c:pt idx="3">
                  <c:v>2023q4</c:v>
                </c:pt>
                <c:pt idx="4">
                  <c:v>2024q1</c:v>
                </c:pt>
                <c:pt idx="5">
                  <c:v>2024q2</c:v>
                </c:pt>
                <c:pt idx="6">
                  <c:v>2024q3</c:v>
                </c:pt>
                <c:pt idx="7">
                  <c:v>2024q4</c:v>
                </c:pt>
                <c:pt idx="8">
                  <c:v>2025q1</c:v>
                </c:pt>
                <c:pt idx="9">
                  <c:v>2025q2</c:v>
                </c:pt>
                <c:pt idx="10">
                  <c:v>2025q3</c:v>
                </c:pt>
                <c:pt idx="11">
                  <c:v>2025q4</c:v>
                </c:pt>
                <c:pt idx="12">
                  <c:v>2026q1</c:v>
                </c:pt>
                <c:pt idx="13">
                  <c:v>2026q2</c:v>
                </c:pt>
                <c:pt idx="14">
                  <c:v>2026q3</c:v>
                </c:pt>
                <c:pt idx="15">
                  <c:v>2026q4</c:v>
                </c:pt>
              </c:strCache>
            </c:strRef>
          </c:cat>
          <c:val>
            <c:numRef>
              <c:f>'Compare paths'!$M$6:$M$21</c:f>
              <c:numCache>
                <c:formatCode>General</c:formatCode>
                <c:ptCount val="16"/>
                <c:pt idx="1">
                  <c:v>8.4015903508648293</c:v>
                </c:pt>
                <c:pt idx="2">
                  <c:v>6.8162483243892291</c:v>
                </c:pt>
                <c:pt idx="3">
                  <c:v>5.0932541379651752</c:v>
                </c:pt>
                <c:pt idx="4">
                  <c:v>5.2128469049864012</c:v>
                </c:pt>
                <c:pt idx="5">
                  <c:v>5.1736963217728471</c:v>
                </c:pt>
                <c:pt idx="6">
                  <c:v>5.9364462688251685</c:v>
                </c:pt>
                <c:pt idx="7">
                  <c:v>6.303426443391702</c:v>
                </c:pt>
                <c:pt idx="8">
                  <c:v>5.924767691951538</c:v>
                </c:pt>
                <c:pt idx="9">
                  <c:v>5.3108367701371062</c:v>
                </c:pt>
                <c:pt idx="10">
                  <c:v>5.2910786892082173</c:v>
                </c:pt>
                <c:pt idx="11">
                  <c:v>5.1724280478816498</c:v>
                </c:pt>
                <c:pt idx="12">
                  <c:v>5.129681701856259</c:v>
                </c:pt>
                <c:pt idx="13">
                  <c:v>5.0722165826069032</c:v>
                </c:pt>
                <c:pt idx="14">
                  <c:v>5.0379449364656104</c:v>
                </c:pt>
                <c:pt idx="15">
                  <c:v>4.9886338041115641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CF-4653-8F1B-2F4875733BE6}"/>
            </c:ext>
          </c:extLst>
        </c:ser>
        <c:ser>
          <c:idx val="4"/>
          <c:order val="2"/>
          <c:tx>
            <c:strRef>
              <c:f>'Compare paths'!$N$1</c:f>
              <c:strCache>
                <c:ptCount val="1"/>
                <c:pt idx="0">
                  <c:v>V/U→0.43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'Compare paths'!$A$6:$A$21</c:f>
              <c:strCache>
                <c:ptCount val="16"/>
                <c:pt idx="0">
                  <c:v>2023q1</c:v>
                </c:pt>
                <c:pt idx="1">
                  <c:v>2023q2</c:v>
                </c:pt>
                <c:pt idx="2">
                  <c:v>2023q3</c:v>
                </c:pt>
                <c:pt idx="3">
                  <c:v>2023q4</c:v>
                </c:pt>
                <c:pt idx="4">
                  <c:v>2024q1</c:v>
                </c:pt>
                <c:pt idx="5">
                  <c:v>2024q2</c:v>
                </c:pt>
                <c:pt idx="6">
                  <c:v>2024q3</c:v>
                </c:pt>
                <c:pt idx="7">
                  <c:v>2024q4</c:v>
                </c:pt>
                <c:pt idx="8">
                  <c:v>2025q1</c:v>
                </c:pt>
                <c:pt idx="9">
                  <c:v>2025q2</c:v>
                </c:pt>
                <c:pt idx="10">
                  <c:v>2025q3</c:v>
                </c:pt>
                <c:pt idx="11">
                  <c:v>2025q4</c:v>
                </c:pt>
                <c:pt idx="12">
                  <c:v>2026q1</c:v>
                </c:pt>
                <c:pt idx="13">
                  <c:v>2026q2</c:v>
                </c:pt>
                <c:pt idx="14">
                  <c:v>2026q3</c:v>
                </c:pt>
                <c:pt idx="15">
                  <c:v>2026q4</c:v>
                </c:pt>
              </c:strCache>
            </c:strRef>
          </c:cat>
          <c:val>
            <c:numRef>
              <c:f>'Compare paths'!$N$6:$N$21</c:f>
              <c:numCache>
                <c:formatCode>General</c:formatCode>
                <c:ptCount val="16"/>
                <c:pt idx="1">
                  <c:v>8.4015903508648293</c:v>
                </c:pt>
                <c:pt idx="2">
                  <c:v>6.8162483243892291</c:v>
                </c:pt>
                <c:pt idx="3">
                  <c:v>4.9864173449571059</c:v>
                </c:pt>
                <c:pt idx="4">
                  <c:v>4.9857391592022626</c:v>
                </c:pt>
                <c:pt idx="5">
                  <c:v>4.7870620276942555</c:v>
                </c:pt>
                <c:pt idx="6">
                  <c:v>5.3346629012111402</c:v>
                </c:pt>
                <c:pt idx="7">
                  <c:v>5.6094847722619745</c:v>
                </c:pt>
                <c:pt idx="8">
                  <c:v>5.1058159085263677</c:v>
                </c:pt>
                <c:pt idx="9">
                  <c:v>4.3700704054178585</c:v>
                </c:pt>
                <c:pt idx="10">
                  <c:v>4.2408409355158661</c:v>
                </c:pt>
                <c:pt idx="11">
                  <c:v>3.9915455804821365</c:v>
                </c:pt>
                <c:pt idx="12">
                  <c:v>3.8358172640329702</c:v>
                </c:pt>
                <c:pt idx="13">
                  <c:v>3.6781653717992135</c:v>
                </c:pt>
                <c:pt idx="14">
                  <c:v>3.5556836187888186</c:v>
                </c:pt>
                <c:pt idx="15">
                  <c:v>3.4088880835350777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CF-4653-8F1B-2F4875733BE6}"/>
            </c:ext>
          </c:extLst>
        </c:ser>
        <c:ser>
          <c:idx val="2"/>
          <c:order val="3"/>
          <c:tx>
            <c:strRef>
              <c:f>'Compare paths'!$O$1</c:f>
              <c:strCache>
                <c:ptCount val="1"/>
                <c:pt idx="0">
                  <c:v>V/U→0.2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'Compare paths'!$A$6:$A$21</c:f>
              <c:strCache>
                <c:ptCount val="16"/>
                <c:pt idx="0">
                  <c:v>2023q1</c:v>
                </c:pt>
                <c:pt idx="1">
                  <c:v>2023q2</c:v>
                </c:pt>
                <c:pt idx="2">
                  <c:v>2023q3</c:v>
                </c:pt>
                <c:pt idx="3">
                  <c:v>2023q4</c:v>
                </c:pt>
                <c:pt idx="4">
                  <c:v>2024q1</c:v>
                </c:pt>
                <c:pt idx="5">
                  <c:v>2024q2</c:v>
                </c:pt>
                <c:pt idx="6">
                  <c:v>2024q3</c:v>
                </c:pt>
                <c:pt idx="7">
                  <c:v>2024q4</c:v>
                </c:pt>
                <c:pt idx="8">
                  <c:v>2025q1</c:v>
                </c:pt>
                <c:pt idx="9">
                  <c:v>2025q2</c:v>
                </c:pt>
                <c:pt idx="10">
                  <c:v>2025q3</c:v>
                </c:pt>
                <c:pt idx="11">
                  <c:v>2025q4</c:v>
                </c:pt>
                <c:pt idx="12">
                  <c:v>2026q1</c:v>
                </c:pt>
                <c:pt idx="13">
                  <c:v>2026q2</c:v>
                </c:pt>
                <c:pt idx="14">
                  <c:v>2026q3</c:v>
                </c:pt>
                <c:pt idx="15">
                  <c:v>2026q4</c:v>
                </c:pt>
              </c:strCache>
            </c:strRef>
          </c:cat>
          <c:val>
            <c:numRef>
              <c:f>'Compare paths'!$O$6:$O$21</c:f>
              <c:numCache>
                <c:formatCode>General</c:formatCode>
                <c:ptCount val="16"/>
                <c:pt idx="1">
                  <c:v>8.4015903508648293</c:v>
                </c:pt>
                <c:pt idx="2">
                  <c:v>6.8162483243892291</c:v>
                </c:pt>
                <c:pt idx="3">
                  <c:v>4.9974562701585734</c:v>
                </c:pt>
                <c:pt idx="4">
                  <c:v>5.0091930627446102</c:v>
                </c:pt>
                <c:pt idx="5">
                  <c:v>4.8269633291369463</c:v>
                </c:pt>
                <c:pt idx="6">
                  <c:v>5.396711849895186</c:v>
                </c:pt>
                <c:pt idx="7">
                  <c:v>5.5846750119637578</c:v>
                </c:pt>
                <c:pt idx="8">
                  <c:v>4.986568569616856</c:v>
                </c:pt>
                <c:pt idx="9">
                  <c:v>4.1225258434939516</c:v>
                </c:pt>
                <c:pt idx="10">
                  <c:v>3.817272968866714</c:v>
                </c:pt>
                <c:pt idx="11">
                  <c:v>3.5034064362414963</c:v>
                </c:pt>
                <c:pt idx="12">
                  <c:v>3.2478009360756621</c:v>
                </c:pt>
                <c:pt idx="13">
                  <c:v>2.989437764562819</c:v>
                </c:pt>
                <c:pt idx="14">
                  <c:v>2.779940507016887</c:v>
                </c:pt>
                <c:pt idx="15">
                  <c:v>2.527784002379807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CF-4653-8F1B-2F4875733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2815360"/>
        <c:axId val="862822576"/>
      </c:lineChart>
      <c:catAx>
        <c:axId val="8628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2822576"/>
        <c:crossesAt val="2"/>
        <c:auto val="1"/>
        <c:lblAlgn val="ctr"/>
        <c:lblOffset val="100"/>
        <c:tickLblSkip val="4"/>
        <c:noMultiLvlLbl val="0"/>
      </c:catAx>
      <c:valAx>
        <c:axId val="862822576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281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037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1650" y="0"/>
            <a:ext cx="427196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18E5-A00C-47C3-8340-54F92B5FD3F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39788"/>
            <a:ext cx="4029075" cy="226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838" y="3233738"/>
            <a:ext cx="7883525" cy="264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1750"/>
            <a:ext cx="427037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1650" y="6381750"/>
            <a:ext cx="427196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DC652-69A1-4EE7-87CD-94311EB49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2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https://www.bankofengland.co.uk/monetary-policy-report/2023/november-2023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DC652-69A1-4EE7-87CD-94311EB493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7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https://www.bankofengland.co.uk/monetary-policy-report/2023/november-2023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DC652-69A1-4EE7-87CD-94311EB493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11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DC652-69A1-4EE7-87CD-94311EB493B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7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0665-D1E9-92F3-C788-48BBAA10A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C550B-AB22-19DF-9710-91095C2B9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26D67-3766-B144-0B8B-2259134E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263D-C785-43A8-8F1E-756E219BED4E}" type="datetime1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47DE-5872-7146-07AD-8978118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B6C1D-403A-5E4B-BB71-86BF5354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0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2C46-9170-B16C-E97C-6735F7E2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C31B6-2B5B-0DA2-0380-7CF58B469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DE6F-E979-6138-8EED-9D1A05C3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1181-0E62-45A3-A4E0-703241EBE3CE}" type="datetime1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1B269-9BCF-BAD3-3BDA-3EE10DB8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D8BE-6969-A523-A479-DA67B314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5EC49-3E37-7136-8708-F823DAEC0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6C2ED-33D3-2F74-6DBB-A5FB26D68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24C11-C940-18A2-5614-F4BD9E2A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F4E-0EF6-47D5-AE82-A023DBF25B7C}" type="datetime1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2AD2E-D88C-4E30-FED5-B6263888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5AFF8-8ACC-7519-76B7-4B34F633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2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DD93-4AF1-E258-4D7D-20149876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5926-4E9F-32D7-93EE-115AD653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5936E-44F0-2F7F-6533-A882FEA9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9470-344B-46F5-B00A-E89DA91305B0}" type="datetime1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C3521-3F72-71E1-FA8A-E5E81F40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A2C43-443D-5209-4236-172DCC9B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0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FE31-F520-0F4C-4BE0-590846E8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43C97-CB88-CEB9-FD81-6A2F34CB9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563E-1780-D296-EAD0-19416C9B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4A9-5267-489D-B4C8-B2B338E2A62A}" type="datetime1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1C3B6-98BE-FD50-F975-78BB3810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5F235-0A23-E28D-56EB-314380F5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2AF5-0FC0-D364-9FB1-609E9D4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CE56-B530-6968-FB1D-5FF6BE670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C0A8A-E5BA-B7A4-6676-AC66DE7A2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F990C-529D-D5C4-E407-57485F09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3D6-7B9A-4F66-ABB2-7E1C88C442F8}" type="datetime1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6D1F4-AB56-7A13-A7C3-FEF9BD1E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66C14-5305-A83C-0D2F-0722F561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D3AD-0A7F-F085-DF42-80F5A928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E30D0-68F3-CF9B-33E5-D791620F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65DF0-8878-9232-594B-0286298B5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031F5-3A7B-3764-8E82-1391B1039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680E7-FB67-3FD6-B287-5D75BD5C9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24A13-B10D-484D-E8E1-75E67FF5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866-376E-44F1-8392-595DB07D8923}" type="datetime1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4C4AA-F87A-9C26-9CD1-7F461582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8D06B-80E2-B207-C3FA-8F85F009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0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3BFE-87DC-93FF-F6D1-DC39BD92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BECC6-8F42-07CF-1A62-FF656EFB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C55-AAE5-4BB3-9FAF-26AE802E02CA}" type="datetime1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83D02-DA1B-452C-B9F6-B70E529A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C651E-BF02-B04F-1B7D-897BE36A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6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165A1-21C8-81E2-77E9-4BC58F44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9984-A302-4169-B112-9A0D9915A5AB}" type="datetime1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B740E-180E-E436-42CE-F6EDBBD3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20732-6A10-7F03-91B7-A0A1B82F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2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8281-BA9E-9AA3-30F8-360B1454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47E9-3AA4-7527-5712-ACF3CA7F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D17F2-61F6-E1EA-4735-B83287D6D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55E2B-4E20-D611-A728-BCCB7A64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961D-0673-42E7-89BA-EA0E222D911C}" type="datetime1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E4B7-E0A9-371F-2E53-02D3261B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A8805-1539-ABB4-6EF9-D3E5794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6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ADB8-B562-A6F2-C5CD-E8C44917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8BBB7-236B-1BE9-8691-3AAECD7FE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F2D3B-5FFE-4372-4037-BE84FF7F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24BD9-48CE-1F01-02EB-87BB3116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C637-3884-497B-807A-CFFED12D70DB}" type="datetime1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DF9E6-5BC6-81C2-10D1-A8EDBBB6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18F02-D090-ABD8-A655-5DE65F40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4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03B1E-CA1C-7EEF-E94C-6DDA5F5C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7AEF5-52E1-0A5F-89BE-F3761647C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B88EE-EC24-160F-5BB9-26F6249F1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AF0F-0AD4-4EC7-800A-C1BBD10B7731}" type="datetime1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19A2-4D20-2544-05FB-EBDD4EDC5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B99EF-61F5-A1DC-3940-85103D9F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F91A-2CEA-4A14-AA19-DBABAFF3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nkofengland.co.uk/speech/2023/november/jonathan-haskel-speech-at-warwick-universit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F31F-E795-4BC0-1FFA-DFC24FC26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inflation since the pandemic: How did we get here and where are we going?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FEB11-3115-117E-4D5F-824CDFA8A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2597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Jonathan Haskel</a:t>
            </a:r>
          </a:p>
          <a:p>
            <a:r>
              <a:rPr lang="en-GB" dirty="0"/>
              <a:t>November 2023 at Warwick University</a:t>
            </a:r>
          </a:p>
          <a:p>
            <a:r>
              <a:rPr lang="en-GB" dirty="0"/>
              <a:t>External member, MPC, Bank of England and Imperial College Business School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Full text of speech and supporting research paper</a:t>
            </a:r>
            <a:r>
              <a:rPr lang="en-GB" dirty="0"/>
              <a:t> on Bank of England website</a:t>
            </a:r>
          </a:p>
        </p:txBody>
      </p:sp>
    </p:spTree>
    <p:extLst>
      <p:ext uri="{BB962C8B-B14F-4D97-AF65-F5344CB8AC3E}">
        <p14:creationId xmlns:p14="http://schemas.microsoft.com/office/powerpoint/2010/main" val="88951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0594-5E9D-A8F4-92C8-BE88A743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68" y="283335"/>
            <a:ext cx="2952847" cy="1325563"/>
          </a:xfrm>
        </p:spPr>
        <p:txBody>
          <a:bodyPr/>
          <a:lstStyle/>
          <a:p>
            <a:r>
              <a:rPr lang="en-GB" dirty="0"/>
              <a:t>The model, </a:t>
            </a:r>
            <a:br>
              <a:rPr lang="en-GB" dirty="0"/>
            </a:br>
            <a:r>
              <a:rPr lang="en-GB" dirty="0"/>
              <a:t>2/3</a:t>
            </a:r>
          </a:p>
        </p:txBody>
      </p:sp>
      <p:grpSp>
        <p:nvGrpSpPr>
          <p:cNvPr id="4" name="Canvas 43">
            <a:extLst>
              <a:ext uri="{FF2B5EF4-FFF2-40B4-BE49-F238E27FC236}">
                <a16:creationId xmlns:a16="http://schemas.microsoft.com/office/drawing/2014/main" id="{57D8EDF2-C67D-663A-6F10-058710D164C7}"/>
              </a:ext>
            </a:extLst>
          </p:cNvPr>
          <p:cNvGrpSpPr/>
          <p:nvPr/>
        </p:nvGrpSpPr>
        <p:grpSpPr>
          <a:xfrm>
            <a:off x="3043555" y="472122"/>
            <a:ext cx="6104890" cy="5913755"/>
            <a:chOff x="0" y="0"/>
            <a:chExt cx="6104890" cy="59137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9ABCBC-5DA7-A2CD-3A0A-BE3DF917C20D}"/>
                </a:ext>
              </a:extLst>
            </p:cNvPr>
            <p:cNvSpPr/>
            <p:nvPr/>
          </p:nvSpPr>
          <p:spPr>
            <a:xfrm>
              <a:off x="0" y="0"/>
              <a:ext cx="6104890" cy="591375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B832C731-B91C-D012-B551-CB7195989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13" y="3174407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Firms: price setting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Wages 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costs: energy, food, shortages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Capital/profits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cxnSp>
          <p:nvCxnSpPr>
            <p:cNvPr id="7" name="Line 20">
              <a:extLst>
                <a:ext uri="{FF2B5EF4-FFF2-40B4-BE49-F238E27FC236}">
                  <a16:creationId xmlns:a16="http://schemas.microsoft.com/office/drawing/2014/main" id="{8B8D0F38-BB81-998B-0586-4509B84787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500" y="36413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688CEC87-1F51-2F32-2E64-31D2A4F19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08" y="463550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Workers/firms: wage bargaining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Expected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Past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Labour market “tightness”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5E67A7A-5C56-6FDD-EBAB-63EB88322963}"/>
                </a:ext>
              </a:extLst>
            </p:cNvPr>
            <p:cNvSpPr/>
            <p:nvPr/>
          </p:nvSpPr>
          <p:spPr>
            <a:xfrm>
              <a:off x="1883104" y="2002953"/>
              <a:ext cx="1418895" cy="1140774"/>
            </a:xfrm>
            <a:prstGeom prst="downArrow">
              <a:avLst>
                <a:gd name="adj1" fmla="val 56265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 inflation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498EA43-7295-941C-73B0-5A123B3E1AD3}"/>
                </a:ext>
              </a:extLst>
            </p:cNvPr>
            <p:cNvSpPr/>
            <p:nvPr/>
          </p:nvSpPr>
          <p:spPr>
            <a:xfrm>
              <a:off x="1935775" y="4691256"/>
              <a:ext cx="1341755" cy="1140460"/>
            </a:xfrm>
            <a:prstGeom prst="downArrow">
              <a:avLst>
                <a:gd name="adj1" fmla="val 55679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Price inflation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6B4B9-FECB-4568-D236-99F1262F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8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anvas 43">
            <a:extLst>
              <a:ext uri="{FF2B5EF4-FFF2-40B4-BE49-F238E27FC236}">
                <a16:creationId xmlns:a16="http://schemas.microsoft.com/office/drawing/2014/main" id="{57D8EDF2-C67D-663A-6F10-058710D164C7}"/>
              </a:ext>
            </a:extLst>
          </p:cNvPr>
          <p:cNvGrpSpPr/>
          <p:nvPr/>
        </p:nvGrpSpPr>
        <p:grpSpPr>
          <a:xfrm>
            <a:off x="3043555" y="472122"/>
            <a:ext cx="6104890" cy="5913755"/>
            <a:chOff x="0" y="0"/>
            <a:chExt cx="6104890" cy="59137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9ABCBC-5DA7-A2CD-3A0A-BE3DF917C20D}"/>
                </a:ext>
              </a:extLst>
            </p:cNvPr>
            <p:cNvSpPr/>
            <p:nvPr/>
          </p:nvSpPr>
          <p:spPr>
            <a:xfrm>
              <a:off x="0" y="0"/>
              <a:ext cx="6104890" cy="591375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B832C731-B91C-D012-B551-CB7195989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13" y="3174407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Firms: price setting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Wages 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costs: energy, food, shortages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Capital/profits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cxnSp>
          <p:nvCxnSpPr>
            <p:cNvPr id="7" name="Line 20">
              <a:extLst>
                <a:ext uri="{FF2B5EF4-FFF2-40B4-BE49-F238E27FC236}">
                  <a16:creationId xmlns:a16="http://schemas.microsoft.com/office/drawing/2014/main" id="{8B8D0F38-BB81-998B-0586-4509B84787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500" y="36413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688CEC87-1F51-2F32-2E64-31D2A4F19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08" y="463550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Workers/firms: wage bargaining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Expected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Past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Labour market “tightness”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5E67A7A-5C56-6FDD-EBAB-63EB88322963}"/>
                </a:ext>
              </a:extLst>
            </p:cNvPr>
            <p:cNvSpPr/>
            <p:nvPr/>
          </p:nvSpPr>
          <p:spPr>
            <a:xfrm>
              <a:off x="1883104" y="2002953"/>
              <a:ext cx="1418895" cy="1140774"/>
            </a:xfrm>
            <a:prstGeom prst="downArrow">
              <a:avLst>
                <a:gd name="adj1" fmla="val 56265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 inflation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498EA43-7295-941C-73B0-5A123B3E1AD3}"/>
                </a:ext>
              </a:extLst>
            </p:cNvPr>
            <p:cNvSpPr/>
            <p:nvPr/>
          </p:nvSpPr>
          <p:spPr>
            <a:xfrm>
              <a:off x="1935775" y="4691256"/>
              <a:ext cx="1341755" cy="1140460"/>
            </a:xfrm>
            <a:prstGeom prst="downArrow">
              <a:avLst>
                <a:gd name="adj1" fmla="val 55679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Price inflation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F2E327-3CFD-8C6F-C202-C1CEB7D7C959}"/>
                </a:ext>
              </a:extLst>
            </p:cNvPr>
            <p:cNvCxnSpPr/>
            <p:nvPr/>
          </p:nvCxnSpPr>
          <p:spPr>
            <a:xfrm>
              <a:off x="3012432" y="5038172"/>
              <a:ext cx="188976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5ECADC-B47B-A672-3768-E2817355FF06}"/>
                </a:ext>
              </a:extLst>
            </p:cNvPr>
            <p:cNvCxnSpPr/>
            <p:nvPr/>
          </p:nvCxnSpPr>
          <p:spPr>
            <a:xfrm>
              <a:off x="4901808" y="1105231"/>
              <a:ext cx="9524" cy="393929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AB7BBF-9E4B-5786-39D9-C3C9914577C4}"/>
                </a:ext>
              </a:extLst>
            </p:cNvPr>
            <p:cNvCxnSpPr/>
            <p:nvPr/>
          </p:nvCxnSpPr>
          <p:spPr>
            <a:xfrm>
              <a:off x="4571429" y="1124480"/>
              <a:ext cx="358379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99990-B964-3BAE-5F69-AB42309B3CB4}"/>
                </a:ext>
              </a:extLst>
            </p:cNvPr>
            <p:cNvCxnSpPr/>
            <p:nvPr/>
          </p:nvCxnSpPr>
          <p:spPr>
            <a:xfrm>
              <a:off x="2404372" y="1236179"/>
              <a:ext cx="214857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  <a:headEnd type="triangle" w="lg" len="lg"/>
              <a:tailEnd w="lg" len="lg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D5E297-FAEC-2A3A-296D-5F30C29BA50A}"/>
                </a:ext>
              </a:extLst>
            </p:cNvPr>
            <p:cNvCxnSpPr/>
            <p:nvPr/>
          </p:nvCxnSpPr>
          <p:spPr>
            <a:xfrm>
              <a:off x="4572159" y="1015606"/>
              <a:ext cx="0" cy="208895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AAFEAB-4435-52C7-1D43-F409830304C7}"/>
                </a:ext>
              </a:extLst>
            </p:cNvPr>
            <p:cNvCxnSpPr/>
            <p:nvPr/>
          </p:nvCxnSpPr>
          <p:spPr>
            <a:xfrm>
              <a:off x="2711110" y="1015633"/>
              <a:ext cx="180374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  <a:headEnd type="triangle" w="lg" len="lg"/>
              <a:tailEnd w="lg" len="lg"/>
            </a:ln>
            <a:effectLst/>
          </p:spPr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17F1D7E-1A6C-34F7-CD41-C4272078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68" y="228905"/>
            <a:ext cx="3180253" cy="1413288"/>
          </a:xfrm>
        </p:spPr>
        <p:txBody>
          <a:bodyPr>
            <a:normAutofit/>
          </a:bodyPr>
          <a:lstStyle/>
          <a:p>
            <a:r>
              <a:rPr lang="en-GB" dirty="0"/>
              <a:t>The model, </a:t>
            </a:r>
            <a:br>
              <a:rPr lang="en-GB" dirty="0"/>
            </a:br>
            <a:r>
              <a:rPr lang="en-GB" dirty="0"/>
              <a:t>3/3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131E6-55C0-A322-A4CA-9A9A8541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7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0594-5E9D-A8F4-92C8-BE88A743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67" y="283335"/>
            <a:ext cx="4018249" cy="2191740"/>
          </a:xfrm>
        </p:spPr>
        <p:txBody>
          <a:bodyPr>
            <a:normAutofit fontScale="90000"/>
          </a:bodyPr>
          <a:lstStyle/>
          <a:p>
            <a:r>
              <a:rPr lang="en-GB" dirty="0"/>
              <a:t>The model in action. </a:t>
            </a:r>
            <a:br>
              <a:rPr lang="en-GB" dirty="0"/>
            </a:br>
            <a:r>
              <a:rPr lang="en-GB" dirty="0"/>
              <a:t>Energy price shocks</a:t>
            </a:r>
          </a:p>
        </p:txBody>
      </p:sp>
      <p:grpSp>
        <p:nvGrpSpPr>
          <p:cNvPr id="4" name="Canvas 43">
            <a:extLst>
              <a:ext uri="{FF2B5EF4-FFF2-40B4-BE49-F238E27FC236}">
                <a16:creationId xmlns:a16="http://schemas.microsoft.com/office/drawing/2014/main" id="{57D8EDF2-C67D-663A-6F10-058710D164C7}"/>
              </a:ext>
            </a:extLst>
          </p:cNvPr>
          <p:cNvGrpSpPr/>
          <p:nvPr/>
        </p:nvGrpSpPr>
        <p:grpSpPr>
          <a:xfrm>
            <a:off x="4689475" y="472122"/>
            <a:ext cx="6104890" cy="5913755"/>
            <a:chOff x="0" y="0"/>
            <a:chExt cx="6104890" cy="59137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9ABCBC-5DA7-A2CD-3A0A-BE3DF917C20D}"/>
                </a:ext>
              </a:extLst>
            </p:cNvPr>
            <p:cNvSpPr/>
            <p:nvPr/>
          </p:nvSpPr>
          <p:spPr>
            <a:xfrm>
              <a:off x="0" y="0"/>
              <a:ext cx="6104890" cy="591375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B832C731-B91C-D012-B551-CB7195989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13" y="3174407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Firms: price setting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Wages 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costs: energy, food, shortages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Capital/profits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cxnSp>
          <p:nvCxnSpPr>
            <p:cNvPr id="7" name="Line 20">
              <a:extLst>
                <a:ext uri="{FF2B5EF4-FFF2-40B4-BE49-F238E27FC236}">
                  <a16:creationId xmlns:a16="http://schemas.microsoft.com/office/drawing/2014/main" id="{8B8D0F38-BB81-998B-0586-4509B84787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500" y="36413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688CEC87-1F51-2F32-2E64-31D2A4F19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08" y="463550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Workers/firms: wage bargaining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Expected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Past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Labour market “tightness”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5E67A7A-5C56-6FDD-EBAB-63EB88322963}"/>
                </a:ext>
              </a:extLst>
            </p:cNvPr>
            <p:cNvSpPr/>
            <p:nvPr/>
          </p:nvSpPr>
          <p:spPr>
            <a:xfrm>
              <a:off x="1883104" y="2002953"/>
              <a:ext cx="1418895" cy="1140774"/>
            </a:xfrm>
            <a:prstGeom prst="downArrow">
              <a:avLst>
                <a:gd name="adj1" fmla="val 56265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 inflation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498EA43-7295-941C-73B0-5A123B3E1AD3}"/>
                </a:ext>
              </a:extLst>
            </p:cNvPr>
            <p:cNvSpPr/>
            <p:nvPr/>
          </p:nvSpPr>
          <p:spPr>
            <a:xfrm>
              <a:off x="1935775" y="4691256"/>
              <a:ext cx="1341755" cy="1140460"/>
            </a:xfrm>
            <a:prstGeom prst="downArrow">
              <a:avLst>
                <a:gd name="adj1" fmla="val 55679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Price inflation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F2E327-3CFD-8C6F-C202-C1CEB7D7C959}"/>
                </a:ext>
              </a:extLst>
            </p:cNvPr>
            <p:cNvCxnSpPr/>
            <p:nvPr/>
          </p:nvCxnSpPr>
          <p:spPr>
            <a:xfrm>
              <a:off x="3012432" y="5038172"/>
              <a:ext cx="188976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5ECADC-B47B-A672-3768-E2817355FF06}"/>
                </a:ext>
              </a:extLst>
            </p:cNvPr>
            <p:cNvCxnSpPr/>
            <p:nvPr/>
          </p:nvCxnSpPr>
          <p:spPr>
            <a:xfrm>
              <a:off x="4901808" y="1105231"/>
              <a:ext cx="9524" cy="393929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AB7BBF-9E4B-5786-39D9-C3C9914577C4}"/>
                </a:ext>
              </a:extLst>
            </p:cNvPr>
            <p:cNvCxnSpPr/>
            <p:nvPr/>
          </p:nvCxnSpPr>
          <p:spPr>
            <a:xfrm>
              <a:off x="4571429" y="1124480"/>
              <a:ext cx="358379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99990-B964-3BAE-5F69-AB42309B3CB4}"/>
                </a:ext>
              </a:extLst>
            </p:cNvPr>
            <p:cNvCxnSpPr/>
            <p:nvPr/>
          </p:nvCxnSpPr>
          <p:spPr>
            <a:xfrm>
              <a:off x="2404372" y="1236179"/>
              <a:ext cx="214857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  <a:headEnd type="triangle" w="lg" len="lg"/>
              <a:tailEnd w="lg" len="lg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D5E297-FAEC-2A3A-296D-5F30C29BA50A}"/>
                </a:ext>
              </a:extLst>
            </p:cNvPr>
            <p:cNvCxnSpPr/>
            <p:nvPr/>
          </p:nvCxnSpPr>
          <p:spPr>
            <a:xfrm>
              <a:off x="4572159" y="1015606"/>
              <a:ext cx="0" cy="208895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AAFEAB-4435-52C7-1D43-F409830304C7}"/>
                </a:ext>
              </a:extLst>
            </p:cNvPr>
            <p:cNvCxnSpPr/>
            <p:nvPr/>
          </p:nvCxnSpPr>
          <p:spPr>
            <a:xfrm>
              <a:off x="2711110" y="1015633"/>
              <a:ext cx="180374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  <a:headEnd type="triangle" w="lg" len="lg"/>
              <a:tailEnd w="lg" len="lg"/>
            </a:ln>
            <a:effectLst/>
          </p:spPr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9C8F30-F59F-9ADC-FCFD-B3ACAA26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0594-5E9D-A8F4-92C8-BE88A743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67" y="283334"/>
            <a:ext cx="4018249" cy="2536065"/>
          </a:xfrm>
        </p:spPr>
        <p:txBody>
          <a:bodyPr>
            <a:noAutofit/>
          </a:bodyPr>
          <a:lstStyle/>
          <a:p>
            <a:r>
              <a:rPr lang="en-GB" dirty="0"/>
              <a:t>The model in action. 1/3</a:t>
            </a:r>
            <a:br>
              <a:rPr lang="en-GB" dirty="0"/>
            </a:br>
            <a:r>
              <a:rPr lang="en-GB" dirty="0"/>
              <a:t>Energy price shocks</a:t>
            </a:r>
          </a:p>
        </p:txBody>
      </p:sp>
      <p:grpSp>
        <p:nvGrpSpPr>
          <p:cNvPr id="4" name="Canvas 43">
            <a:extLst>
              <a:ext uri="{FF2B5EF4-FFF2-40B4-BE49-F238E27FC236}">
                <a16:creationId xmlns:a16="http://schemas.microsoft.com/office/drawing/2014/main" id="{57D8EDF2-C67D-663A-6F10-058710D164C7}"/>
              </a:ext>
            </a:extLst>
          </p:cNvPr>
          <p:cNvGrpSpPr/>
          <p:nvPr/>
        </p:nvGrpSpPr>
        <p:grpSpPr>
          <a:xfrm>
            <a:off x="4689475" y="472122"/>
            <a:ext cx="6104890" cy="5913755"/>
            <a:chOff x="0" y="0"/>
            <a:chExt cx="6104890" cy="59137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9ABCBC-5DA7-A2CD-3A0A-BE3DF917C20D}"/>
                </a:ext>
              </a:extLst>
            </p:cNvPr>
            <p:cNvSpPr/>
            <p:nvPr/>
          </p:nvSpPr>
          <p:spPr>
            <a:xfrm>
              <a:off x="0" y="0"/>
              <a:ext cx="6104890" cy="591375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B832C731-B91C-D012-B551-CB7195989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13" y="3174407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Firms: price setting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Wages 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costs: energy, food, shortages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Capital/profits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cxnSp>
          <p:nvCxnSpPr>
            <p:cNvPr id="7" name="Line 20">
              <a:extLst>
                <a:ext uri="{FF2B5EF4-FFF2-40B4-BE49-F238E27FC236}">
                  <a16:creationId xmlns:a16="http://schemas.microsoft.com/office/drawing/2014/main" id="{8B8D0F38-BB81-998B-0586-4509B84787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500" y="36413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688CEC87-1F51-2F32-2E64-31D2A4F19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08" y="463550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Workers/firms: wage bargaining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Expected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Past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Labour market “tightness”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5E67A7A-5C56-6FDD-EBAB-63EB88322963}"/>
                </a:ext>
              </a:extLst>
            </p:cNvPr>
            <p:cNvSpPr/>
            <p:nvPr/>
          </p:nvSpPr>
          <p:spPr>
            <a:xfrm>
              <a:off x="1883104" y="2002953"/>
              <a:ext cx="1418895" cy="1140774"/>
            </a:xfrm>
            <a:prstGeom prst="downArrow">
              <a:avLst>
                <a:gd name="adj1" fmla="val 56265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 inflation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498EA43-7295-941C-73B0-5A123B3E1AD3}"/>
                </a:ext>
              </a:extLst>
            </p:cNvPr>
            <p:cNvSpPr/>
            <p:nvPr/>
          </p:nvSpPr>
          <p:spPr>
            <a:xfrm>
              <a:off x="1935775" y="4691256"/>
              <a:ext cx="1341755" cy="1140460"/>
            </a:xfrm>
            <a:prstGeom prst="downArrow">
              <a:avLst>
                <a:gd name="adj1" fmla="val 55679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Price inflation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F2E327-3CFD-8C6F-C202-C1CEB7D7C959}"/>
                </a:ext>
              </a:extLst>
            </p:cNvPr>
            <p:cNvCxnSpPr/>
            <p:nvPr/>
          </p:nvCxnSpPr>
          <p:spPr>
            <a:xfrm>
              <a:off x="3012432" y="5038172"/>
              <a:ext cx="188976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5ECADC-B47B-A672-3768-E2817355FF06}"/>
                </a:ext>
              </a:extLst>
            </p:cNvPr>
            <p:cNvCxnSpPr/>
            <p:nvPr/>
          </p:nvCxnSpPr>
          <p:spPr>
            <a:xfrm>
              <a:off x="4901808" y="1105231"/>
              <a:ext cx="9524" cy="393929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AB7BBF-9E4B-5786-39D9-C3C9914577C4}"/>
                </a:ext>
              </a:extLst>
            </p:cNvPr>
            <p:cNvCxnSpPr/>
            <p:nvPr/>
          </p:nvCxnSpPr>
          <p:spPr>
            <a:xfrm>
              <a:off x="4571429" y="1124480"/>
              <a:ext cx="358379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99990-B964-3BAE-5F69-AB42309B3CB4}"/>
                </a:ext>
              </a:extLst>
            </p:cNvPr>
            <p:cNvCxnSpPr/>
            <p:nvPr/>
          </p:nvCxnSpPr>
          <p:spPr>
            <a:xfrm>
              <a:off x="2404372" y="1236179"/>
              <a:ext cx="214857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  <a:headEnd type="triangle" w="lg" len="lg"/>
              <a:tailEnd w="lg" len="lg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D5E297-FAEC-2A3A-296D-5F30C29BA50A}"/>
                </a:ext>
              </a:extLst>
            </p:cNvPr>
            <p:cNvCxnSpPr/>
            <p:nvPr/>
          </p:nvCxnSpPr>
          <p:spPr>
            <a:xfrm>
              <a:off x="4572159" y="1015606"/>
              <a:ext cx="0" cy="208895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AAFEAB-4435-52C7-1D43-F409830304C7}"/>
                </a:ext>
              </a:extLst>
            </p:cNvPr>
            <p:cNvCxnSpPr/>
            <p:nvPr/>
          </p:nvCxnSpPr>
          <p:spPr>
            <a:xfrm>
              <a:off x="2711110" y="1015633"/>
              <a:ext cx="180374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  <a:headEnd type="triangle" w="lg" len="lg"/>
              <a:tailEnd w="lg" len="lg"/>
            </a:ln>
            <a:effectLst/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9F071BF-2821-3169-88F2-44CA284F2E93}"/>
              </a:ext>
            </a:extLst>
          </p:cNvPr>
          <p:cNvSpPr/>
          <p:nvPr/>
        </p:nvSpPr>
        <p:spPr>
          <a:xfrm>
            <a:off x="5419165" y="4303058"/>
            <a:ext cx="3823260" cy="2857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FE91E2-FC28-34F4-F08C-479C05939C23}"/>
              </a:ext>
            </a:extLst>
          </p:cNvPr>
          <p:cNvSpPr/>
          <p:nvPr/>
        </p:nvSpPr>
        <p:spPr>
          <a:xfrm>
            <a:off x="6572579" y="5086530"/>
            <a:ext cx="1418895" cy="12708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757136-14B9-262E-F339-1AC9A4448320}"/>
              </a:ext>
            </a:extLst>
          </p:cNvPr>
          <p:cNvSpPr/>
          <p:nvPr/>
        </p:nvSpPr>
        <p:spPr>
          <a:xfrm rot="16200000">
            <a:off x="7262891" y="3265749"/>
            <a:ext cx="4625788" cy="5685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AB037E-E7E0-877B-8F00-B89B96065772}"/>
              </a:ext>
            </a:extLst>
          </p:cNvPr>
          <p:cNvSpPr/>
          <p:nvPr/>
        </p:nvSpPr>
        <p:spPr>
          <a:xfrm>
            <a:off x="6702206" y="5214424"/>
            <a:ext cx="1418896" cy="124830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5F02D-E101-A5E9-8686-6FCEAF4A5635}"/>
              </a:ext>
            </a:extLst>
          </p:cNvPr>
          <p:cNvSpPr txBox="1"/>
          <p:nvPr/>
        </p:nvSpPr>
        <p:spPr>
          <a:xfrm>
            <a:off x="2727109" y="5653908"/>
            <a:ext cx="2640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First round effects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DCE196-2548-9933-39C4-AE77D5363F3C}"/>
              </a:ext>
            </a:extLst>
          </p:cNvPr>
          <p:cNvSpPr txBox="1"/>
          <p:nvPr/>
        </p:nvSpPr>
        <p:spPr>
          <a:xfrm>
            <a:off x="3194993" y="6303838"/>
            <a:ext cx="2640106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dirty="0"/>
              <a:t>Second round effects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31C63B-D888-C9CC-314E-E6587E5BBDD8}"/>
              </a:ext>
            </a:extLst>
          </p:cNvPr>
          <p:cNvCxnSpPr/>
          <p:nvPr/>
        </p:nvCxnSpPr>
        <p:spPr>
          <a:xfrm flipV="1">
            <a:off x="5367215" y="5516644"/>
            <a:ext cx="1205364" cy="20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E63CA2-079E-A569-E36E-71AA72996CFB}"/>
              </a:ext>
            </a:extLst>
          </p:cNvPr>
          <p:cNvCxnSpPr/>
          <p:nvPr/>
        </p:nvCxnSpPr>
        <p:spPr>
          <a:xfrm flipV="1">
            <a:off x="5832868" y="6510709"/>
            <a:ext cx="1205364" cy="20531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FED63E7-4EA7-A0BC-E337-CABCA82E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0594-5E9D-A8F4-92C8-BE88A743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67" y="283334"/>
            <a:ext cx="4018249" cy="2546951"/>
          </a:xfrm>
        </p:spPr>
        <p:txBody>
          <a:bodyPr>
            <a:noAutofit/>
          </a:bodyPr>
          <a:lstStyle/>
          <a:p>
            <a:r>
              <a:rPr lang="en-GB" dirty="0"/>
              <a:t>The model in action. 2/3</a:t>
            </a:r>
            <a:br>
              <a:rPr lang="en-GB" dirty="0"/>
            </a:br>
            <a:r>
              <a:rPr lang="en-GB" dirty="0"/>
              <a:t>Labour market tightness</a:t>
            </a:r>
          </a:p>
        </p:txBody>
      </p:sp>
      <p:grpSp>
        <p:nvGrpSpPr>
          <p:cNvPr id="4" name="Canvas 43">
            <a:extLst>
              <a:ext uri="{FF2B5EF4-FFF2-40B4-BE49-F238E27FC236}">
                <a16:creationId xmlns:a16="http://schemas.microsoft.com/office/drawing/2014/main" id="{57D8EDF2-C67D-663A-6F10-058710D164C7}"/>
              </a:ext>
            </a:extLst>
          </p:cNvPr>
          <p:cNvGrpSpPr/>
          <p:nvPr/>
        </p:nvGrpSpPr>
        <p:grpSpPr>
          <a:xfrm>
            <a:off x="4689475" y="472122"/>
            <a:ext cx="6104890" cy="5913755"/>
            <a:chOff x="0" y="0"/>
            <a:chExt cx="6104890" cy="59137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9ABCBC-5DA7-A2CD-3A0A-BE3DF917C20D}"/>
                </a:ext>
              </a:extLst>
            </p:cNvPr>
            <p:cNvSpPr/>
            <p:nvPr/>
          </p:nvSpPr>
          <p:spPr>
            <a:xfrm>
              <a:off x="0" y="0"/>
              <a:ext cx="6104890" cy="591375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B832C731-B91C-D012-B551-CB7195989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13" y="3174407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Firms: price setting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Wages 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costs: energy, food, shortages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Capital/profits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cxnSp>
          <p:nvCxnSpPr>
            <p:cNvPr id="7" name="Line 20">
              <a:extLst>
                <a:ext uri="{FF2B5EF4-FFF2-40B4-BE49-F238E27FC236}">
                  <a16:creationId xmlns:a16="http://schemas.microsoft.com/office/drawing/2014/main" id="{8B8D0F38-BB81-998B-0586-4509B84787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500" y="36413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688CEC87-1F51-2F32-2E64-31D2A4F19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08" y="463550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Workers/firms: wage bargaining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Expected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Past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Labour market “tightness”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5E67A7A-5C56-6FDD-EBAB-63EB88322963}"/>
                </a:ext>
              </a:extLst>
            </p:cNvPr>
            <p:cNvSpPr/>
            <p:nvPr/>
          </p:nvSpPr>
          <p:spPr>
            <a:xfrm>
              <a:off x="1883104" y="2002953"/>
              <a:ext cx="1418895" cy="1140774"/>
            </a:xfrm>
            <a:prstGeom prst="downArrow">
              <a:avLst>
                <a:gd name="adj1" fmla="val 56265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 inflation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498EA43-7295-941C-73B0-5A123B3E1AD3}"/>
                </a:ext>
              </a:extLst>
            </p:cNvPr>
            <p:cNvSpPr/>
            <p:nvPr/>
          </p:nvSpPr>
          <p:spPr>
            <a:xfrm>
              <a:off x="1935775" y="4691256"/>
              <a:ext cx="1341755" cy="1140460"/>
            </a:xfrm>
            <a:prstGeom prst="downArrow">
              <a:avLst>
                <a:gd name="adj1" fmla="val 55679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Price inflation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F2E327-3CFD-8C6F-C202-C1CEB7D7C959}"/>
                </a:ext>
              </a:extLst>
            </p:cNvPr>
            <p:cNvCxnSpPr/>
            <p:nvPr/>
          </p:nvCxnSpPr>
          <p:spPr>
            <a:xfrm>
              <a:off x="3012432" y="5038172"/>
              <a:ext cx="188976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5ECADC-B47B-A672-3768-E2817355FF06}"/>
                </a:ext>
              </a:extLst>
            </p:cNvPr>
            <p:cNvCxnSpPr/>
            <p:nvPr/>
          </p:nvCxnSpPr>
          <p:spPr>
            <a:xfrm>
              <a:off x="4901808" y="1105231"/>
              <a:ext cx="9524" cy="393929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AB7BBF-9E4B-5786-39D9-C3C9914577C4}"/>
                </a:ext>
              </a:extLst>
            </p:cNvPr>
            <p:cNvCxnSpPr/>
            <p:nvPr/>
          </p:nvCxnSpPr>
          <p:spPr>
            <a:xfrm>
              <a:off x="4571429" y="1124480"/>
              <a:ext cx="358379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99990-B964-3BAE-5F69-AB42309B3CB4}"/>
                </a:ext>
              </a:extLst>
            </p:cNvPr>
            <p:cNvCxnSpPr/>
            <p:nvPr/>
          </p:nvCxnSpPr>
          <p:spPr>
            <a:xfrm>
              <a:off x="2404372" y="1236179"/>
              <a:ext cx="214857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  <a:headEnd type="triangle" w="lg" len="lg"/>
              <a:tailEnd w="lg" len="lg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D5E297-FAEC-2A3A-296D-5F30C29BA50A}"/>
                </a:ext>
              </a:extLst>
            </p:cNvPr>
            <p:cNvCxnSpPr/>
            <p:nvPr/>
          </p:nvCxnSpPr>
          <p:spPr>
            <a:xfrm>
              <a:off x="4572159" y="1015606"/>
              <a:ext cx="0" cy="208895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AAFEAB-4435-52C7-1D43-F409830304C7}"/>
                </a:ext>
              </a:extLst>
            </p:cNvPr>
            <p:cNvCxnSpPr/>
            <p:nvPr/>
          </p:nvCxnSpPr>
          <p:spPr>
            <a:xfrm>
              <a:off x="2711110" y="1015633"/>
              <a:ext cx="180374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  <a:headEnd type="triangle" w="lg" len="lg"/>
              <a:tailEnd w="lg" len="lg"/>
            </a:ln>
            <a:effectLst/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9F071BF-2821-3169-88F2-44CA284F2E93}"/>
              </a:ext>
            </a:extLst>
          </p:cNvPr>
          <p:cNvSpPr/>
          <p:nvPr/>
        </p:nvSpPr>
        <p:spPr>
          <a:xfrm>
            <a:off x="5324315" y="1807705"/>
            <a:ext cx="3823260" cy="2857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FE91E2-FC28-34F4-F08C-479C05939C23}"/>
              </a:ext>
            </a:extLst>
          </p:cNvPr>
          <p:cNvSpPr/>
          <p:nvPr/>
        </p:nvSpPr>
        <p:spPr>
          <a:xfrm>
            <a:off x="6602455" y="5153445"/>
            <a:ext cx="1418895" cy="12708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757136-14B9-262E-F339-1AC9A4448320}"/>
              </a:ext>
            </a:extLst>
          </p:cNvPr>
          <p:cNvSpPr/>
          <p:nvPr/>
        </p:nvSpPr>
        <p:spPr>
          <a:xfrm rot="16200000">
            <a:off x="7262891" y="3265749"/>
            <a:ext cx="4625788" cy="5685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AB037E-E7E0-877B-8F00-B89B96065772}"/>
              </a:ext>
            </a:extLst>
          </p:cNvPr>
          <p:cNvSpPr/>
          <p:nvPr/>
        </p:nvSpPr>
        <p:spPr>
          <a:xfrm>
            <a:off x="6702206" y="5214424"/>
            <a:ext cx="1418896" cy="124830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5F02D-E101-A5E9-8686-6FCEAF4A5635}"/>
              </a:ext>
            </a:extLst>
          </p:cNvPr>
          <p:cNvSpPr txBox="1"/>
          <p:nvPr/>
        </p:nvSpPr>
        <p:spPr>
          <a:xfrm>
            <a:off x="2727109" y="5653908"/>
            <a:ext cx="2640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First round effects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DCE196-2548-9933-39C4-AE77D5363F3C}"/>
              </a:ext>
            </a:extLst>
          </p:cNvPr>
          <p:cNvSpPr txBox="1"/>
          <p:nvPr/>
        </p:nvSpPr>
        <p:spPr>
          <a:xfrm>
            <a:off x="3194993" y="6303838"/>
            <a:ext cx="2640106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dirty="0"/>
              <a:t>Second round effects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31C63B-D888-C9CC-314E-E6587E5BBDD8}"/>
              </a:ext>
            </a:extLst>
          </p:cNvPr>
          <p:cNvCxnSpPr/>
          <p:nvPr/>
        </p:nvCxnSpPr>
        <p:spPr>
          <a:xfrm flipV="1">
            <a:off x="5367215" y="5516644"/>
            <a:ext cx="1205364" cy="20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E63CA2-079E-A569-E36E-71AA72996CFB}"/>
              </a:ext>
            </a:extLst>
          </p:cNvPr>
          <p:cNvCxnSpPr/>
          <p:nvPr/>
        </p:nvCxnSpPr>
        <p:spPr>
          <a:xfrm flipV="1">
            <a:off x="5832868" y="6510709"/>
            <a:ext cx="1205364" cy="20531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FED63E7-4EA7-A0BC-E337-CABCA82E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0594-5E9D-A8F4-92C8-BE88A743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67" y="283336"/>
            <a:ext cx="4018249" cy="1937350"/>
          </a:xfrm>
        </p:spPr>
        <p:txBody>
          <a:bodyPr>
            <a:normAutofit/>
          </a:bodyPr>
          <a:lstStyle/>
          <a:p>
            <a:r>
              <a:rPr lang="en-GB" dirty="0"/>
              <a:t>The model in action. 3/3</a:t>
            </a:r>
            <a:br>
              <a:rPr lang="en-GB" dirty="0"/>
            </a:br>
            <a:r>
              <a:rPr lang="en-GB" dirty="0"/>
              <a:t>Expectations</a:t>
            </a:r>
          </a:p>
        </p:txBody>
      </p:sp>
      <p:grpSp>
        <p:nvGrpSpPr>
          <p:cNvPr id="4" name="Canvas 43">
            <a:extLst>
              <a:ext uri="{FF2B5EF4-FFF2-40B4-BE49-F238E27FC236}">
                <a16:creationId xmlns:a16="http://schemas.microsoft.com/office/drawing/2014/main" id="{57D8EDF2-C67D-663A-6F10-058710D164C7}"/>
              </a:ext>
            </a:extLst>
          </p:cNvPr>
          <p:cNvGrpSpPr/>
          <p:nvPr/>
        </p:nvGrpSpPr>
        <p:grpSpPr>
          <a:xfrm>
            <a:off x="4689475" y="472122"/>
            <a:ext cx="6104890" cy="5913755"/>
            <a:chOff x="0" y="0"/>
            <a:chExt cx="6104890" cy="59137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9ABCBC-5DA7-A2CD-3A0A-BE3DF917C20D}"/>
                </a:ext>
              </a:extLst>
            </p:cNvPr>
            <p:cNvSpPr/>
            <p:nvPr/>
          </p:nvSpPr>
          <p:spPr>
            <a:xfrm>
              <a:off x="0" y="0"/>
              <a:ext cx="6104890" cy="591375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B832C731-B91C-D012-B551-CB7195989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613" y="3174407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Firms: price setting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Wages 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costs: energy, food, shortages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Capital/profits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cxnSp>
          <p:nvCxnSpPr>
            <p:cNvPr id="7" name="Line 20">
              <a:extLst>
                <a:ext uri="{FF2B5EF4-FFF2-40B4-BE49-F238E27FC236}">
                  <a16:creationId xmlns:a16="http://schemas.microsoft.com/office/drawing/2014/main" id="{8B8D0F38-BB81-998B-0586-4509B84787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500" y="36413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688CEC87-1F51-2F32-2E64-31D2A4F19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08" y="463550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Workers/firms: wage bargaining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Expected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Past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Labour market “tightness”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5E67A7A-5C56-6FDD-EBAB-63EB88322963}"/>
                </a:ext>
              </a:extLst>
            </p:cNvPr>
            <p:cNvSpPr/>
            <p:nvPr/>
          </p:nvSpPr>
          <p:spPr>
            <a:xfrm>
              <a:off x="1883104" y="2002953"/>
              <a:ext cx="1418895" cy="1140774"/>
            </a:xfrm>
            <a:prstGeom prst="downArrow">
              <a:avLst>
                <a:gd name="adj1" fmla="val 56265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 inflation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498EA43-7295-941C-73B0-5A123B3E1AD3}"/>
                </a:ext>
              </a:extLst>
            </p:cNvPr>
            <p:cNvSpPr/>
            <p:nvPr/>
          </p:nvSpPr>
          <p:spPr>
            <a:xfrm>
              <a:off x="1935775" y="4691256"/>
              <a:ext cx="1341755" cy="1140460"/>
            </a:xfrm>
            <a:prstGeom prst="downArrow">
              <a:avLst>
                <a:gd name="adj1" fmla="val 55679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Price inflation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F2E327-3CFD-8C6F-C202-C1CEB7D7C959}"/>
                </a:ext>
              </a:extLst>
            </p:cNvPr>
            <p:cNvCxnSpPr/>
            <p:nvPr/>
          </p:nvCxnSpPr>
          <p:spPr>
            <a:xfrm>
              <a:off x="3012432" y="5038172"/>
              <a:ext cx="188976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5ECADC-B47B-A672-3768-E2817355FF06}"/>
                </a:ext>
              </a:extLst>
            </p:cNvPr>
            <p:cNvCxnSpPr/>
            <p:nvPr/>
          </p:nvCxnSpPr>
          <p:spPr>
            <a:xfrm>
              <a:off x="4901808" y="1105231"/>
              <a:ext cx="9524" cy="393929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AB7BBF-9E4B-5786-39D9-C3C9914577C4}"/>
                </a:ext>
              </a:extLst>
            </p:cNvPr>
            <p:cNvCxnSpPr/>
            <p:nvPr/>
          </p:nvCxnSpPr>
          <p:spPr>
            <a:xfrm>
              <a:off x="4571429" y="1124480"/>
              <a:ext cx="358379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99990-B964-3BAE-5F69-AB42309B3CB4}"/>
                </a:ext>
              </a:extLst>
            </p:cNvPr>
            <p:cNvCxnSpPr/>
            <p:nvPr/>
          </p:nvCxnSpPr>
          <p:spPr>
            <a:xfrm>
              <a:off x="2404372" y="1236179"/>
              <a:ext cx="214857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  <a:headEnd type="triangle" w="lg" len="lg"/>
              <a:tailEnd w="lg" len="lg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D5E297-FAEC-2A3A-296D-5F30C29BA50A}"/>
                </a:ext>
              </a:extLst>
            </p:cNvPr>
            <p:cNvCxnSpPr/>
            <p:nvPr/>
          </p:nvCxnSpPr>
          <p:spPr>
            <a:xfrm>
              <a:off x="4572159" y="1015606"/>
              <a:ext cx="0" cy="208895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AAFEAB-4435-52C7-1D43-F409830304C7}"/>
                </a:ext>
              </a:extLst>
            </p:cNvPr>
            <p:cNvCxnSpPr/>
            <p:nvPr/>
          </p:nvCxnSpPr>
          <p:spPr>
            <a:xfrm>
              <a:off x="2711110" y="1015633"/>
              <a:ext cx="180374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"/>
              <a:miter lim="800000"/>
              <a:headEnd type="triangle" w="lg" len="lg"/>
              <a:tailEnd w="lg" len="lg"/>
            </a:ln>
            <a:effectLst/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9F071BF-2821-3169-88F2-44CA284F2E93}"/>
              </a:ext>
            </a:extLst>
          </p:cNvPr>
          <p:cNvSpPr/>
          <p:nvPr/>
        </p:nvSpPr>
        <p:spPr>
          <a:xfrm>
            <a:off x="5339069" y="1369929"/>
            <a:ext cx="3823260" cy="2857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FE91E2-FC28-34F4-F08C-479C05939C23}"/>
              </a:ext>
            </a:extLst>
          </p:cNvPr>
          <p:cNvSpPr/>
          <p:nvPr/>
        </p:nvSpPr>
        <p:spPr>
          <a:xfrm>
            <a:off x="6602455" y="5153445"/>
            <a:ext cx="1418895" cy="12708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757136-14B9-262E-F339-1AC9A4448320}"/>
              </a:ext>
            </a:extLst>
          </p:cNvPr>
          <p:cNvSpPr/>
          <p:nvPr/>
        </p:nvSpPr>
        <p:spPr>
          <a:xfrm rot="16200000">
            <a:off x="7262891" y="3265749"/>
            <a:ext cx="4625788" cy="5685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AB037E-E7E0-877B-8F00-B89B96065772}"/>
              </a:ext>
            </a:extLst>
          </p:cNvPr>
          <p:cNvSpPr/>
          <p:nvPr/>
        </p:nvSpPr>
        <p:spPr>
          <a:xfrm>
            <a:off x="6702206" y="5214424"/>
            <a:ext cx="1418896" cy="124830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5F02D-E101-A5E9-8686-6FCEAF4A5635}"/>
              </a:ext>
            </a:extLst>
          </p:cNvPr>
          <p:cNvSpPr txBox="1"/>
          <p:nvPr/>
        </p:nvSpPr>
        <p:spPr>
          <a:xfrm>
            <a:off x="2727109" y="5653908"/>
            <a:ext cx="2640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First round effects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DCE196-2548-9933-39C4-AE77D5363F3C}"/>
              </a:ext>
            </a:extLst>
          </p:cNvPr>
          <p:cNvSpPr txBox="1"/>
          <p:nvPr/>
        </p:nvSpPr>
        <p:spPr>
          <a:xfrm>
            <a:off x="3194993" y="6303838"/>
            <a:ext cx="2640106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dirty="0"/>
              <a:t>Second round effects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31C63B-D888-C9CC-314E-E6587E5BBDD8}"/>
              </a:ext>
            </a:extLst>
          </p:cNvPr>
          <p:cNvCxnSpPr/>
          <p:nvPr/>
        </p:nvCxnSpPr>
        <p:spPr>
          <a:xfrm flipV="1">
            <a:off x="5367215" y="5516644"/>
            <a:ext cx="1205364" cy="20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E63CA2-079E-A569-E36E-71AA72996CFB}"/>
              </a:ext>
            </a:extLst>
          </p:cNvPr>
          <p:cNvCxnSpPr/>
          <p:nvPr/>
        </p:nvCxnSpPr>
        <p:spPr>
          <a:xfrm flipV="1">
            <a:off x="5832868" y="6510709"/>
            <a:ext cx="1205364" cy="20531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FED63E7-4EA7-A0BC-E337-CABCA82E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1502-4A85-9C39-8313-06739F84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want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AD965-1136-1635-0F47-C53AB127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36" y="1465414"/>
            <a:ext cx="7077501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round effects?</a:t>
            </a:r>
          </a:p>
          <a:p>
            <a:pPr lvl="1"/>
            <a:r>
              <a:rPr lang="en-GB" dirty="0"/>
              <a:t>How big are the shocks?</a:t>
            </a:r>
          </a:p>
          <a:p>
            <a:pPr lvl="1"/>
            <a:r>
              <a:rPr lang="en-GB" dirty="0"/>
              <a:t>How big is the transmission to inflation? </a:t>
            </a:r>
          </a:p>
          <a:p>
            <a:pPr lvl="1"/>
            <a:r>
              <a:rPr lang="en-GB" dirty="0"/>
              <a:t>How long does it last?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round effects?</a:t>
            </a:r>
          </a:p>
          <a:p>
            <a:pPr lvl="1"/>
            <a:r>
              <a:rPr lang="en-GB" dirty="0"/>
              <a:t>Size</a:t>
            </a:r>
          </a:p>
          <a:p>
            <a:pPr lvl="1"/>
            <a:endParaRPr lang="en-GB" dirty="0"/>
          </a:p>
          <a:p>
            <a:r>
              <a:rPr lang="en-GB" dirty="0"/>
              <a:t>If we know these we can answer some questions</a:t>
            </a:r>
          </a:p>
          <a:p>
            <a:pPr lvl="1"/>
            <a:r>
              <a:rPr lang="en-GB" dirty="0"/>
              <a:t>Are cost shocks transitory?</a:t>
            </a:r>
          </a:p>
          <a:p>
            <a:pPr lvl="1"/>
            <a:r>
              <a:rPr lang="en-GB" dirty="0"/>
              <a:t>Is the labour market too tight? </a:t>
            </a:r>
          </a:p>
          <a:p>
            <a:pPr lvl="1"/>
            <a:r>
              <a:rPr lang="en-GB" dirty="0"/>
              <a:t>Are expectations out of control?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3AE85-18EA-3278-9B24-E22F69AB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D50B0-71D1-57F1-4174-1D5AC44F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737" y="1266523"/>
            <a:ext cx="4448796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1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77DDD-DD28-8EBC-07E9-6AB183A4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1. Some questions about inflation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A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3. Some facts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4. Accounting for past inflation using the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5. Inflation prospects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D94E-8E7A-07E7-71CA-98E9FFFE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17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3CCF2D-F0B3-A555-40C7-AD6E87990FBF}"/>
              </a:ext>
            </a:extLst>
          </p:cNvPr>
          <p:cNvSpPr/>
          <p:nvPr/>
        </p:nvSpPr>
        <p:spPr>
          <a:xfrm>
            <a:off x="504967" y="2896736"/>
            <a:ext cx="7847462" cy="1064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7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1DA5-0B43-0724-06F5-E631BF7E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1: energy, food, shortages shocks were gigantic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2CE2D5-8150-11EB-CBD1-3B169CAC7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093" y="1864426"/>
            <a:ext cx="5403517" cy="3598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44E1C3-25B4-8BD1-4356-D7C4F8E14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74" y="1864426"/>
            <a:ext cx="5740174" cy="34891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ACC2E8-07D3-6C97-5ED4-856B1F0C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2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49F6-C003-D975-EEF8-70BBEA17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8050" cy="1325563"/>
          </a:xfrm>
        </p:spPr>
        <p:txBody>
          <a:bodyPr/>
          <a:lstStyle/>
          <a:p>
            <a:r>
              <a:rPr lang="en-GB" dirty="0"/>
              <a:t>Fact 2: the labour got much tighter, along with rising wage inflation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52FC3-437F-0350-611A-D042B4AE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09" y="1690688"/>
            <a:ext cx="6793181" cy="49546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BE189-C1DE-44FB-7A82-ABCE8B96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8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B3D0-E4B2-5F96-6D63-8F4A8616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Professor Nick Crafts, 1949-2023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DF5D5-1CFA-0E66-89A4-DDF68292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475" y="1459053"/>
            <a:ext cx="4105275" cy="4105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4FE11-291F-1E03-0F48-5F6E3A56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B3D13-E89C-B2C6-D464-D238265DEBA9}"/>
              </a:ext>
            </a:extLst>
          </p:cNvPr>
          <p:cNvSpPr txBox="1"/>
          <p:nvPr/>
        </p:nvSpPr>
        <p:spPr>
          <a:xfrm>
            <a:off x="651641" y="5912069"/>
            <a:ext cx="1114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most distinguished British economic historian of his generation.”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191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49F6-C003-D975-EEF8-70BBEA17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8050" cy="1325563"/>
          </a:xfrm>
        </p:spPr>
        <p:txBody>
          <a:bodyPr/>
          <a:lstStyle/>
          <a:p>
            <a:r>
              <a:rPr lang="en-GB" dirty="0"/>
              <a:t>Fact 3: expectations have remained anchored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3AD1C-EA65-1FC9-61AB-9E13B677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84" y="1690688"/>
            <a:ext cx="7114632" cy="4764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7EC59-B77D-100D-8C33-162B5973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9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49F6-C003-D975-EEF8-70BBEA17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8050" cy="1325563"/>
          </a:xfrm>
        </p:spPr>
        <p:txBody>
          <a:bodyPr/>
          <a:lstStyle/>
          <a:p>
            <a:r>
              <a:rPr lang="en-GB" dirty="0"/>
              <a:t>Fact 4: inflation has been unexpected: scope for catch up?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FB132-3593-DCAD-F076-F71B4F46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82" y="1834251"/>
            <a:ext cx="6913635" cy="50237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C07E0-6BBF-04E5-2207-26B3BD51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98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77DDD-DD28-8EBC-07E9-6AB183A4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1. Some questions about inflation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A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3. Some facts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4. Accounting for past inflation using the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5. Inflation prospects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D94E-8E7A-07E7-71CA-98E9FFFE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22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3CCF2D-F0B3-A555-40C7-AD6E87990FBF}"/>
              </a:ext>
            </a:extLst>
          </p:cNvPr>
          <p:cNvSpPr/>
          <p:nvPr/>
        </p:nvSpPr>
        <p:spPr>
          <a:xfrm>
            <a:off x="838199" y="3944202"/>
            <a:ext cx="10308021" cy="1105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356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C357-0201-F984-854E-48070F04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1: the inflation consequence of typical food, energy, shortage shocks are transitory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41B9-31D5-3643-4AC5-91853877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77450" cy="8032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Inflation response to typical one-off energy, food and shortage “shock”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C535C-4100-141F-BBB9-CE0E69E23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60" y="2628899"/>
            <a:ext cx="7061640" cy="4092575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FE55C-6A5C-AED0-598A-4A46514D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34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C357-0201-F984-854E-48070F04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Finding 2: inflation consequence of a sustained rise in labour market tightness is long-lived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41B9-31D5-3643-4AC5-91853877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77450" cy="803275"/>
          </a:xfrm>
        </p:spPr>
        <p:txBody>
          <a:bodyPr>
            <a:normAutofit/>
          </a:bodyPr>
          <a:lstStyle/>
          <a:p>
            <a:r>
              <a:rPr lang="en-GB" dirty="0"/>
              <a:t>Inflation response to permanent rise in V/U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61EFE-5D17-F2B5-0A8A-5E71A1477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62" y="2763837"/>
            <a:ext cx="7172725" cy="354333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C5D92-7052-6428-0DA6-A19D8230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7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8FAB-2EF5-1814-36B4-ECA53178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Q1. how did we get here?  What caused inflation?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4BBEB0B-CAA4-4C27-8F50-ED882CA45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561181"/>
              </p:ext>
            </p:extLst>
          </p:nvPr>
        </p:nvGraphicFramePr>
        <p:xfrm>
          <a:off x="838200" y="1690688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10A7A-AA1A-8653-4667-73960E2F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8FAB-2EF5-1814-36B4-ECA53178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Underlying inflation – pre-pandemic shocks and the pre-pandemic labour market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4BBEB0B-CAA4-4C27-8F50-ED882CA45A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3CEED-3FB4-3DFA-7302-D8746C4E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8FAB-2EF5-1814-36B4-ECA53178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Shock 1: Shortages raised inflation in 2021 as the economy re-opened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4BBEB0B-CAA4-4C27-8F50-ED882CA45A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AA4AA-BD0A-31ED-40DA-F77B9E03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83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8FAB-2EF5-1814-36B4-ECA53178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Shock 2: Energy prices raised inflation in 2021 and 2022.  Now lowering…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4BBEB0B-CAA4-4C27-8F50-ED882CA45A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E06ACA-BC2A-6C87-DD94-05429756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02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8FAB-2EF5-1814-36B4-ECA53178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Shock 3: Food prices raised inflation in 2022 and 2023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4BBEB0B-CAA4-4C27-8F50-ED882CA45A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A9A74-A57F-54A4-A45D-70866FE7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5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B84D-BBF8-4A82-0B7B-00B0F556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caused recent UK inflation? What will happen?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48C08-E064-CDD7-55C5-04454E876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325" y="1910917"/>
            <a:ext cx="7780251" cy="42252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1E5A5-41CC-168F-7AD9-CA6DED46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47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8FAB-2EF5-1814-36B4-ECA53178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Shock 4: Historically tight labour market (high V/U) raised inflation since end-2021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4BBEB0B-CAA4-4C27-8F50-ED882CA45A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597BD-E317-E2BA-7406-16A5721D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6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5242-AFA6-B9CD-5DA2-8953D1D1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how did we get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7DAE1-4F85-1938-3D8E-5B923F7A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>
            <a:normAutofit/>
          </a:bodyPr>
          <a:lstStyle/>
          <a:p>
            <a:r>
              <a:rPr lang="en-GB" dirty="0"/>
              <a:t>Hypothesis 1: rising inflation in 2021 was mostly due to shocks that could have been expected to have had transitory effects on inflation.  </a:t>
            </a:r>
          </a:p>
          <a:p>
            <a:endParaRPr lang="en-GB" dirty="0"/>
          </a:p>
          <a:p>
            <a:r>
              <a:rPr lang="en-GB" dirty="0"/>
              <a:t>Hypothesis 2: rising inflation in 2021 was mostly due to the inflationary effects of low interest rates/QE.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A1C80656-51C1-A36E-0FF9-B312CAB8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800" y="2271938"/>
            <a:ext cx="914400" cy="914400"/>
          </a:xfrm>
          <a:prstGeom prst="rect">
            <a:avLst/>
          </a:prstGeom>
        </p:spPr>
      </p:pic>
      <p:pic>
        <p:nvPicPr>
          <p:cNvPr id="10" name="Graphic 9" descr="Checkbox Crossed outline">
            <a:extLst>
              <a:ext uri="{FF2B5EF4-FFF2-40B4-BE49-F238E27FC236}">
                <a16:creationId xmlns:a16="http://schemas.microsoft.com/office/drawing/2014/main" id="{679BFDCA-E051-140D-1968-1ABCEA220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7800" y="4128862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72EDD-EEE4-72A4-B3EE-C12650E1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84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77DDD-DD28-8EBC-07E9-6AB183A4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1. Some questions about inflation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A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3. Some facts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4. Accounting for past inflation using the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5. Inflation prospects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D94E-8E7A-07E7-71CA-98E9FFFE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32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3CCF2D-F0B3-A555-40C7-AD6E87990FBF}"/>
              </a:ext>
            </a:extLst>
          </p:cNvPr>
          <p:cNvSpPr/>
          <p:nvPr/>
        </p:nvSpPr>
        <p:spPr>
          <a:xfrm>
            <a:off x="763138" y="5049672"/>
            <a:ext cx="7847462" cy="1064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115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705D-6575-79D7-07F5-0B95662D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F31D9-67EF-0B1F-1A58-605DFB002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make predictions we need predicted paths for:</a:t>
            </a:r>
          </a:p>
          <a:p>
            <a:r>
              <a:rPr lang="en-GB" dirty="0"/>
              <a:t>Energy: use futures curve (further fall, settles above historic average)</a:t>
            </a:r>
          </a:p>
          <a:p>
            <a:r>
              <a:rPr lang="en-GB" dirty="0"/>
              <a:t>Food: relative inflation reverts to historic average </a:t>
            </a:r>
          </a:p>
          <a:p>
            <a:r>
              <a:rPr lang="en-GB" dirty="0"/>
              <a:t>Shortages: revert to historic average </a:t>
            </a:r>
          </a:p>
          <a:p>
            <a:r>
              <a:rPr lang="en-GB" dirty="0"/>
              <a:t>V/U: </a:t>
            </a:r>
          </a:p>
          <a:p>
            <a:pPr lvl="1"/>
            <a:r>
              <a:rPr lang="en-GB" dirty="0"/>
              <a:t>Stays at 2023 Q2 level 0.72 (above historic average)</a:t>
            </a:r>
          </a:p>
          <a:p>
            <a:pPr lvl="1"/>
            <a:r>
              <a:rPr lang="en-GB" dirty="0"/>
              <a:t>Falls at current pace to 0.43 (2012/19 average) in 4 quarters</a:t>
            </a:r>
          </a:p>
          <a:p>
            <a:pPr lvl="1"/>
            <a:r>
              <a:rPr lang="en-GB" dirty="0"/>
              <a:t>Falls at current pace to 0.20 (post-GFC level) in 8 quarters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711E0-AE53-15C6-37EE-83F334BB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94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427D-A73A-D36F-87C9-50F75B4E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Predicted inflation with different V/U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6A3C-57CA-D4FF-076F-E405A174C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5257"/>
            <a:ext cx="10352313" cy="1104674"/>
          </a:xfrm>
        </p:spPr>
        <p:txBody>
          <a:bodyPr/>
          <a:lstStyle/>
          <a:p>
            <a:r>
              <a:rPr lang="en-GB" dirty="0"/>
              <a:t>Lesson: unless labour market weakens, inflation will stay high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62859D-E8A6-498B-BD22-1637E8D9B5EF}"/>
              </a:ext>
            </a:extLst>
          </p:cNvPr>
          <p:cNvGraphicFramePr/>
          <p:nvPr/>
        </p:nvGraphicFramePr>
        <p:xfrm>
          <a:off x="3022917" y="1747520"/>
          <a:ext cx="6146165" cy="336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889B3-3DBB-6D00-908F-566E16C4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45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B84D-BBF8-4A82-0B7B-00B0F556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the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056CB-AB0E-A333-91F0-B84E5759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37" y="1352331"/>
            <a:ext cx="7630887" cy="51405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Q1. How did we get here?</a:t>
            </a:r>
          </a:p>
          <a:p>
            <a:pPr lvl="1"/>
            <a:r>
              <a:rPr lang="en-GB" dirty="0"/>
              <a:t>2021 price shocks: energy, food, shortages</a:t>
            </a:r>
          </a:p>
          <a:p>
            <a:pPr lvl="1"/>
            <a:r>
              <a:rPr lang="en-GB" dirty="0"/>
              <a:t>Tight labour market, policy too loose</a:t>
            </a:r>
          </a:p>
          <a:p>
            <a:pPr marL="914400" lvl="1" indent="-457200">
              <a:buAutoNum type="arabicPeriod"/>
            </a:pPr>
            <a:endParaRPr lang="en-GB" b="1" dirty="0"/>
          </a:p>
          <a:p>
            <a:r>
              <a:rPr lang="en-GB" dirty="0"/>
              <a:t>Q2. Where are we going?</a:t>
            </a:r>
          </a:p>
          <a:p>
            <a:pPr lvl="1"/>
            <a:r>
              <a:rPr lang="en-GB" dirty="0"/>
              <a:t>Inflation is falling. Other Banks are cutting. BoE will cut soon.</a:t>
            </a:r>
          </a:p>
          <a:p>
            <a:pPr lvl="1"/>
            <a:r>
              <a:rPr lang="en-GB" dirty="0"/>
              <a:t>Inflation still risks being stuck above target. Interest rate cuts are far off</a:t>
            </a:r>
          </a:p>
          <a:p>
            <a:pPr lvl="1"/>
            <a:endParaRPr lang="en-GB" dirty="0"/>
          </a:p>
          <a:p>
            <a:r>
              <a:rPr lang="en-GB" dirty="0"/>
              <a:t>Broader messages </a:t>
            </a:r>
          </a:p>
          <a:p>
            <a:pPr lvl="1"/>
            <a:r>
              <a:rPr lang="en-GB" dirty="0"/>
              <a:t>Economic models are used and useful</a:t>
            </a:r>
          </a:p>
          <a:p>
            <a:pPr lvl="1"/>
            <a:r>
              <a:rPr lang="en-GB" dirty="0"/>
              <a:t>Model tells policy-makers what to look for</a:t>
            </a:r>
          </a:p>
          <a:p>
            <a:pPr lvl="1"/>
            <a:r>
              <a:rPr lang="en-GB" dirty="0"/>
              <a:t>Shocks, labour market tightness, productivity, expectations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3AF62-B065-BBF6-31EA-8AC86A14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35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7B479-18FF-EBA9-2EAA-6D1EA5274F85}"/>
              </a:ext>
            </a:extLst>
          </p:cNvPr>
          <p:cNvSpPr txBox="1"/>
          <p:nvPr/>
        </p:nvSpPr>
        <p:spPr>
          <a:xfrm>
            <a:off x="6278342" y="1543511"/>
            <a:ext cx="3824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673E0-F71A-39A9-17B6-2E75BC6B9F16}"/>
              </a:ext>
            </a:extLst>
          </p:cNvPr>
          <p:cNvSpPr txBox="1"/>
          <p:nvPr/>
        </p:nvSpPr>
        <p:spPr>
          <a:xfrm>
            <a:off x="6276185" y="1953326"/>
            <a:ext cx="769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8F9DC-9594-2372-7859-DC8E775FF721}"/>
              </a:ext>
            </a:extLst>
          </p:cNvPr>
          <p:cNvSpPr txBox="1"/>
          <p:nvPr/>
        </p:nvSpPr>
        <p:spPr>
          <a:xfrm>
            <a:off x="7522259" y="3782943"/>
            <a:ext cx="3824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F6DF8-BD5D-8DD6-4477-B62C60771F90}"/>
              </a:ext>
            </a:extLst>
          </p:cNvPr>
          <p:cNvSpPr txBox="1"/>
          <p:nvPr/>
        </p:nvSpPr>
        <p:spPr>
          <a:xfrm>
            <a:off x="7522259" y="3075057"/>
            <a:ext cx="769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6AF7FA-0039-BCC0-00A2-10B350CEE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40" y="3782943"/>
            <a:ext cx="3687545" cy="2349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4035E6-0C5F-9B6A-0B30-8CF8DC3D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447" y="1088425"/>
            <a:ext cx="3746630" cy="20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3C78-80C7-52A8-6737-44798587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D79C0-8267-2622-0DDE-9FA564D3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A20CF-E4CA-5D38-8FBC-42EDB102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56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94C1-8755-2FE2-3225-415475DE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V/U </a:t>
            </a:r>
            <a:r>
              <a:rPr lang="en-GB" dirty="0"/>
              <a:t>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1350E-A2E3-106D-772D-1AFE6896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37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6D0FA-471A-DA71-857A-6B77050B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6" y="1462088"/>
            <a:ext cx="861574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78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3E760-B813-137E-1880-7E937ABD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model in action: energy prices shocks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0620E1-058D-BA8C-2321-C68386141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577181"/>
            <a:ext cx="72485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77AB1-9C36-9A2D-060A-6ED6C702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6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77DDD-DD28-8EBC-07E9-6AB183A4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1. Some questions about inflation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A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3. Some facts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4. Accounting for past inflation using the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5. Inflation prospects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D94E-8E7A-07E7-71CA-98E9FFFE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5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77DDD-DD28-8EBC-07E9-6AB183A4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1. Some questions about inflation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A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3. Some facts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4. Accounting for past inflation using the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5. Inflation prospects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D94E-8E7A-07E7-71CA-98E9FFFE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5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3CCF2D-F0B3-A555-40C7-AD6E87990FBF}"/>
              </a:ext>
            </a:extLst>
          </p:cNvPr>
          <p:cNvSpPr/>
          <p:nvPr/>
        </p:nvSpPr>
        <p:spPr>
          <a:xfrm>
            <a:off x="655093" y="777922"/>
            <a:ext cx="7847462" cy="1064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4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B84D-BBF8-4A82-0B7B-00B0F556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056CB-AB0E-A333-91F0-B84E5759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331"/>
            <a:ext cx="6626629" cy="487104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Q1. How did we get here?</a:t>
            </a:r>
          </a:p>
          <a:p>
            <a:pPr lvl="1"/>
            <a:r>
              <a:rPr lang="en-GB" dirty="0"/>
              <a:t>2021 price shocks: energy, food, shortages</a:t>
            </a:r>
          </a:p>
          <a:p>
            <a:pPr lvl="1"/>
            <a:r>
              <a:rPr lang="en-GB" dirty="0"/>
              <a:t>Tight labour market, policy too loose</a:t>
            </a:r>
          </a:p>
          <a:p>
            <a:pPr marL="914400" lvl="1" indent="-457200">
              <a:buAutoNum type="arabicPeriod"/>
            </a:pPr>
            <a:endParaRPr lang="en-GB" b="1" dirty="0"/>
          </a:p>
          <a:p>
            <a:pPr marL="457200" lvl="1" indent="0">
              <a:buNone/>
            </a:pPr>
            <a:r>
              <a:rPr lang="en-GB" b="1" dirty="0"/>
              <a:t>Narrative 1: the </a:t>
            </a:r>
            <a:r>
              <a:rPr lang="en-GB" b="1" dirty="0" err="1"/>
              <a:t>BofE</a:t>
            </a:r>
            <a:r>
              <a:rPr lang="en-GB" b="1" dirty="0"/>
              <a:t> was wrong to treat rising inflation in 2021 as transitory. </a:t>
            </a:r>
          </a:p>
          <a:p>
            <a:pPr marL="914400" lvl="1" indent="-457200">
              <a:buAutoNum type="arabicPeriod"/>
            </a:pPr>
            <a:endParaRPr lang="en-GB" dirty="0"/>
          </a:p>
          <a:p>
            <a:r>
              <a:rPr lang="en-GB" dirty="0"/>
              <a:t>Q2. Where are we going?</a:t>
            </a:r>
          </a:p>
          <a:p>
            <a:pPr lvl="1"/>
            <a:r>
              <a:rPr lang="en-GB" dirty="0"/>
              <a:t>Inflation is falling.  Other Banks are cutting. BoE will cut soon.</a:t>
            </a:r>
          </a:p>
          <a:p>
            <a:pPr lvl="1"/>
            <a:r>
              <a:rPr lang="en-GB" dirty="0"/>
              <a:t>Inflation will be stuck above target. Interest rate cuts are far off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b="1" dirty="0"/>
              <a:t>Narrative 2: with inflation falling, rates can be cut sooner rather than later.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48C08-E064-CDD7-55C5-04454E876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351" y="136525"/>
            <a:ext cx="3574397" cy="1699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D7903-B680-F38F-D870-675E7F0CA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351" y="2064628"/>
            <a:ext cx="3574397" cy="1974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BD9F0A-39D5-78C4-360A-9B61132E5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945" y="4153337"/>
            <a:ext cx="3552803" cy="220301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3AF62-B065-BBF6-31EA-8AC86A14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77DDD-DD28-8EBC-07E9-6AB183A4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1. Some questions about inflation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A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3. Some facts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4. Accounting for past inflation using the model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5. Inflation prospects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D94E-8E7A-07E7-71CA-98E9FFFE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7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3CCF2D-F0B3-A555-40C7-AD6E87990FBF}"/>
              </a:ext>
            </a:extLst>
          </p:cNvPr>
          <p:cNvSpPr/>
          <p:nvPr/>
        </p:nvSpPr>
        <p:spPr>
          <a:xfrm>
            <a:off x="573206" y="1728987"/>
            <a:ext cx="7847462" cy="1064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5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4925-1C28-FC62-09CA-E62770CF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Gathering some evidence on these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DB87C-E0FC-F058-1C11-C1092F11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0251" cy="4351338"/>
          </a:xfrm>
        </p:spPr>
        <p:txBody>
          <a:bodyPr/>
          <a:lstStyle/>
          <a:p>
            <a:r>
              <a:rPr lang="en-GB" dirty="0"/>
              <a:t>Estimate Bernanke/Blanchard model originally applied to US</a:t>
            </a:r>
          </a:p>
          <a:p>
            <a:r>
              <a:rPr lang="en-GB" dirty="0"/>
              <a:t>What’s the point of a model?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F3F4D-41C6-E8FE-4AA9-AF546ECD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752" y="1172226"/>
            <a:ext cx="1928553" cy="3165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34EE11-67B4-F21B-6EFD-3709F3D94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753" y="4438996"/>
            <a:ext cx="1928553" cy="1928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EFF87A-C60C-AFEF-1F63-DC84F31C3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69" y="3677756"/>
            <a:ext cx="3803481" cy="28079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A4B5E-5C6A-CC39-F1EA-06996AC6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0594-5E9D-A8F4-92C8-BE88A743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68" y="283335"/>
            <a:ext cx="2952847" cy="1325563"/>
          </a:xfrm>
        </p:spPr>
        <p:txBody>
          <a:bodyPr/>
          <a:lstStyle/>
          <a:p>
            <a:r>
              <a:rPr lang="en-GB" dirty="0"/>
              <a:t>The model, </a:t>
            </a:r>
            <a:br>
              <a:rPr lang="en-GB" dirty="0"/>
            </a:br>
            <a:r>
              <a:rPr lang="en-GB" dirty="0"/>
              <a:t>1/3</a:t>
            </a:r>
          </a:p>
        </p:txBody>
      </p:sp>
      <p:grpSp>
        <p:nvGrpSpPr>
          <p:cNvPr id="4" name="Canvas 43">
            <a:extLst>
              <a:ext uri="{FF2B5EF4-FFF2-40B4-BE49-F238E27FC236}">
                <a16:creationId xmlns:a16="http://schemas.microsoft.com/office/drawing/2014/main" id="{57D8EDF2-C67D-663A-6F10-058710D164C7}"/>
              </a:ext>
            </a:extLst>
          </p:cNvPr>
          <p:cNvGrpSpPr/>
          <p:nvPr/>
        </p:nvGrpSpPr>
        <p:grpSpPr>
          <a:xfrm>
            <a:off x="3043555" y="472122"/>
            <a:ext cx="6104890" cy="5913755"/>
            <a:chOff x="0" y="0"/>
            <a:chExt cx="6104890" cy="59137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9ABCBC-5DA7-A2CD-3A0A-BE3DF917C20D}"/>
                </a:ext>
              </a:extLst>
            </p:cNvPr>
            <p:cNvSpPr/>
            <p:nvPr/>
          </p:nvSpPr>
          <p:spPr>
            <a:xfrm>
              <a:off x="0" y="0"/>
              <a:ext cx="6104890" cy="591375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cxnSp>
          <p:nvCxnSpPr>
            <p:cNvPr id="7" name="Line 20">
              <a:extLst>
                <a:ext uri="{FF2B5EF4-FFF2-40B4-BE49-F238E27FC236}">
                  <a16:creationId xmlns:a16="http://schemas.microsoft.com/office/drawing/2014/main" id="{8B8D0F38-BB81-998B-0586-4509B84787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500" y="36413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688CEC87-1F51-2F32-2E64-31D2A4F19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08" y="463550"/>
              <a:ext cx="3240000" cy="14400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Workers/firms: wage bargaining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Expected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Past inflation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Labour market “tightness”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Productivity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5E67A7A-5C56-6FDD-EBAB-63EB88322963}"/>
                </a:ext>
              </a:extLst>
            </p:cNvPr>
            <p:cNvSpPr/>
            <p:nvPr/>
          </p:nvSpPr>
          <p:spPr>
            <a:xfrm>
              <a:off x="1883104" y="2002953"/>
              <a:ext cx="1418895" cy="1140774"/>
            </a:xfrm>
            <a:prstGeom prst="downArrow">
              <a:avLst>
                <a:gd name="adj1" fmla="val 56265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Wage inflation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D2C3B-4FF5-B870-B92C-E47606B3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91A-2CEA-4A14-AA19-DBABAFF31D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4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1284</Words>
  <Application>Microsoft Office PowerPoint</Application>
  <PresentationFormat>Widescreen</PresentationFormat>
  <Paragraphs>225</Paragraphs>
  <Slides>38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Office Theme</vt:lpstr>
      <vt:lpstr>UK inflation since the pandemic: How did we get here and where are we going? </vt:lpstr>
      <vt:lpstr>Professor Nick Crafts, 1949-2023</vt:lpstr>
      <vt:lpstr>What caused recent UK inflation? What will happen?</vt:lpstr>
      <vt:lpstr>1. Some questions about inflation  2. A model  3. Some facts   4. Accounting for past inflation using the model  5. Inflation prospects </vt:lpstr>
      <vt:lpstr>1. Some questions about inflation  2. A model  3. Some facts   4. Accounting for past inflation using the model  5. Inflation prospects </vt:lpstr>
      <vt:lpstr>Questions</vt:lpstr>
      <vt:lpstr>1. Some questions about inflation  2. A model  3. Some facts   4. Accounting for past inflation using the model  5. Inflation prospects </vt:lpstr>
      <vt:lpstr>Gathering some evidence on these questions</vt:lpstr>
      <vt:lpstr>The model,  1/3</vt:lpstr>
      <vt:lpstr>The model,  2/3</vt:lpstr>
      <vt:lpstr>The model,  3/3</vt:lpstr>
      <vt:lpstr>The model in action.  Energy price shocks</vt:lpstr>
      <vt:lpstr>The model in action. 1/3 Energy price shocks</vt:lpstr>
      <vt:lpstr>The model in action. 2/3 Labour market tightness</vt:lpstr>
      <vt:lpstr>The model in action. 3/3 Expectations</vt:lpstr>
      <vt:lpstr>What do we want to know?</vt:lpstr>
      <vt:lpstr>1. Some questions about inflation  2. A model  3. Some facts   4. Accounting for past inflation using the model  5. Inflation prospects </vt:lpstr>
      <vt:lpstr>Fact 1: energy, food, shortages shocks were gigantic</vt:lpstr>
      <vt:lpstr>Fact 2: the labour got much tighter, along with rising wage inflation</vt:lpstr>
      <vt:lpstr>Fact 3: expectations have remained anchored</vt:lpstr>
      <vt:lpstr>Fact 4: inflation has been unexpected: scope for catch up?</vt:lpstr>
      <vt:lpstr>1. Some questions about inflation  2. A model  3. Some facts   4. Accounting for past inflation using the model  5. Inflation prospects </vt:lpstr>
      <vt:lpstr>Finding 1: the inflation consequence of typical food, energy, shortage shocks are transitory</vt:lpstr>
      <vt:lpstr>Finding 2: inflation consequence of a sustained rise in labour market tightness is long-lived</vt:lpstr>
      <vt:lpstr>Q1. how did we get here?  What caused inflation?</vt:lpstr>
      <vt:lpstr>Underlying inflation – pre-pandemic shocks and the pre-pandemic labour market</vt:lpstr>
      <vt:lpstr>Shock 1: Shortages raised inflation in 2021 as the economy re-opened</vt:lpstr>
      <vt:lpstr>Shock 2: Energy prices raised inflation in 2021 and 2022.  Now lowering…</vt:lpstr>
      <vt:lpstr>Shock 3: Food prices raised inflation in 2022 and 2023</vt:lpstr>
      <vt:lpstr>Shock 4: Historically tight labour market (high V/U) raised inflation since end-2021</vt:lpstr>
      <vt:lpstr>Summary: how did we get here?</vt:lpstr>
      <vt:lpstr>1. Some questions about inflation  2. A model  3. Some facts   4. Accounting for past inflation using the model  5. Inflation prospects </vt:lpstr>
      <vt:lpstr>Where are we going?</vt:lpstr>
      <vt:lpstr>Predicted inflation with different V/U ratios</vt:lpstr>
      <vt:lpstr>Back to the questions</vt:lpstr>
      <vt:lpstr>spares</vt:lpstr>
      <vt:lpstr>The V/U ratio</vt:lpstr>
      <vt:lpstr>The model in action: energy prices shocks </vt:lpstr>
    </vt:vector>
  </TitlesOfParts>
  <Company>Bank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caused recent UK inflation and what will bring it down?</dc:title>
  <dc:creator>Haskel, Jonathan</dc:creator>
  <cp:lastModifiedBy>Martin, Josh</cp:lastModifiedBy>
  <cp:revision>57</cp:revision>
  <cp:lastPrinted>2023-11-27T14:48:44Z</cp:lastPrinted>
  <dcterms:created xsi:type="dcterms:W3CDTF">2023-11-13T07:47:09Z</dcterms:created>
  <dcterms:modified xsi:type="dcterms:W3CDTF">2023-11-28T14:05:25Z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843727256</vt:i4>
  </property>
  <property fmtid="{D5CDD505-2E9C-101B-9397-08002B2CF9AE}" pid="3" name="_NewReviewCycle">
    <vt:lpwstr/>
  </property>
  <property fmtid="{D5CDD505-2E9C-101B-9397-08002B2CF9AE}" pid="4" name="_EmailSubject">
    <vt:lpwstr>Slides for Jonathan Haskel speech at Warwick</vt:lpwstr>
  </property>
  <property fmtid="{D5CDD505-2E9C-101B-9397-08002B2CF9AE}" pid="5" name="_AuthorEmail">
    <vt:lpwstr>Josh.Martin@bankofengland.co.uk</vt:lpwstr>
  </property>
  <property fmtid="{D5CDD505-2E9C-101B-9397-08002B2CF9AE}" pid="6" name="_AuthorEmailDisplayName">
    <vt:lpwstr>Martin, Josh</vt:lpwstr>
  </property>
</Properties>
</file>