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  <p:sldMasterId id="2147483798" r:id="rId2"/>
  </p:sldMasterIdLst>
  <p:notesMasterIdLst>
    <p:notesMasterId r:id="rId6"/>
  </p:notesMasterIdLst>
  <p:sldIdLst>
    <p:sldId id="424" r:id="rId3"/>
    <p:sldId id="259" r:id="rId4"/>
    <p:sldId id="4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7FF"/>
    <a:srgbClr val="FFD200"/>
    <a:srgbClr val="FF9173"/>
    <a:srgbClr val="FE015B"/>
    <a:srgbClr val="FEFEFE"/>
    <a:srgbClr val="FEFFFE"/>
    <a:srgbClr val="FFFEFE"/>
    <a:srgbClr val="FFFFFE"/>
    <a:srgbClr val="FFFE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A6E24-F837-468F-900C-2591922894C0}" v="8" dt="2026-03-11T18:58:56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NK Dark Blu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pic>
        <p:nvPicPr>
          <p:cNvPr id="129" name="Pictur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  <p:pic>
        <p:nvPicPr>
          <p:cNvPr id="2" name="Picture 1" descr="Bank of England">
            <a:extLst>
              <a:ext uri="{FF2B5EF4-FFF2-40B4-BE49-F238E27FC236}">
                <a16:creationId xmlns:a16="http://schemas.microsoft.com/office/drawing/2014/main" id="{A1E6AC7F-AF24-1D62-01DB-E4254DF8C6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>
            <a:fillRect/>
          </a:stretch>
        </p:blipFill>
        <p:spPr>
          <a:xfrm>
            <a:off x="497473" y="577070"/>
            <a:ext cx="2574000" cy="337869"/>
          </a:xfrm>
          <a:prstGeom prst="rect">
            <a:avLst/>
          </a:prstGeom>
        </p:spPr>
      </p:pic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8000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(Century Gothic 40pt)</a:t>
            </a:r>
          </a:p>
          <a:p>
            <a:pPr lvl="1"/>
            <a:r>
              <a:rPr lang="en-GB" noProof="0"/>
              <a:t>Presentation subtitle </a:t>
            </a:r>
            <a:br>
              <a:rPr lang="en-GB" noProof="0"/>
            </a:br>
            <a:r>
              <a:rPr lang="en-GB" noProof="0"/>
              <a:t>(Century Gothic 24pt)</a:t>
            </a:r>
          </a:p>
          <a:p>
            <a:pPr lvl="1"/>
            <a:endParaRPr lang="en-GB" noProof="0"/>
          </a:p>
        </p:txBody>
      </p:sp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0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/>
              <a:t>Click to add Name Surname</a:t>
            </a:r>
          </a:p>
          <a:p>
            <a:pPr lvl="1"/>
            <a:r>
              <a:rPr lang="en-GB" noProof="0"/>
              <a:t>Title/Date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OFFICIAL‑BLUE</a:t>
            </a:r>
          </a:p>
        </p:txBody>
      </p:sp>
    </p:spTree>
    <p:extLst>
      <p:ext uri="{BB962C8B-B14F-4D97-AF65-F5344CB8AC3E}">
        <p14:creationId xmlns:p14="http://schemas.microsoft.com/office/powerpoint/2010/main" val="253344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56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6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3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56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45600" y="2741613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9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66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24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000" y="2741612"/>
            <a:ext cx="11260450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000" y="4381500"/>
            <a:ext cx="1126045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46" name="Rectangle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47" name="Rectangle 46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34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OFFICIAL‑BLUE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68000" y="2741612"/>
            <a:ext cx="11260450" cy="1538287"/>
          </a:xfrm>
        </p:spPr>
        <p:txBody>
          <a:bodyPr anchor="b"/>
          <a:lstStyle>
            <a:lvl1pPr>
              <a:defRPr sz="4800" b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68000" y="4381500"/>
            <a:ext cx="11260450" cy="11938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rgbClr val="415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46" name="Rectangle 4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rgbClr val="3C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  <p:sp>
          <p:nvSpPr>
            <p:cNvPr id="47" name="Rectangle 46"/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rgbClr val="77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99AE-7C14-71A4-CA4A-98CDD3DA6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9EF69-A971-3444-73EB-DC98D844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639B-ACF2-0E81-65A3-74DCB929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4084-F4DF-C0B1-8453-9BA37306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OFFICIAL‑BLUE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07F4E-C086-9512-84A5-46997427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E1E7-367A-457F-9568-3ED4FBCD6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1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 Dark Blu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4288" y="0"/>
            <a:ext cx="4557712" cy="6862763"/>
          </a:xfrm>
          <a:prstGeom prst="rect">
            <a:avLst/>
          </a:prstGeom>
        </p:spPr>
      </p:pic>
      <p:pic>
        <p:nvPicPr>
          <p:cNvPr id="129" name="Pictur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000" y="4762800"/>
            <a:ext cx="1782000" cy="1782000"/>
          </a:xfrm>
          <a:prstGeom prst="rect">
            <a:avLst/>
          </a:prstGeom>
        </p:spPr>
      </p:pic>
      <p:pic>
        <p:nvPicPr>
          <p:cNvPr id="2" name="Picture 1" descr="Bank of England: Prudential Regulation Authority">
            <a:extLst>
              <a:ext uri="{FF2B5EF4-FFF2-40B4-BE49-F238E27FC236}">
                <a16:creationId xmlns:a16="http://schemas.microsoft.com/office/drawing/2014/main" id="{A1E6AC7F-AF24-1D62-01DB-E4254DF8C6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2" y="577070"/>
            <a:ext cx="3344903" cy="337869"/>
          </a:xfrm>
          <a:prstGeom prst="rect">
            <a:avLst/>
          </a:prstGeom>
        </p:spPr>
      </p:pic>
      <p:sp>
        <p:nvSpPr>
          <p:cNvPr id="66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68000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0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bg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(Century Gothic 40pt)</a:t>
            </a:r>
          </a:p>
          <a:p>
            <a:pPr lvl="1"/>
            <a:r>
              <a:rPr lang="en-GB" noProof="0"/>
              <a:t>Presentation subtitle </a:t>
            </a:r>
            <a:br>
              <a:rPr lang="en-GB" noProof="0"/>
            </a:br>
            <a:r>
              <a:rPr lang="en-GB" noProof="0"/>
              <a:t>(Century Gothic 24pt)</a:t>
            </a:r>
          </a:p>
          <a:p>
            <a:pPr lvl="1"/>
            <a:endParaRPr lang="en-GB" noProof="0"/>
          </a:p>
        </p:txBody>
      </p:sp>
      <p:sp>
        <p:nvSpPr>
          <p:cNvPr id="288" name="Text Placeholder 28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8000" y="5487988"/>
            <a:ext cx="7165974" cy="982800"/>
          </a:xfrm>
          <a:prstGeom prst="rect">
            <a:avLst/>
          </a:prstGeom>
        </p:spPr>
        <p:txBody>
          <a:bodyPr rIns="457200" anchor="b" anchorCtr="0"/>
          <a:lstStyle>
            <a:lvl1pPr marL="0" indent="0">
              <a:spcAft>
                <a:spcPts val="0"/>
              </a:spcAft>
              <a:buNone/>
              <a:defRPr sz="20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2000" b="1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None/>
              <a:defRPr sz="20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noProof="0"/>
              <a:t>Click to add Name Surname</a:t>
            </a:r>
          </a:p>
          <a:p>
            <a:pPr lvl="1"/>
            <a:r>
              <a:rPr lang="en-GB" noProof="0"/>
              <a:t>Title/Date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457198" y="0"/>
            <a:ext cx="7165181" cy="4586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OFFICIAL‑BLUE</a:t>
            </a:r>
          </a:p>
        </p:txBody>
      </p:sp>
    </p:spTree>
    <p:extLst>
      <p:ext uri="{BB962C8B-B14F-4D97-AF65-F5344CB8AC3E}">
        <p14:creationId xmlns:p14="http://schemas.microsoft.com/office/powerpoint/2010/main" val="2973879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</p:spTree>
    <p:extLst>
      <p:ext uri="{BB962C8B-B14F-4D97-AF65-F5344CB8AC3E}">
        <p14:creationId xmlns:p14="http://schemas.microsoft.com/office/powerpoint/2010/main" val="112167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03276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3636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58370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</a:t>
            </a:r>
            <a:br>
              <a:rPr lang="en-GB" noProof="0"/>
            </a:br>
            <a:r>
              <a:rPr lang="en-GB" noProof="0"/>
              <a:t>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</a:t>
            </a:r>
            <a:br>
              <a:rPr lang="en-GB" noProof="0"/>
            </a:br>
            <a:r>
              <a:rPr lang="en-GB" noProof="0"/>
              <a:t>(Arial 24pt)</a:t>
            </a:r>
          </a:p>
          <a:p>
            <a:pPr lvl="4"/>
            <a:r>
              <a:rPr lang="en-GB" noProof="0"/>
              <a:t>Bulleted source</a:t>
            </a:r>
            <a:br>
              <a:rPr lang="en-GB" noProof="0"/>
            </a:br>
            <a:r>
              <a:rPr lang="en-GB" noProof="0"/>
              <a:t>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6553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576C201A-9D21-BC3A-FA64-20F7C7BCB9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8000" y="1752600"/>
            <a:ext cx="11278800" cy="4629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60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5568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45600" y="1752600"/>
            <a:ext cx="5400000" cy="4629150"/>
          </a:xfrm>
          <a:prstGeom prst="rect">
            <a:avLst/>
          </a:prstGeom>
        </p:spPr>
        <p:txBody>
          <a:bodyPr rIns="180000"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</p:spTree>
    <p:extLst>
      <p:ext uri="{BB962C8B-B14F-4D97-AF65-F5344CB8AC3E}">
        <p14:creationId xmlns:p14="http://schemas.microsoft.com/office/powerpoint/2010/main" val="2363996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8000" y="1761172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" y="2741612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3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56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345600" y="2741613"/>
            <a:ext cx="5400000" cy="3640137"/>
          </a:xfrm>
        </p:spPr>
        <p:txBody>
          <a:bodyPr rIns="180000"/>
          <a:lstStyle>
            <a:lvl5pPr>
              <a:defRPr/>
            </a:lvl5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</p:spTree>
    <p:extLst>
      <p:ext uri="{BB962C8B-B14F-4D97-AF65-F5344CB8AC3E}">
        <p14:creationId xmlns:p14="http://schemas.microsoft.com/office/powerpoint/2010/main" val="2187109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7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8313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42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414600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70488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8360888" y="2741613"/>
            <a:ext cx="338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182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752600"/>
            <a:ext cx="1126864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14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1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1616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3482560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3040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6496807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4465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9511053" y="2741613"/>
            <a:ext cx="2232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5780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7913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313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88535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2798935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9157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5129557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0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49779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7460179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8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80400" y="1764000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9790800" y="2741613"/>
            <a:ext cx="1944000" cy="3640137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5767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30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214"/>
            <a:ext cx="12192000" cy="687977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441671"/>
            <a:ext cx="3942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68000" y="1752283"/>
            <a:ext cx="11277600" cy="462946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table</a:t>
            </a:r>
            <a:endParaRPr lang="en-GB" noProof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9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51175" y="1752600"/>
            <a:ext cx="86817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2131200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8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0024" y="1752600"/>
            <a:ext cx="5634921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 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 (Arial 24pt)</a:t>
            </a:r>
          </a:p>
          <a:p>
            <a:pPr lvl="4"/>
            <a:r>
              <a:rPr lang="en-GB" noProof="0"/>
              <a:t>Bulleted source 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5172146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1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54103" y="1752600"/>
            <a:ext cx="2579993" cy="4629150"/>
          </a:xfrm>
          <a:prstGeom prst="rect">
            <a:avLst/>
          </a:prstGeom>
        </p:spPr>
        <p:txBody>
          <a:bodyPr/>
          <a:lstStyle>
            <a:lvl1pPr marL="288000" indent="-288000">
              <a:buFont typeface="Arial" panose="020B0604020202020204" pitchFamily="34" charset="0"/>
              <a:buChar char="•"/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</a:lstStyle>
          <a:p>
            <a:pPr lvl="0"/>
            <a:r>
              <a:rPr lang="en-GB" noProof="0"/>
              <a:t>Bulleted subtitle (Arial 24pt)</a:t>
            </a:r>
          </a:p>
          <a:p>
            <a:pPr lvl="1"/>
            <a:r>
              <a:rPr lang="en-GB" noProof="0"/>
              <a:t>Subtitle</a:t>
            </a:r>
            <a:br>
              <a:rPr lang="en-GB" noProof="0"/>
            </a:br>
            <a:r>
              <a:rPr lang="en-GB" noProof="0"/>
              <a:t>(Arial 20pt)</a:t>
            </a:r>
          </a:p>
          <a:p>
            <a:pPr lvl="2"/>
            <a:r>
              <a:rPr lang="en-GB" noProof="0"/>
              <a:t>Bulleted slide body text (Arial 16pt)</a:t>
            </a:r>
          </a:p>
          <a:p>
            <a:pPr lvl="3"/>
            <a:r>
              <a:rPr lang="en-GB" noProof="0"/>
              <a:t>Body text</a:t>
            </a:r>
            <a:br>
              <a:rPr lang="en-GB" noProof="0"/>
            </a:br>
            <a:r>
              <a:rPr lang="en-GB" noProof="0"/>
              <a:t>(Arial 24pt)</a:t>
            </a:r>
          </a:p>
          <a:p>
            <a:pPr lvl="4"/>
            <a:r>
              <a:rPr lang="en-GB" noProof="0"/>
              <a:t>Bulleted source</a:t>
            </a:r>
            <a:br>
              <a:rPr lang="en-GB" noProof="0"/>
            </a:br>
            <a:r>
              <a:rPr lang="en-GB" noProof="0"/>
              <a:t>(Arial 20pt)</a:t>
            </a:r>
          </a:p>
          <a:p>
            <a:pPr lvl="5"/>
            <a:r>
              <a:rPr lang="en-GB" noProof="0"/>
              <a:t>Source (Arial 16pt)</a:t>
            </a:r>
          </a:p>
        </p:txBody>
      </p:sp>
      <p:sp>
        <p:nvSpPr>
          <p:cNvPr id="12" name="Picture Placeholde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68000" y="1752600"/>
            <a:ext cx="8236031" cy="46291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chart</a:t>
            </a:r>
            <a:endParaRPr lang="en-GB" noProof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98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81750"/>
            <a:ext cx="1066800" cy="382270"/>
          </a:xfrm>
        </p:spPr>
        <p:txBody>
          <a:bodyPr/>
          <a:lstStyle/>
          <a:p>
            <a:fld id="{B0B34E4B-25F1-4D72-B319-B9B5A0ABC919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1"/>
            <a:ext cx="2593975" cy="382269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1174" y="6381751"/>
            <a:ext cx="6096001" cy="382270"/>
          </a:xfrm>
        </p:spPr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8000" y="1752600"/>
            <a:ext cx="11277600" cy="46291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cxnSp>
        <p:nvCxnSpPr>
          <p:cNvPr id="11" name="Straight Connecto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OFFICIAL‑BLUE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0" name="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16" r:id="rId3"/>
    <p:sldLayoutId id="2147483732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5" r:id="rId11"/>
    <p:sldLayoutId id="2147483726" r:id="rId12"/>
    <p:sldLayoutId id="2147483727" r:id="rId13"/>
    <p:sldLayoutId id="2147483728" r:id="rId14"/>
    <p:sldLayoutId id="2147483747" r:id="rId15"/>
    <p:sldLayoutId id="2147483731" r:id="rId16"/>
    <p:sldLayoutId id="2147483748" r:id="rId17"/>
    <p:sldLayoutId id="2147483739" r:id="rId18"/>
    <p:sldLayoutId id="2147483819" r:id="rId19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rgbClr val="12273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83971"/>
            <a:ext cx="1060450" cy="36957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B34E4B-25F1-4D72-B319-B9B5A0ABC9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83971"/>
            <a:ext cx="25939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1175" y="6383971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OFFICIAL‑BLUE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457200"/>
            <a:ext cx="11277600" cy="91281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752599"/>
            <a:ext cx="11277600" cy="46270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D1135-C288-51CD-D1DE-D75AB5461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rgbClr val="415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84498-1490-E717-C37A-EDE5AAF9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F3D2A-9ED4-E772-833F-72784DB30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rgbClr val="77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6C657-D9E0-DACF-0C6A-602B04F52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5296" y="6764020"/>
            <a:ext cx="112788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18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7" r:id="rId14"/>
  </p:sldLayoutIdLst>
  <p:hf sldNum="0"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2800" b="1" kern="1200" baseline="0" noProof="0" dirty="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24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4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3">
          <p15:clr>
            <a:srgbClr val="F26B43"/>
          </p15:clr>
        </p15:guide>
        <p15:guide id="4" orient="horz" pos="1727">
          <p15:clr>
            <a:srgbClr val="F26B43"/>
          </p15:clr>
        </p15:guide>
        <p15:guide id="5" orient="horz" pos="3456">
          <p15:clr>
            <a:srgbClr val="F26B43"/>
          </p15:clr>
        </p15:guide>
        <p15:guide id="6" pos="4802">
          <p15:clr>
            <a:srgbClr val="F26B43"/>
          </p15:clr>
        </p15:guide>
        <p15:guide id="7" pos="5762">
          <p15:clr>
            <a:srgbClr val="F26B43"/>
          </p15:clr>
        </p15:guide>
        <p15:guide id="8" pos="6720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pos="2880">
          <p15:clr>
            <a:srgbClr val="F26B43"/>
          </p15:clr>
        </p15:guide>
        <p15:guide id="13" pos="1922">
          <p15:clr>
            <a:srgbClr val="F26B43"/>
          </p15:clr>
        </p15:guide>
        <p15:guide id="14" pos="960">
          <p15:clr>
            <a:srgbClr val="F26B43"/>
          </p15:clr>
        </p15:guide>
        <p15:guide id="15" pos="288">
          <p15:clr>
            <a:srgbClr val="F26B43"/>
          </p15:clr>
        </p15:guide>
        <p15:guide id="16" pos="6560">
          <p15:clr>
            <a:srgbClr val="F26B43"/>
          </p15:clr>
        </p15:guide>
        <p15:guide id="18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F1610E-B974-E806-E2FA-645507DF79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GB"/>
              <a:t>Data as a Dialogue</a:t>
            </a:r>
          </a:p>
          <a:p>
            <a:pPr lvl="1"/>
            <a:r>
              <a:rPr lang="en-GB"/>
              <a:t>12 March 2026</a:t>
            </a:r>
          </a:p>
          <a:p>
            <a:pPr lvl="1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CCF5A-5589-65A3-4239-E391D46EE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Vicky White</a:t>
            </a:r>
          </a:p>
          <a:p>
            <a:r>
              <a:rPr lang="en-GB"/>
              <a:t>Director of Insurance and Cross-Sectoral Policy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C8975-16DD-2140-D0CD-A79B0CE862F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OFFICIAL‑BLUE</a:t>
            </a:r>
          </a:p>
        </p:txBody>
      </p:sp>
    </p:spTree>
    <p:extLst>
      <p:ext uri="{BB962C8B-B14F-4D97-AF65-F5344CB8AC3E}">
        <p14:creationId xmlns:p14="http://schemas.microsoft.com/office/powerpoint/2010/main" val="400282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209CA-8277-9259-6E35-AF549CA12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C65F7-967D-71F7-C11E-98B25DA4F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5" y="34043"/>
            <a:ext cx="12060000" cy="67157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99DB0-2313-B73E-2DBA-8DE804517326}"/>
              </a:ext>
            </a:extLst>
          </p:cNvPr>
          <p:cNvSpPr/>
          <p:nvPr/>
        </p:nvSpPr>
        <p:spPr>
          <a:xfrm>
            <a:off x="371475" y="6657975"/>
            <a:ext cx="11468100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4A22E3-1FD8-84FE-D60F-05C1B6A6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OFFICIAL‑BLUE</a:t>
            </a:r>
          </a:p>
        </p:txBody>
      </p:sp>
    </p:spTree>
    <p:extLst>
      <p:ext uri="{BB962C8B-B14F-4D97-AF65-F5344CB8AC3E}">
        <p14:creationId xmlns:p14="http://schemas.microsoft.com/office/powerpoint/2010/main" val="309117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B8116-6B24-ED70-878B-D894A297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OFFICIAL‑BLUE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8481D2-DBD2-292D-D363-53CDAB13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F3FB8-A5CF-C06C-B90C-426A69F86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/>
              <a:t>UKDT – UK Deposit Takers</a:t>
            </a:r>
          </a:p>
          <a:p>
            <a:r>
              <a:rPr lang="en-GB" sz="2000"/>
              <a:t>MLAR – Mortgage Lenders and Administrators Return</a:t>
            </a:r>
          </a:p>
          <a:p>
            <a:r>
              <a:rPr lang="en-GB" sz="2000"/>
              <a:t>STDF – Stress Test Data Framework</a:t>
            </a:r>
          </a:p>
          <a:p>
            <a:r>
              <a:rPr lang="en-GB" sz="2000"/>
              <a:t>DSD – Data Strategy Division</a:t>
            </a:r>
          </a:p>
          <a:p>
            <a:r>
              <a:rPr lang="en-GB" sz="2000"/>
              <a:t>FSSR – Financial Stability Strategy and Risk</a:t>
            </a:r>
          </a:p>
          <a:p>
            <a:r>
              <a:rPr lang="en-GB" sz="2000"/>
              <a:t>MA – Monetary Analysis</a:t>
            </a:r>
          </a:p>
          <a:p>
            <a:r>
              <a:rPr lang="en-GB" sz="2000"/>
              <a:t>PPD – Prudential Policy Directorate</a:t>
            </a:r>
          </a:p>
          <a:p>
            <a:r>
              <a:rPr lang="en-GB" sz="2000"/>
              <a:t>SRS – Supervisory Risk Specialists</a:t>
            </a:r>
          </a:p>
          <a:p>
            <a:r>
              <a:rPr lang="en-GB" sz="2000"/>
              <a:t>CRACL – Credit, Risk Analytics, Capital and Liquidity Division</a:t>
            </a:r>
          </a:p>
          <a:p>
            <a:r>
              <a:rPr lang="en-GB" sz="2000"/>
              <a:t>MDRD – Model Development and Review Division</a:t>
            </a:r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489807387"/>
      </p:ext>
    </p:extLst>
  </p:cSld>
  <p:clrMapOvr>
    <a:masterClrMapping/>
  </p:clrMapOvr>
</p:sld>
</file>

<file path=ppt/theme/theme1.xml><?xml version="1.0" encoding="utf-8"?>
<a:theme xmlns:a="http://schemas.openxmlformats.org/drawingml/2006/main" name="Bank-PRA Template">
  <a:themeElements>
    <a:clrScheme name="BoE New VIS colours">
      <a:dk1>
        <a:srgbClr val="000000"/>
      </a:dk1>
      <a:lt1>
        <a:srgbClr val="12273F"/>
      </a:lt1>
      <a:dk2>
        <a:srgbClr val="C4C9CF"/>
      </a:dk2>
      <a:lt2>
        <a:srgbClr val="FFFFF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5297FF"/>
      </a:hlink>
      <a:folHlink>
        <a:srgbClr val="FFD200"/>
      </a:folHlink>
    </a:clrScheme>
    <a:fontScheme name="Bank Fonts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E-Official-A Bank and PRA.potx" id="{416D58BC-389A-4D3E-B254-99EEEE6F3B24}" vid="{3E9A26F8-A77A-4833-B2BE-FFBC065DDC84}"/>
    </a:ext>
  </a:extLst>
</a:theme>
</file>

<file path=ppt/theme/theme2.xml><?xml version="1.0" encoding="utf-8"?>
<a:theme xmlns:a="http://schemas.openxmlformats.org/drawingml/2006/main" name="Bank-PRA Template DARK">
  <a:themeElements>
    <a:clrScheme name="BoE New VIS colours">
      <a:dk1>
        <a:srgbClr val="000000"/>
      </a:dk1>
      <a:lt1>
        <a:srgbClr val="12273F"/>
      </a:lt1>
      <a:dk2>
        <a:srgbClr val="C4C9CF"/>
      </a:dk2>
      <a:lt2>
        <a:srgbClr val="FFFFFF"/>
      </a:lt2>
      <a:accent1>
        <a:srgbClr val="3CD7D9"/>
      </a:accent1>
      <a:accent2>
        <a:srgbClr val="FF7300"/>
      </a:accent2>
      <a:accent3>
        <a:srgbClr val="9E71FE"/>
      </a:accent3>
      <a:accent4>
        <a:srgbClr val="D4AF37"/>
      </a:accent4>
      <a:accent5>
        <a:srgbClr val="A5D700"/>
      </a:accent5>
      <a:accent6>
        <a:srgbClr val="FF50C8"/>
      </a:accent6>
      <a:hlink>
        <a:srgbClr val="5297FF"/>
      </a:hlink>
      <a:folHlink>
        <a:srgbClr val="FFD200"/>
      </a:folHlink>
    </a:clrScheme>
    <a:fontScheme name="Bank Fonts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E-Official-A Bank and PRA.potx" id="{416D58BC-389A-4D3E-B254-99EEEE6F3B24}" vid="{FB3BF925-27BB-47A4-8B87-7B711778CD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BOE-Official-A Bank and PRA (2)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Bank-PRA Template</vt:lpstr>
      <vt:lpstr>Bank-PRA Template DARK</vt:lpstr>
      <vt:lpstr>PowerPoint Presentation</vt:lpstr>
      <vt:lpstr>PowerPoint Presentation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2026-03-11T18:58:53Z</dcterms:created>
  <dcterms:modified xsi:type="dcterms:W3CDTF">2026-03-11T18:58:56Z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163048465</vt:i4>
  </property>
  <property fmtid="{D5CDD505-2E9C-101B-9397-08002B2CF9AE}" pid="3" name="_NewReviewCycle">
    <vt:lpwstr/>
  </property>
  <property fmtid="{D5CDD505-2E9C-101B-9397-08002B2CF9AE}" pid="4" name="_EmailSubject">
    <vt:lpwstr>Vicky's speech on FBD (post ED review)</vt:lpwstr>
  </property>
  <property fmtid="{D5CDD505-2E9C-101B-9397-08002B2CF9AE}" pid="5" name="_AuthorEmail">
    <vt:lpwstr>Mike.Burke@bankofengland.co.uk</vt:lpwstr>
  </property>
  <property fmtid="{D5CDD505-2E9C-101B-9397-08002B2CF9AE}" pid="6" name="_AuthorEmailDisplayName">
    <vt:lpwstr>Burke, Mike</vt:lpwstr>
  </property>
</Properties>
</file>