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  <p:sldMasterId id="2147483798" r:id="rId2"/>
  </p:sldMasterIdLst>
  <p:notesMasterIdLst>
    <p:notesMasterId r:id="rId11"/>
  </p:notesMasterIdLst>
  <p:sldIdLst>
    <p:sldId id="423" r:id="rId3"/>
    <p:sldId id="426" r:id="rId4"/>
    <p:sldId id="409" r:id="rId5"/>
    <p:sldId id="424" r:id="rId6"/>
    <p:sldId id="427" r:id="rId7"/>
    <p:sldId id="425" r:id="rId8"/>
    <p:sldId id="428" r:id="rId9"/>
    <p:sldId id="37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7E4EB56-3A7B-60A2-D527-B4EF76AA0199}" name="Saxena, Kavya" initials="KS" userId="S::Kavya.Saxena@bankofengland.co.uk::71c43485-c315-4808-9520-8224c9dc131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97FF"/>
    <a:srgbClr val="FFD200"/>
    <a:srgbClr val="FF9173"/>
    <a:srgbClr val="FE015B"/>
    <a:srgbClr val="FEFEFE"/>
    <a:srgbClr val="FEFFFE"/>
    <a:srgbClr val="FFFEFE"/>
    <a:srgbClr val="FFFFFE"/>
    <a:srgbClr val="FFFEFF"/>
    <a:srgbClr val="FE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00AA18-4D07-464F-8CE2-7699A94E403A}" v="125" dt="2026-05-11T16:11:33.498"/>
    <p1510:client id="{B4A6406A-75D2-4F8C-819E-9E671C704C54}" v="113" dt="2026-05-11T16:49:41.8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2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948" y="30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0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17" Type="http://schemas.microsoft.com/office/2018/10/relationships/authors" Target="authors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336782\AppData\Local\Temp\a71a3f84-4671-45b4-a202-a31348509bc1_mpr-april-2026-charts-slides-and-data.zip.bc1\April%202026%20MPR%20chart%20data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845238095238101E-2"/>
          <c:y val="0.12614687878243849"/>
          <c:w val="0.87392857142857139"/>
          <c:h val="0.77948445906424291"/>
        </c:manualLayout>
      </c:layout>
      <c:lineChart>
        <c:grouping val="standard"/>
        <c:varyColors val="0"/>
        <c:ser>
          <c:idx val="0"/>
          <c:order val="0"/>
          <c:tx>
            <c:strRef>
              <c:f>'Chart B.3'!$B$5</c:f>
              <c:strCache>
                <c:ptCount val="1"/>
                <c:pt idx="0">
                  <c:v>Prices</c:v>
                </c:pt>
              </c:strCache>
            </c:strRef>
          </c:tx>
          <c:spPr>
            <a:ln w="25400" cap="rnd">
              <a:solidFill>
                <a:srgbClr val="3CD7D9"/>
              </a:solidFill>
              <a:round/>
            </a:ln>
            <a:effectLst/>
          </c:spPr>
          <c:marker>
            <c:symbol val="none"/>
          </c:marker>
          <c:cat>
            <c:numRef>
              <c:f>'Chart B.3'!$A$6:$A$53</c:f>
              <c:numCache>
                <c:formatCode>m/d/yyyy</c:formatCode>
                <c:ptCount val="48"/>
                <c:pt idx="0">
                  <c:v>44682</c:v>
                </c:pt>
                <c:pt idx="1">
                  <c:v>44713</c:v>
                </c:pt>
                <c:pt idx="2">
                  <c:v>44743</c:v>
                </c:pt>
                <c:pt idx="3">
                  <c:v>44773.666666666701</c:v>
                </c:pt>
                <c:pt idx="4">
                  <c:v>44804.166666666701</c:v>
                </c:pt>
                <c:pt idx="5">
                  <c:v>44834.666666666701</c:v>
                </c:pt>
                <c:pt idx="6">
                  <c:v>44865.166666666701</c:v>
                </c:pt>
                <c:pt idx="7">
                  <c:v>44895.666666666701</c:v>
                </c:pt>
                <c:pt idx="8">
                  <c:v>44926.166666666701</c:v>
                </c:pt>
                <c:pt idx="9">
                  <c:v>44956.666666666701</c:v>
                </c:pt>
                <c:pt idx="10">
                  <c:v>44987.166666666701</c:v>
                </c:pt>
                <c:pt idx="11">
                  <c:v>45017.666666666701</c:v>
                </c:pt>
                <c:pt idx="12">
                  <c:v>45048.166666666701</c:v>
                </c:pt>
                <c:pt idx="13">
                  <c:v>45078.666666666701</c:v>
                </c:pt>
                <c:pt idx="14">
                  <c:v>45109.166666666701</c:v>
                </c:pt>
                <c:pt idx="15">
                  <c:v>45139.666666666701</c:v>
                </c:pt>
                <c:pt idx="16">
                  <c:v>45170.166666666701</c:v>
                </c:pt>
                <c:pt idx="17">
                  <c:v>45200.666666666701</c:v>
                </c:pt>
                <c:pt idx="18">
                  <c:v>45231.166666666701</c:v>
                </c:pt>
                <c:pt idx="19">
                  <c:v>45261.666666666701</c:v>
                </c:pt>
                <c:pt idx="20">
                  <c:v>45292.166666666701</c:v>
                </c:pt>
                <c:pt idx="21">
                  <c:v>45322.666666666701</c:v>
                </c:pt>
                <c:pt idx="22">
                  <c:v>45353.166666666701</c:v>
                </c:pt>
                <c:pt idx="23">
                  <c:v>45383.666666666701</c:v>
                </c:pt>
                <c:pt idx="24">
                  <c:v>45414.166666666701</c:v>
                </c:pt>
                <c:pt idx="25">
                  <c:v>45444.666666666701</c:v>
                </c:pt>
                <c:pt idx="26">
                  <c:v>45475.166666666701</c:v>
                </c:pt>
                <c:pt idx="27">
                  <c:v>45505.666666666701</c:v>
                </c:pt>
                <c:pt idx="28">
                  <c:v>45536.166666666701</c:v>
                </c:pt>
                <c:pt idx="29">
                  <c:v>45566.666666666701</c:v>
                </c:pt>
                <c:pt idx="30">
                  <c:v>45597.166666666701</c:v>
                </c:pt>
                <c:pt idx="31">
                  <c:v>45627.666666666701</c:v>
                </c:pt>
                <c:pt idx="32">
                  <c:v>45658.166666666701</c:v>
                </c:pt>
                <c:pt idx="33">
                  <c:v>45688.666666666701</c:v>
                </c:pt>
                <c:pt idx="34">
                  <c:v>45719.166666666701</c:v>
                </c:pt>
                <c:pt idx="35">
                  <c:v>45749.666666666701</c:v>
                </c:pt>
                <c:pt idx="36">
                  <c:v>45780.166666666701</c:v>
                </c:pt>
                <c:pt idx="37">
                  <c:v>45810.666666666701</c:v>
                </c:pt>
                <c:pt idx="38">
                  <c:v>45841.166666666701</c:v>
                </c:pt>
                <c:pt idx="39">
                  <c:v>45871.666666666701</c:v>
                </c:pt>
                <c:pt idx="40">
                  <c:v>45902.166666666701</c:v>
                </c:pt>
                <c:pt idx="41">
                  <c:v>45932.666666666701</c:v>
                </c:pt>
                <c:pt idx="42">
                  <c:v>45963.166666666701</c:v>
                </c:pt>
                <c:pt idx="43">
                  <c:v>45993.666666666701</c:v>
                </c:pt>
                <c:pt idx="44">
                  <c:v>46024.166666666701</c:v>
                </c:pt>
                <c:pt idx="45">
                  <c:v>46054.666666666701</c:v>
                </c:pt>
                <c:pt idx="46">
                  <c:v>46085.166666666701</c:v>
                </c:pt>
                <c:pt idx="47">
                  <c:v>46115.666666666701</c:v>
                </c:pt>
              </c:numCache>
            </c:numRef>
          </c:cat>
          <c:val>
            <c:numRef>
              <c:f>'Chart B.3'!$B$6:$B$53</c:f>
              <c:numCache>
                <c:formatCode>0.0</c:formatCode>
                <c:ptCount val="48"/>
                <c:pt idx="0">
                  <c:v>5.8310000000000004</c:v>
                </c:pt>
                <c:pt idx="1">
                  <c:v>6.3090000000000002</c:v>
                </c:pt>
                <c:pt idx="2">
                  <c:v>6.6779999999999999</c:v>
                </c:pt>
                <c:pt idx="3">
                  <c:v>6.4210000000000003</c:v>
                </c:pt>
                <c:pt idx="4">
                  <c:v>6.6289999999999996</c:v>
                </c:pt>
                <c:pt idx="5">
                  <c:v>6.2210000000000001</c:v>
                </c:pt>
                <c:pt idx="6">
                  <c:v>5.7089999999999996</c:v>
                </c:pt>
                <c:pt idx="7">
                  <c:v>5.7850000000000001</c:v>
                </c:pt>
                <c:pt idx="8">
                  <c:v>5.8</c:v>
                </c:pt>
                <c:pt idx="9">
                  <c:v>5.367</c:v>
                </c:pt>
                <c:pt idx="10">
                  <c:v>5.3140000000000001</c:v>
                </c:pt>
                <c:pt idx="11">
                  <c:v>5.9569999999999999</c:v>
                </c:pt>
                <c:pt idx="12">
                  <c:v>5.0540000000000003</c:v>
                </c:pt>
                <c:pt idx="13">
                  <c:v>4.875</c:v>
                </c:pt>
                <c:pt idx="14">
                  <c:v>5.5570000000000004</c:v>
                </c:pt>
                <c:pt idx="15">
                  <c:v>4.4640000000000004</c:v>
                </c:pt>
                <c:pt idx="16">
                  <c:v>4.3949999999999996</c:v>
                </c:pt>
                <c:pt idx="17">
                  <c:v>4.702</c:v>
                </c:pt>
                <c:pt idx="18">
                  <c:v>4.2300000000000004</c:v>
                </c:pt>
                <c:pt idx="19">
                  <c:v>4.1559999999999997</c:v>
                </c:pt>
                <c:pt idx="20">
                  <c:v>4.5220000000000002</c:v>
                </c:pt>
                <c:pt idx="21">
                  <c:v>4.109</c:v>
                </c:pt>
                <c:pt idx="22">
                  <c:v>3.67</c:v>
                </c:pt>
                <c:pt idx="23">
                  <c:v>4.2249999999999996</c:v>
                </c:pt>
                <c:pt idx="24">
                  <c:v>3.8159999999999998</c:v>
                </c:pt>
                <c:pt idx="25">
                  <c:v>3.5619999999999998</c:v>
                </c:pt>
                <c:pt idx="26">
                  <c:v>3.6890000000000001</c:v>
                </c:pt>
                <c:pt idx="27">
                  <c:v>3.3250000000000002</c:v>
                </c:pt>
                <c:pt idx="28">
                  <c:v>3.6070000000000002</c:v>
                </c:pt>
                <c:pt idx="29">
                  <c:v>3.5990000000000002</c:v>
                </c:pt>
                <c:pt idx="30">
                  <c:v>3.7879999999999998</c:v>
                </c:pt>
                <c:pt idx="31">
                  <c:v>3.9860000000000002</c:v>
                </c:pt>
                <c:pt idx="32">
                  <c:v>3.93</c:v>
                </c:pt>
                <c:pt idx="33">
                  <c:v>3.9710000000000001</c:v>
                </c:pt>
                <c:pt idx="34">
                  <c:v>3.9049999999999998</c:v>
                </c:pt>
                <c:pt idx="35">
                  <c:v>3.706</c:v>
                </c:pt>
                <c:pt idx="36">
                  <c:v>3.508</c:v>
                </c:pt>
                <c:pt idx="37">
                  <c:v>3.7440000000000002</c:v>
                </c:pt>
                <c:pt idx="38">
                  <c:v>3.8929999999999998</c:v>
                </c:pt>
                <c:pt idx="39">
                  <c:v>3.4849999999999999</c:v>
                </c:pt>
                <c:pt idx="40">
                  <c:v>3.7349999999999999</c:v>
                </c:pt>
                <c:pt idx="41">
                  <c:v>3.7120000000000002</c:v>
                </c:pt>
                <c:pt idx="42">
                  <c:v>3.516</c:v>
                </c:pt>
                <c:pt idx="43">
                  <c:v>3.5630000000000002</c:v>
                </c:pt>
                <c:pt idx="44">
                  <c:v>3.4340000000000002</c:v>
                </c:pt>
                <c:pt idx="45">
                  <c:v>3.35</c:v>
                </c:pt>
                <c:pt idx="46">
                  <c:v>3.7170000000000001</c:v>
                </c:pt>
                <c:pt idx="47">
                  <c:v>4.3840000000000003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99A-4783-A73E-63413A278C04}"/>
            </c:ext>
          </c:extLst>
        </c:ser>
        <c:ser>
          <c:idx val="1"/>
          <c:order val="1"/>
          <c:tx>
            <c:strRef>
              <c:f>'Chart B.3'!$C$5</c:f>
              <c:strCache>
                <c:ptCount val="1"/>
                <c:pt idx="0">
                  <c:v>Wages</c:v>
                </c:pt>
              </c:strCache>
            </c:strRef>
          </c:tx>
          <c:spPr>
            <a:ln w="25400" cap="rnd">
              <a:solidFill>
                <a:srgbClr val="FF7300"/>
              </a:solidFill>
              <a:round/>
            </a:ln>
            <a:effectLst/>
          </c:spPr>
          <c:marker>
            <c:symbol val="none"/>
          </c:marker>
          <c:cat>
            <c:numRef>
              <c:f>'Chart B.3'!$A$6:$A$53</c:f>
              <c:numCache>
                <c:formatCode>m/d/yyyy</c:formatCode>
                <c:ptCount val="48"/>
                <c:pt idx="0">
                  <c:v>44682</c:v>
                </c:pt>
                <c:pt idx="1">
                  <c:v>44713</c:v>
                </c:pt>
                <c:pt idx="2">
                  <c:v>44743</c:v>
                </c:pt>
                <c:pt idx="3">
                  <c:v>44773.666666666701</c:v>
                </c:pt>
                <c:pt idx="4">
                  <c:v>44804.166666666701</c:v>
                </c:pt>
                <c:pt idx="5">
                  <c:v>44834.666666666701</c:v>
                </c:pt>
                <c:pt idx="6">
                  <c:v>44865.166666666701</c:v>
                </c:pt>
                <c:pt idx="7">
                  <c:v>44895.666666666701</c:v>
                </c:pt>
                <c:pt idx="8">
                  <c:v>44926.166666666701</c:v>
                </c:pt>
                <c:pt idx="9">
                  <c:v>44956.666666666701</c:v>
                </c:pt>
                <c:pt idx="10">
                  <c:v>44987.166666666701</c:v>
                </c:pt>
                <c:pt idx="11">
                  <c:v>45017.666666666701</c:v>
                </c:pt>
                <c:pt idx="12">
                  <c:v>45048.166666666701</c:v>
                </c:pt>
                <c:pt idx="13">
                  <c:v>45078.666666666701</c:v>
                </c:pt>
                <c:pt idx="14">
                  <c:v>45109.166666666701</c:v>
                </c:pt>
                <c:pt idx="15">
                  <c:v>45139.666666666701</c:v>
                </c:pt>
                <c:pt idx="16">
                  <c:v>45170.166666666701</c:v>
                </c:pt>
                <c:pt idx="17">
                  <c:v>45200.666666666701</c:v>
                </c:pt>
                <c:pt idx="18">
                  <c:v>45231.166666666701</c:v>
                </c:pt>
                <c:pt idx="19">
                  <c:v>45261.666666666701</c:v>
                </c:pt>
                <c:pt idx="20">
                  <c:v>45292.166666666701</c:v>
                </c:pt>
                <c:pt idx="21">
                  <c:v>45322.666666666701</c:v>
                </c:pt>
                <c:pt idx="22">
                  <c:v>45353.166666666701</c:v>
                </c:pt>
                <c:pt idx="23">
                  <c:v>45383.666666666701</c:v>
                </c:pt>
                <c:pt idx="24">
                  <c:v>45414.166666666701</c:v>
                </c:pt>
                <c:pt idx="25">
                  <c:v>45444.666666666701</c:v>
                </c:pt>
                <c:pt idx="26">
                  <c:v>45475.166666666701</c:v>
                </c:pt>
                <c:pt idx="27">
                  <c:v>45505.666666666701</c:v>
                </c:pt>
                <c:pt idx="28">
                  <c:v>45536.166666666701</c:v>
                </c:pt>
                <c:pt idx="29">
                  <c:v>45566.666666666701</c:v>
                </c:pt>
                <c:pt idx="30">
                  <c:v>45597.166666666701</c:v>
                </c:pt>
                <c:pt idx="31">
                  <c:v>45627.666666666701</c:v>
                </c:pt>
                <c:pt idx="32">
                  <c:v>45658.166666666701</c:v>
                </c:pt>
                <c:pt idx="33">
                  <c:v>45688.666666666701</c:v>
                </c:pt>
                <c:pt idx="34">
                  <c:v>45719.166666666701</c:v>
                </c:pt>
                <c:pt idx="35">
                  <c:v>45749.666666666701</c:v>
                </c:pt>
                <c:pt idx="36">
                  <c:v>45780.166666666701</c:v>
                </c:pt>
                <c:pt idx="37">
                  <c:v>45810.666666666701</c:v>
                </c:pt>
                <c:pt idx="38">
                  <c:v>45841.166666666701</c:v>
                </c:pt>
                <c:pt idx="39">
                  <c:v>45871.666666666701</c:v>
                </c:pt>
                <c:pt idx="40">
                  <c:v>45902.166666666701</c:v>
                </c:pt>
                <c:pt idx="41">
                  <c:v>45932.666666666701</c:v>
                </c:pt>
                <c:pt idx="42">
                  <c:v>45963.166666666701</c:v>
                </c:pt>
                <c:pt idx="43">
                  <c:v>45993.666666666701</c:v>
                </c:pt>
                <c:pt idx="44">
                  <c:v>46024.166666666701</c:v>
                </c:pt>
                <c:pt idx="45">
                  <c:v>46054.666666666701</c:v>
                </c:pt>
                <c:pt idx="46">
                  <c:v>46085.166666666701</c:v>
                </c:pt>
                <c:pt idx="47">
                  <c:v>46115.666666666701</c:v>
                </c:pt>
              </c:numCache>
            </c:numRef>
          </c:cat>
          <c:val>
            <c:numRef>
              <c:f>'Chart B.3'!$C$6:$C$53</c:f>
              <c:numCache>
                <c:formatCode>0.0</c:formatCode>
                <c:ptCount val="48"/>
                <c:pt idx="0">
                  <c:v>4.7869999999999999</c:v>
                </c:pt>
                <c:pt idx="1">
                  <c:v>5.0759999999999996</c:v>
                </c:pt>
                <c:pt idx="2">
                  <c:v>5.18</c:v>
                </c:pt>
                <c:pt idx="3">
                  <c:v>5.4749999999999996</c:v>
                </c:pt>
                <c:pt idx="4">
                  <c:v>5.8479999999999999</c:v>
                </c:pt>
                <c:pt idx="5">
                  <c:v>5.8639999999999999</c:v>
                </c:pt>
                <c:pt idx="6">
                  <c:v>5.7869999999999999</c:v>
                </c:pt>
                <c:pt idx="7">
                  <c:v>6.298</c:v>
                </c:pt>
                <c:pt idx="8">
                  <c:v>5.7370000000000001</c:v>
                </c:pt>
                <c:pt idx="9">
                  <c:v>5.7519999999999998</c:v>
                </c:pt>
                <c:pt idx="10">
                  <c:v>5.56</c:v>
                </c:pt>
                <c:pt idx="11">
                  <c:v>5.3869999999999996</c:v>
                </c:pt>
                <c:pt idx="12">
                  <c:v>5.2080000000000002</c:v>
                </c:pt>
                <c:pt idx="13">
                  <c:v>5.34</c:v>
                </c:pt>
                <c:pt idx="14">
                  <c:v>5.0060000000000002</c:v>
                </c:pt>
                <c:pt idx="15">
                  <c:v>4.9800000000000004</c:v>
                </c:pt>
                <c:pt idx="16">
                  <c:v>5.2160000000000002</c:v>
                </c:pt>
                <c:pt idx="17">
                  <c:v>5.0940000000000003</c:v>
                </c:pt>
                <c:pt idx="18">
                  <c:v>5.085</c:v>
                </c:pt>
                <c:pt idx="19">
                  <c:v>5.4269999999999996</c:v>
                </c:pt>
                <c:pt idx="20">
                  <c:v>5.15</c:v>
                </c:pt>
                <c:pt idx="21">
                  <c:v>4.91</c:v>
                </c:pt>
                <c:pt idx="22">
                  <c:v>4.7069999999999999</c:v>
                </c:pt>
                <c:pt idx="23">
                  <c:v>4.6239999999999997</c:v>
                </c:pt>
                <c:pt idx="24">
                  <c:v>4.117</c:v>
                </c:pt>
                <c:pt idx="25">
                  <c:v>3.97</c:v>
                </c:pt>
                <c:pt idx="26">
                  <c:v>4.09</c:v>
                </c:pt>
                <c:pt idx="27">
                  <c:v>4.0990000000000002</c:v>
                </c:pt>
                <c:pt idx="28">
                  <c:v>4.0830000000000002</c:v>
                </c:pt>
                <c:pt idx="29">
                  <c:v>4.1180000000000003</c:v>
                </c:pt>
                <c:pt idx="30">
                  <c:v>3.8450000000000002</c:v>
                </c:pt>
                <c:pt idx="31">
                  <c:v>3.9350000000000001</c:v>
                </c:pt>
                <c:pt idx="32">
                  <c:v>3.8809999999999998</c:v>
                </c:pt>
                <c:pt idx="33">
                  <c:v>3.9940000000000002</c:v>
                </c:pt>
                <c:pt idx="34">
                  <c:v>3.9380000000000002</c:v>
                </c:pt>
                <c:pt idx="35">
                  <c:v>3.5350000000000001</c:v>
                </c:pt>
                <c:pt idx="36">
                  <c:v>3.5659999999999998</c:v>
                </c:pt>
                <c:pt idx="37">
                  <c:v>3.6539999999999999</c:v>
                </c:pt>
                <c:pt idx="38">
                  <c:v>3.5659999999999998</c:v>
                </c:pt>
                <c:pt idx="39">
                  <c:v>3.4670000000000001</c:v>
                </c:pt>
                <c:pt idx="40">
                  <c:v>3.83</c:v>
                </c:pt>
                <c:pt idx="41">
                  <c:v>3.8149999999999999</c:v>
                </c:pt>
                <c:pt idx="42">
                  <c:v>3.6360000000000001</c:v>
                </c:pt>
                <c:pt idx="43">
                  <c:v>3.6640000000000001</c:v>
                </c:pt>
                <c:pt idx="44">
                  <c:v>3.4790000000000001</c:v>
                </c:pt>
                <c:pt idx="45">
                  <c:v>3.5209999999999999</c:v>
                </c:pt>
                <c:pt idx="46">
                  <c:v>3.363</c:v>
                </c:pt>
                <c:pt idx="47">
                  <c:v>3.4529999999999998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99A-4783-A73E-63413A278C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47248256"/>
        <c:axId val="647234816"/>
      </c:lineChart>
      <c:dateAx>
        <c:axId val="647248256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noFill/>
          <a:ln w="9525" cap="flat" cmpd="sng" algn="ctr">
            <a:solidFill>
              <a:srgbClr val="FFFFFF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C4C9CF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47234816"/>
        <c:crosses val="autoZero"/>
        <c:auto val="1"/>
        <c:lblOffset val="100"/>
        <c:baseTimeUnit val="months"/>
        <c:majorUnit val="8"/>
        <c:majorTimeUnit val="months"/>
      </c:dateAx>
      <c:valAx>
        <c:axId val="647234816"/>
        <c:scaling>
          <c:orientation val="minMax"/>
          <c:min val="3"/>
        </c:scaling>
        <c:delete val="0"/>
        <c:axPos val="l"/>
        <c:majorGridlines>
          <c:spPr>
            <a:ln w="9525" cap="flat" cmpd="sng" algn="ctr">
              <a:solidFill>
                <a:srgbClr val="C4C9CF"/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C4C9CF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47248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54229761904761908"/>
          <c:y val="0.51190400352110632"/>
          <c:w val="0.35889682539682533"/>
          <c:h val="5.67092712815553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C4C9CF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12273F"/>
    </a:solidFill>
    <a:ln w="25400" cap="flat" cmpd="sng" algn="ctr">
      <a:noFill/>
      <a:round/>
    </a:ln>
    <a:effectLst/>
  </c:spPr>
  <c:txPr>
    <a:bodyPr/>
    <a:lstStyle/>
    <a:p>
      <a:pPr>
        <a:defRPr sz="1200">
          <a:solidFill>
            <a:srgbClr val="C4C9CF"/>
          </a:solidFill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0.01545</cdr:y>
    </cdr:from>
    <cdr:to>
      <cdr:x>0.7276</cdr:x>
      <cdr:y>0.10591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D761D62-6366-54A8-D22D-1D84D5A779E5}"/>
            </a:ext>
          </a:extLst>
        </cdr:cNvPr>
        <cdr:cNvSpPr txBox="1"/>
      </cdr:nvSpPr>
      <cdr:spPr>
        <a:xfrm xmlns:a="http://schemas.openxmlformats.org/drawingml/2006/main">
          <a:off x="0" y="66674"/>
          <a:ext cx="3667120" cy="3905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/>
        <a:lstStyle xmlns:a="http://schemas.openxmlformats.org/drawingml/2006/main"/>
        <a:p xmlns:a="http://schemas.openxmlformats.org/drawingml/2006/main">
          <a:pPr indent="0"/>
          <a:r>
            <a:rPr lang="en-GB" sz="1300" kern="1200">
              <a:solidFill>
                <a:srgbClr val="C4C9CF"/>
              </a:solidFill>
              <a:latin typeface="Arial" panose="020B0604020202020204" pitchFamily="34" charset="0"/>
              <a:cs typeface="Arial" panose="020B0604020202020204" pitchFamily="34" charset="0"/>
            </a:rPr>
            <a:t>Percentage change over next 12 months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40E002-B88B-4BB0-BA5A-919501F4FBF2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E53B0-EFB7-4B0E-B012-E676534541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066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NK Dark Blue Cov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pic>
        <p:nvPicPr>
          <p:cNvPr id="129" name="Picture 1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  <p:pic>
        <p:nvPicPr>
          <p:cNvPr id="2" name="Picture 1" descr="Bank of England">
            <a:extLst>
              <a:ext uri="{FF2B5EF4-FFF2-40B4-BE49-F238E27FC236}">
                <a16:creationId xmlns:a16="http://schemas.microsoft.com/office/drawing/2014/main" id="{A1E6AC7F-AF24-1D62-01DB-E4254DF8C61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3047"/>
          <a:stretch>
            <a:fillRect/>
          </a:stretch>
        </p:blipFill>
        <p:spPr>
          <a:xfrm>
            <a:off x="497473" y="577070"/>
            <a:ext cx="2574000" cy="337869"/>
          </a:xfrm>
          <a:prstGeom prst="rect">
            <a:avLst/>
          </a:prstGeom>
        </p:spPr>
      </p:pic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68000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chemeClr val="bg2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chemeClr val="bg2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noProof="0" dirty="0"/>
              <a:t>Presentation title</a:t>
            </a:r>
            <a:br>
              <a:rPr lang="en-GB" noProof="0" dirty="0"/>
            </a:br>
            <a:r>
              <a:rPr lang="en-GB" noProof="0" dirty="0"/>
              <a:t>(Century Gothic 40pt)</a:t>
            </a:r>
          </a:p>
          <a:p>
            <a:pPr lvl="1"/>
            <a:r>
              <a:rPr lang="en-GB" noProof="0" dirty="0"/>
              <a:t>Presentation subtitle </a:t>
            </a:r>
            <a:br>
              <a:rPr lang="en-GB" noProof="0" dirty="0"/>
            </a:br>
            <a:r>
              <a:rPr lang="en-GB" noProof="0" dirty="0"/>
              <a:t>(Century Gothic 24pt)</a:t>
            </a:r>
          </a:p>
          <a:p>
            <a:pPr lvl="1"/>
            <a:endParaRPr lang="en-GB" noProof="0" dirty="0"/>
          </a:p>
        </p:txBody>
      </p:sp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680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GB" noProof="0" dirty="0"/>
              <a:t>Click to add Name Surname</a:t>
            </a:r>
          </a:p>
          <a:p>
            <a:pPr lvl="1"/>
            <a:r>
              <a:rPr lang="en-GB" noProof="0" dirty="0"/>
              <a:t>Title/Date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/>
              <a:t>Official GREEN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3448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 GREEN</a:t>
            </a:r>
            <a:endParaRPr lang="en-GB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8000" y="457200"/>
            <a:ext cx="11277600" cy="912814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1752600"/>
            <a:ext cx="5400000" cy="4629150"/>
          </a:xfrm>
          <a:prstGeom prst="rect">
            <a:avLst/>
          </a:prstGeom>
        </p:spPr>
        <p:txBody>
          <a:bodyPr rIns="180000"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GB" noProof="0" dirty="0"/>
              <a:t>Bulleted subtitle (Arial 24pt)</a:t>
            </a:r>
          </a:p>
          <a:p>
            <a:pPr lvl="1"/>
            <a:r>
              <a:rPr lang="en-GB" noProof="0" dirty="0"/>
              <a:t>Subtitle (Arial 20pt)</a:t>
            </a:r>
          </a:p>
          <a:p>
            <a:pPr lvl="2"/>
            <a:r>
              <a:rPr lang="en-GB" noProof="0" dirty="0"/>
              <a:t>Bulleted slide body text (Arial 16pt)</a:t>
            </a:r>
          </a:p>
          <a:p>
            <a:pPr lvl="3"/>
            <a:r>
              <a:rPr lang="en-GB" noProof="0" dirty="0"/>
              <a:t>Body text (Arial 24pt)</a:t>
            </a:r>
          </a:p>
          <a:p>
            <a:pPr lvl="4"/>
            <a:r>
              <a:rPr lang="en-GB" noProof="0" dirty="0"/>
              <a:t>Bulleted source (Arial 20pt)</a:t>
            </a:r>
          </a:p>
          <a:p>
            <a:pPr lvl="5"/>
            <a:r>
              <a:rPr lang="en-GB" noProof="0" dirty="0"/>
              <a:t>Source (Arial 16pt)</a:t>
            </a:r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45600" y="1752600"/>
            <a:ext cx="5400000" cy="4629150"/>
          </a:xfrm>
          <a:prstGeom prst="rect">
            <a:avLst/>
          </a:prstGeom>
        </p:spPr>
        <p:txBody>
          <a:bodyPr rIns="180000"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GB" noProof="0" dirty="0"/>
              <a:t>Bulleted subtitle (Arial 24pt)</a:t>
            </a:r>
          </a:p>
          <a:p>
            <a:pPr lvl="1"/>
            <a:r>
              <a:rPr lang="en-GB" noProof="0" dirty="0"/>
              <a:t>Subtitle (Arial 20pt)</a:t>
            </a:r>
          </a:p>
          <a:p>
            <a:pPr lvl="2"/>
            <a:r>
              <a:rPr lang="en-GB" noProof="0" dirty="0"/>
              <a:t>Bulleted slide body text (Arial 16pt)</a:t>
            </a:r>
          </a:p>
          <a:p>
            <a:pPr lvl="3"/>
            <a:r>
              <a:rPr lang="en-GB" noProof="0" dirty="0"/>
              <a:t>Body text (Arial 24pt)</a:t>
            </a:r>
          </a:p>
          <a:p>
            <a:pPr lvl="4"/>
            <a:r>
              <a:rPr lang="en-GB" noProof="0" dirty="0"/>
              <a:t>Bulleted source (Arial 20pt)</a:t>
            </a:r>
          </a:p>
          <a:p>
            <a:pPr lvl="5"/>
            <a:r>
              <a:rPr lang="en-GB" noProof="0" dirty="0"/>
              <a:t>Source (Arial 16pt)</a:t>
            </a:r>
          </a:p>
        </p:txBody>
      </p:sp>
      <p:cxnSp>
        <p:nvCxnSpPr>
          <p:cNvPr id="11" name="Straight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7615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 GREEN</a:t>
            </a:r>
            <a:endParaRPr lang="en-GB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8000" y="457200"/>
            <a:ext cx="11277600" cy="912814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68000" y="1761172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468000" y="2741612"/>
            <a:ext cx="5400000" cy="3640137"/>
          </a:xfrm>
        </p:spPr>
        <p:txBody>
          <a:bodyPr rIns="180000"/>
          <a:lstStyle>
            <a:lvl5pPr>
              <a:defRPr/>
            </a:lvl5pPr>
          </a:lstStyle>
          <a:p>
            <a:pPr lvl="0"/>
            <a:r>
              <a:rPr lang="en-GB" noProof="0" dirty="0"/>
              <a:t>Bulleted subtitle (Arial 24pt)</a:t>
            </a:r>
          </a:p>
          <a:p>
            <a:pPr lvl="1"/>
            <a:r>
              <a:rPr lang="en-GB" noProof="0" dirty="0"/>
              <a:t>Subtitle (Arial 20pt)</a:t>
            </a:r>
          </a:p>
          <a:p>
            <a:pPr lvl="2"/>
            <a:r>
              <a:rPr lang="en-GB" noProof="0" dirty="0"/>
              <a:t>Bulleted slide body text (Arial 16pt)</a:t>
            </a:r>
          </a:p>
          <a:p>
            <a:pPr lvl="3"/>
            <a:r>
              <a:rPr lang="en-GB" noProof="0" dirty="0"/>
              <a:t>Body text (Arial 24pt)</a:t>
            </a:r>
          </a:p>
          <a:p>
            <a:pPr lvl="4"/>
            <a:r>
              <a:rPr lang="en-GB" noProof="0" dirty="0"/>
              <a:t>Bulleted source (Arial 20pt)</a:t>
            </a:r>
          </a:p>
          <a:p>
            <a:pPr lvl="5"/>
            <a:r>
              <a:rPr lang="en-GB" noProof="0" dirty="0"/>
              <a:t>Source (Arial 16pt)</a:t>
            </a:r>
          </a:p>
        </p:txBody>
      </p:sp>
      <p:sp>
        <p:nvSpPr>
          <p:cNvPr id="13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345600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6345600" y="2741613"/>
            <a:ext cx="5400000" cy="3640137"/>
          </a:xfrm>
        </p:spPr>
        <p:txBody>
          <a:bodyPr rIns="180000"/>
          <a:lstStyle>
            <a:lvl5pPr>
              <a:defRPr/>
            </a:lvl5pPr>
          </a:lstStyle>
          <a:p>
            <a:pPr lvl="0"/>
            <a:r>
              <a:rPr lang="en-GB" noProof="0"/>
              <a:t>Bulleted subtitle (Arial 24pt)</a:t>
            </a:r>
          </a:p>
          <a:p>
            <a:pPr lvl="1"/>
            <a:r>
              <a:rPr lang="en-GB" noProof="0" dirty="0"/>
              <a:t>Subtitle (Arial 20pt)</a:t>
            </a:r>
          </a:p>
          <a:p>
            <a:pPr lvl="2"/>
            <a:r>
              <a:rPr lang="en-GB" noProof="0" dirty="0"/>
              <a:t>Bulleted slide body text (Arial 16pt)</a:t>
            </a:r>
          </a:p>
          <a:p>
            <a:pPr lvl="3"/>
            <a:r>
              <a:rPr lang="en-GB" noProof="0" dirty="0"/>
              <a:t>Body text (Arial 24pt)</a:t>
            </a:r>
          </a:p>
          <a:p>
            <a:pPr lvl="4"/>
            <a:r>
              <a:rPr lang="en-GB" noProof="0" dirty="0"/>
              <a:t>Bulleted source (Arial 20pt)</a:t>
            </a:r>
          </a:p>
          <a:p>
            <a:pPr lvl="5"/>
            <a:r>
              <a:rPr lang="en-GB" noProof="0" dirty="0"/>
              <a:t>Source (Arial 16pt)</a:t>
            </a:r>
          </a:p>
        </p:txBody>
      </p:sp>
      <p:cxnSp>
        <p:nvCxnSpPr>
          <p:cNvPr id="11" name="Straight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02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 GREEN</a:t>
            </a:r>
            <a:endParaRPr lang="en-GB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6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67791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400" dirty="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468313" y="2741613"/>
            <a:ext cx="338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9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624200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400" dirty="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2"/>
          </p:nvPr>
        </p:nvSpPr>
        <p:spPr>
          <a:xfrm>
            <a:off x="4414600" y="2741613"/>
            <a:ext cx="338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0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570488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400" dirty="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8360888" y="2741613"/>
            <a:ext cx="338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cxnSp>
        <p:nvCxnSpPr>
          <p:cNvPr id="11" name="Straight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36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 GREEN</a:t>
            </a:r>
            <a:endParaRPr lang="en-GB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5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10191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468313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8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116160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24"/>
          </p:nvPr>
        </p:nvSpPr>
        <p:spPr>
          <a:xfrm>
            <a:off x="3482560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0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130407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5"/>
          </p:nvPr>
        </p:nvSpPr>
        <p:spPr>
          <a:xfrm>
            <a:off x="6496807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014465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26"/>
          </p:nvPr>
        </p:nvSpPr>
        <p:spPr>
          <a:xfrm>
            <a:off x="9511053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cxnSp>
        <p:nvCxnSpPr>
          <p:cNvPr id="11" name="Straight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1595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 GREEN</a:t>
            </a:r>
            <a:endParaRPr lang="en-GB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5791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468313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9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288535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0" name="Text Placeholder 7"/>
          <p:cNvSpPr>
            <a:spLocks noGrp="1"/>
          </p:cNvSpPr>
          <p:nvPr>
            <p:ph type="body" sz="quarter" idx="24"/>
          </p:nvPr>
        </p:nvSpPr>
        <p:spPr>
          <a:xfrm>
            <a:off x="2798935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8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619157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5"/>
          </p:nvPr>
        </p:nvSpPr>
        <p:spPr>
          <a:xfrm>
            <a:off x="5129557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30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949779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26"/>
          </p:nvPr>
        </p:nvSpPr>
        <p:spPr>
          <a:xfrm>
            <a:off x="7460179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8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0280400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27"/>
          </p:nvPr>
        </p:nvSpPr>
        <p:spPr>
          <a:xfrm>
            <a:off x="9790800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cxnSp>
        <p:nvCxnSpPr>
          <p:cNvPr id="11" name="Straight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02663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62461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en-GB" noProof="0"/>
              <a:t>Official GREEN</a:t>
            </a:r>
            <a:endParaRPr lang="en-GB" noProof="0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468000" y="2741612"/>
            <a:ext cx="11260450" cy="1538287"/>
          </a:xfrm>
        </p:spPr>
        <p:txBody>
          <a:bodyPr anchor="b"/>
          <a:lstStyle>
            <a:lvl1pPr>
              <a:defRPr sz="4800" b="0"/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468000" y="4381500"/>
            <a:ext cx="11260450" cy="11938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455296" y="16"/>
            <a:ext cx="11279504" cy="2741596"/>
            <a:chOff x="455296" y="0"/>
            <a:chExt cx="11279504" cy="289560"/>
          </a:xfrm>
        </p:grpSpPr>
        <p:sp>
          <p:nvSpPr>
            <p:cNvPr id="45" name="Rectangle 4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5296" y="0"/>
              <a:ext cx="6508722" cy="2895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46" name="Rectangle 4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964018" y="0"/>
              <a:ext cx="2855754" cy="289560"/>
            </a:xfrm>
            <a:prstGeom prst="rect">
              <a:avLst/>
            </a:prstGeom>
            <a:solidFill>
              <a:srgbClr val="3CD7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47" name="Rectangle 46"/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9819772" y="0"/>
              <a:ext cx="1915028" cy="289560"/>
            </a:xfrm>
            <a:prstGeom prst="rect">
              <a:avLst/>
            </a:prstGeom>
            <a:solidFill>
              <a:srgbClr val="77E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</p:grpSp>
      <p:cxnSp>
        <p:nvCxnSpPr>
          <p:cNvPr id="11" name="Straight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53471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0B34E4B-25F1-4D72-B319-B9B5A0ABC91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/>
              <a:t>Official GREEN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468000" y="2741612"/>
            <a:ext cx="11260450" cy="1538287"/>
          </a:xfrm>
        </p:spPr>
        <p:txBody>
          <a:bodyPr anchor="b"/>
          <a:lstStyle>
            <a:lvl1pPr>
              <a:defRPr sz="4800" b="0">
                <a:solidFill>
                  <a:schemeClr val="bg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468000" y="4381500"/>
            <a:ext cx="11260450" cy="11938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24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455296" y="16"/>
            <a:ext cx="11279504" cy="2741596"/>
            <a:chOff x="455296" y="0"/>
            <a:chExt cx="11279504" cy="289560"/>
          </a:xfrm>
        </p:grpSpPr>
        <p:sp>
          <p:nvSpPr>
            <p:cNvPr id="45" name="Rectangle 4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5296" y="0"/>
              <a:ext cx="6508722" cy="289560"/>
            </a:xfrm>
            <a:prstGeom prst="rect">
              <a:avLst/>
            </a:prstGeom>
            <a:solidFill>
              <a:srgbClr val="4152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46" name="Rectangle 4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964018" y="0"/>
              <a:ext cx="2855754" cy="289560"/>
            </a:xfrm>
            <a:prstGeom prst="rect">
              <a:avLst/>
            </a:prstGeom>
            <a:solidFill>
              <a:srgbClr val="3CD7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47" name="Rectangle 46"/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9819772" y="0"/>
              <a:ext cx="1915028" cy="289560"/>
            </a:xfrm>
            <a:prstGeom prst="rect">
              <a:avLst/>
            </a:prstGeom>
            <a:solidFill>
              <a:srgbClr val="77E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</p:grpSp>
      <p:cxnSp>
        <p:nvCxnSpPr>
          <p:cNvPr id="11" name="Straight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4189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3" b="9264"/>
          <a:stretch/>
        </p:blipFill>
        <p:spPr>
          <a:xfrm>
            <a:off x="0" y="-27214"/>
            <a:ext cx="12192000" cy="6879771"/>
          </a:xfrm>
          <a:prstGeom prst="rect">
            <a:avLst/>
          </a:prstGeom>
        </p:spPr>
      </p:pic>
      <p:pic>
        <p:nvPicPr>
          <p:cNvPr id="4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500" y="1441671"/>
            <a:ext cx="3942000" cy="39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0405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 GREEN</a:t>
            </a:r>
            <a:endParaRPr lang="en-GB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1752600"/>
            <a:ext cx="11268643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GB" noProof="0" dirty="0"/>
              <a:t>Bulleted subtitle (Arial 24pt)</a:t>
            </a:r>
          </a:p>
          <a:p>
            <a:pPr lvl="1"/>
            <a:r>
              <a:rPr lang="en-GB" noProof="0" dirty="0"/>
              <a:t>Subtitle (Arial 20pt)</a:t>
            </a:r>
          </a:p>
          <a:p>
            <a:pPr lvl="2"/>
            <a:r>
              <a:rPr lang="en-GB" noProof="0" dirty="0"/>
              <a:t>Bulleted slide body text (Arial 16pt)</a:t>
            </a:r>
          </a:p>
          <a:p>
            <a:pPr lvl="3"/>
            <a:r>
              <a:rPr lang="en-GB" noProof="0" dirty="0"/>
              <a:t>Body text (Arial 24pt)</a:t>
            </a:r>
          </a:p>
          <a:p>
            <a:pPr lvl="4"/>
            <a:r>
              <a:rPr lang="en-GB" noProof="0" dirty="0"/>
              <a:t>Bulleted source (Arial 20pt)</a:t>
            </a:r>
          </a:p>
          <a:p>
            <a:pPr lvl="5"/>
            <a:r>
              <a:rPr lang="en-GB" noProof="0" dirty="0"/>
              <a:t>Source (Arial 16pt)</a:t>
            </a:r>
          </a:p>
        </p:txBody>
      </p:sp>
    </p:spTree>
    <p:extLst>
      <p:ext uri="{BB962C8B-B14F-4D97-AF65-F5344CB8AC3E}">
        <p14:creationId xmlns:p14="http://schemas.microsoft.com/office/powerpoint/2010/main" val="1121671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A Dark Blue Cov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pic>
        <p:nvPicPr>
          <p:cNvPr id="129" name="Picture 1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  <p:pic>
        <p:nvPicPr>
          <p:cNvPr id="2" name="Picture 1" descr="Bank of England: Prudential Regulation Authority">
            <a:extLst>
              <a:ext uri="{FF2B5EF4-FFF2-40B4-BE49-F238E27FC236}">
                <a16:creationId xmlns:a16="http://schemas.microsoft.com/office/drawing/2014/main" id="{A1E6AC7F-AF24-1D62-01DB-E4254DF8C61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72" y="577070"/>
            <a:ext cx="3344903" cy="337869"/>
          </a:xfrm>
          <a:prstGeom prst="rect">
            <a:avLst/>
          </a:prstGeom>
        </p:spPr>
      </p:pic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68000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chemeClr val="bg2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chemeClr val="bg2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noProof="0" dirty="0"/>
              <a:t>Presentation title</a:t>
            </a:r>
            <a:br>
              <a:rPr lang="en-GB" noProof="0" dirty="0"/>
            </a:br>
            <a:r>
              <a:rPr lang="en-GB" noProof="0" dirty="0"/>
              <a:t>(Century Gothic 40pt)</a:t>
            </a:r>
          </a:p>
          <a:p>
            <a:pPr lvl="1"/>
            <a:r>
              <a:rPr lang="en-GB" noProof="0" dirty="0"/>
              <a:t>Presentation subtitle </a:t>
            </a:r>
            <a:br>
              <a:rPr lang="en-GB" noProof="0" dirty="0"/>
            </a:br>
            <a:r>
              <a:rPr lang="en-GB" noProof="0" dirty="0"/>
              <a:t>(Century Gothic 24pt)</a:t>
            </a:r>
          </a:p>
          <a:p>
            <a:pPr lvl="1"/>
            <a:endParaRPr lang="en-GB" noProof="0" dirty="0"/>
          </a:p>
        </p:txBody>
      </p:sp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680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GB" noProof="0" dirty="0"/>
              <a:t>Click to add Name Surname</a:t>
            </a:r>
          </a:p>
          <a:p>
            <a:pPr lvl="1"/>
            <a:r>
              <a:rPr lang="en-GB" noProof="0" dirty="0"/>
              <a:t>Title/Date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/>
              <a:t>Official GREEN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38797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 GREEN</a:t>
            </a:r>
            <a:endParaRPr lang="en-GB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3"/>
          </p:nvPr>
        </p:nvSpPr>
        <p:spPr>
          <a:xfrm>
            <a:off x="468000" y="1752283"/>
            <a:ext cx="11277600" cy="4629466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icon to add table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3032768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 GREEN</a:t>
            </a:r>
            <a:endParaRPr lang="en-GB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051175" y="1752600"/>
            <a:ext cx="8681721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GB" noProof="0"/>
              <a:t>Bulleted subtitle (Arial 24pt)</a:t>
            </a:r>
          </a:p>
          <a:p>
            <a:pPr lvl="1"/>
            <a:r>
              <a:rPr lang="en-GB" noProof="0" dirty="0"/>
              <a:t>Subtitle (Arial 20pt)</a:t>
            </a:r>
          </a:p>
          <a:p>
            <a:pPr lvl="2"/>
            <a:r>
              <a:rPr lang="en-GB" noProof="0" dirty="0"/>
              <a:t>Bulleted slide body text (Arial 16pt)</a:t>
            </a:r>
          </a:p>
          <a:p>
            <a:pPr lvl="3"/>
            <a:r>
              <a:rPr lang="en-GB" noProof="0" dirty="0"/>
              <a:t>Body text (Arial 24pt)</a:t>
            </a:r>
          </a:p>
          <a:p>
            <a:pPr lvl="4"/>
            <a:r>
              <a:rPr lang="en-GB" noProof="0" dirty="0"/>
              <a:t>Bulleted source (Arial 20pt)</a:t>
            </a:r>
          </a:p>
          <a:p>
            <a:pPr lvl="5"/>
            <a:r>
              <a:rPr lang="en-GB" noProof="0" dirty="0"/>
              <a:t>Source (Arial 16pt)</a:t>
            </a:r>
          </a:p>
        </p:txBody>
      </p:sp>
      <p:sp>
        <p:nvSpPr>
          <p:cNvPr id="12" name="Picture Placeholder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468000" y="1752600"/>
            <a:ext cx="2131200" cy="462915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36368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um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 GREEN</a:t>
            </a:r>
            <a:endParaRPr lang="en-GB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6100024" y="1752600"/>
            <a:ext cx="5634921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GB" noProof="0"/>
              <a:t>Bulleted subtitle (Arial 24pt)</a:t>
            </a:r>
          </a:p>
          <a:p>
            <a:pPr lvl="1"/>
            <a:r>
              <a:rPr lang="en-GB" noProof="0" dirty="0"/>
              <a:t>Subtitle (Arial 20pt)</a:t>
            </a:r>
          </a:p>
          <a:p>
            <a:pPr lvl="2"/>
            <a:r>
              <a:rPr lang="en-GB" noProof="0" dirty="0"/>
              <a:t>Bulleted slide body text (Arial 16pt)</a:t>
            </a:r>
          </a:p>
          <a:p>
            <a:pPr lvl="3"/>
            <a:r>
              <a:rPr lang="en-GB" noProof="0" dirty="0"/>
              <a:t>Body text (Arial 24pt)</a:t>
            </a:r>
          </a:p>
          <a:p>
            <a:pPr lvl="4"/>
            <a:r>
              <a:rPr lang="en-GB" noProof="0" dirty="0"/>
              <a:t>Bulleted source (Arial 20pt)</a:t>
            </a:r>
          </a:p>
          <a:p>
            <a:pPr lvl="5"/>
            <a:r>
              <a:rPr lang="en-GB" noProof="0" dirty="0"/>
              <a:t>Source (Arial 16pt)</a:t>
            </a:r>
          </a:p>
        </p:txBody>
      </p:sp>
      <p:sp>
        <p:nvSpPr>
          <p:cNvPr id="12" name="Picture Placeholder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468000" y="1752600"/>
            <a:ext cx="5172146" cy="462915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2583709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 GREEN</a:t>
            </a:r>
            <a:endParaRPr lang="en-GB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9154103" y="1752600"/>
            <a:ext cx="2579993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GB" noProof="0"/>
              <a:t>Bulleted subtitle (Arial 24pt)</a:t>
            </a:r>
          </a:p>
          <a:p>
            <a:pPr lvl="1"/>
            <a:r>
              <a:rPr lang="en-GB" noProof="0" dirty="0"/>
              <a:t>Subtitle</a:t>
            </a:r>
            <a:br>
              <a:rPr lang="en-GB" noProof="0" dirty="0"/>
            </a:br>
            <a:r>
              <a:rPr lang="en-GB" noProof="0" dirty="0"/>
              <a:t>(Arial 20pt)</a:t>
            </a:r>
          </a:p>
          <a:p>
            <a:pPr lvl="2"/>
            <a:r>
              <a:rPr lang="en-GB" noProof="0" dirty="0"/>
              <a:t>Bulleted slide body text (Arial 16pt)</a:t>
            </a:r>
          </a:p>
          <a:p>
            <a:pPr lvl="3"/>
            <a:r>
              <a:rPr lang="en-GB" noProof="0" dirty="0"/>
              <a:t>Body text</a:t>
            </a:r>
            <a:br>
              <a:rPr lang="en-GB" noProof="0" dirty="0"/>
            </a:br>
            <a:r>
              <a:rPr lang="en-GB" noProof="0" dirty="0"/>
              <a:t>(Arial 24pt)</a:t>
            </a:r>
          </a:p>
          <a:p>
            <a:pPr lvl="4"/>
            <a:r>
              <a:rPr lang="en-GB" noProof="0" dirty="0"/>
              <a:t>Bulleted source</a:t>
            </a:r>
            <a:br>
              <a:rPr lang="en-GB" noProof="0" dirty="0"/>
            </a:br>
            <a:r>
              <a:rPr lang="en-GB" noProof="0" dirty="0"/>
              <a:t>(Arial 20pt)</a:t>
            </a:r>
          </a:p>
          <a:p>
            <a:pPr lvl="5"/>
            <a:r>
              <a:rPr lang="en-GB" noProof="0" dirty="0"/>
              <a:t>Source (Arial 16pt)</a:t>
            </a:r>
          </a:p>
        </p:txBody>
      </p:sp>
      <p:sp>
        <p:nvSpPr>
          <p:cNvPr id="12" name="Picture Placeholder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468000" y="1752600"/>
            <a:ext cx="8236031" cy="462915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9965537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 GREEN</a:t>
            </a:r>
            <a:endParaRPr lang="en-GB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576C201A-9D21-BC3A-FA64-20F7C7BCB916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468000" y="1752600"/>
            <a:ext cx="11278800" cy="46296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34601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 GREEN</a:t>
            </a:r>
            <a:endParaRPr lang="en-GB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8000" y="1752600"/>
            <a:ext cx="11277600" cy="462915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755680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 GREEN</a:t>
            </a:r>
            <a:endParaRPr lang="en-GB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8000" y="457200"/>
            <a:ext cx="11277600" cy="912814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1752600"/>
            <a:ext cx="5400000" cy="4629150"/>
          </a:xfrm>
          <a:prstGeom prst="rect">
            <a:avLst/>
          </a:prstGeom>
        </p:spPr>
        <p:txBody>
          <a:bodyPr rIns="180000"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GB" noProof="0" dirty="0"/>
              <a:t>Bulleted subtitle (Arial 24pt)</a:t>
            </a:r>
          </a:p>
          <a:p>
            <a:pPr lvl="1"/>
            <a:r>
              <a:rPr lang="en-GB" noProof="0" dirty="0"/>
              <a:t>Subtitle (Arial 20pt)</a:t>
            </a:r>
          </a:p>
          <a:p>
            <a:pPr lvl="2"/>
            <a:r>
              <a:rPr lang="en-GB" noProof="0" dirty="0"/>
              <a:t>Bulleted slide body text (Arial 16pt)</a:t>
            </a:r>
          </a:p>
          <a:p>
            <a:pPr lvl="3"/>
            <a:r>
              <a:rPr lang="en-GB" noProof="0" dirty="0"/>
              <a:t>Body text (Arial 24pt)</a:t>
            </a:r>
          </a:p>
          <a:p>
            <a:pPr lvl="4"/>
            <a:r>
              <a:rPr lang="en-GB" noProof="0" dirty="0"/>
              <a:t>Bulleted source (Arial 20pt)</a:t>
            </a:r>
          </a:p>
          <a:p>
            <a:pPr lvl="5"/>
            <a:r>
              <a:rPr lang="en-GB" noProof="0" dirty="0"/>
              <a:t>Source (Arial 16pt)</a:t>
            </a:r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45600" y="1752600"/>
            <a:ext cx="5400000" cy="4629150"/>
          </a:xfrm>
          <a:prstGeom prst="rect">
            <a:avLst/>
          </a:prstGeom>
        </p:spPr>
        <p:txBody>
          <a:bodyPr rIns="180000"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GB" noProof="0" dirty="0"/>
              <a:t>Bulleted subtitle (Arial 24pt)</a:t>
            </a:r>
          </a:p>
          <a:p>
            <a:pPr lvl="1"/>
            <a:r>
              <a:rPr lang="en-GB" noProof="0" dirty="0"/>
              <a:t>Subtitle (Arial 20pt)</a:t>
            </a:r>
          </a:p>
          <a:p>
            <a:pPr lvl="2"/>
            <a:r>
              <a:rPr lang="en-GB" noProof="0" dirty="0"/>
              <a:t>Bulleted slide body text (Arial 16pt)</a:t>
            </a:r>
          </a:p>
          <a:p>
            <a:pPr lvl="3"/>
            <a:r>
              <a:rPr lang="en-GB" noProof="0" dirty="0"/>
              <a:t>Body text (Arial 24pt)</a:t>
            </a:r>
          </a:p>
          <a:p>
            <a:pPr lvl="4"/>
            <a:r>
              <a:rPr lang="en-GB" noProof="0" dirty="0"/>
              <a:t>Bulleted source (Arial 20pt)</a:t>
            </a:r>
          </a:p>
          <a:p>
            <a:pPr lvl="5"/>
            <a:r>
              <a:rPr lang="en-GB" noProof="0" dirty="0"/>
              <a:t>Source (Arial 16pt)</a:t>
            </a:r>
          </a:p>
        </p:txBody>
      </p:sp>
    </p:spTree>
    <p:extLst>
      <p:ext uri="{BB962C8B-B14F-4D97-AF65-F5344CB8AC3E}">
        <p14:creationId xmlns:p14="http://schemas.microsoft.com/office/powerpoint/2010/main" val="23639969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 GREEN</a:t>
            </a:r>
            <a:endParaRPr lang="en-GB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8000" y="457200"/>
            <a:ext cx="11277600" cy="912814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68000" y="1761172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468000" y="2741612"/>
            <a:ext cx="5400000" cy="3640137"/>
          </a:xfrm>
        </p:spPr>
        <p:txBody>
          <a:bodyPr rIns="180000"/>
          <a:lstStyle>
            <a:lvl5pPr>
              <a:defRPr/>
            </a:lvl5pPr>
          </a:lstStyle>
          <a:p>
            <a:pPr lvl="0"/>
            <a:r>
              <a:rPr lang="en-GB" noProof="0" dirty="0"/>
              <a:t>Bulleted subtitle (Arial 24pt)</a:t>
            </a:r>
          </a:p>
          <a:p>
            <a:pPr lvl="1"/>
            <a:r>
              <a:rPr lang="en-GB" noProof="0" dirty="0"/>
              <a:t>Subtitle (Arial 20pt)</a:t>
            </a:r>
          </a:p>
          <a:p>
            <a:pPr lvl="2"/>
            <a:r>
              <a:rPr lang="en-GB" noProof="0" dirty="0"/>
              <a:t>Bulleted slide body text (Arial 16pt)</a:t>
            </a:r>
          </a:p>
          <a:p>
            <a:pPr lvl="3"/>
            <a:r>
              <a:rPr lang="en-GB" noProof="0" dirty="0"/>
              <a:t>Body text (Arial 24pt)</a:t>
            </a:r>
          </a:p>
          <a:p>
            <a:pPr lvl="4"/>
            <a:r>
              <a:rPr lang="en-GB" noProof="0" dirty="0"/>
              <a:t>Bulleted source (Arial 20pt)</a:t>
            </a:r>
          </a:p>
          <a:p>
            <a:pPr lvl="5"/>
            <a:r>
              <a:rPr lang="en-GB" noProof="0" dirty="0"/>
              <a:t>Source (Arial 16pt)</a:t>
            </a:r>
          </a:p>
        </p:txBody>
      </p:sp>
      <p:sp>
        <p:nvSpPr>
          <p:cNvPr id="13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345600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6345600" y="2741613"/>
            <a:ext cx="5400000" cy="3640137"/>
          </a:xfrm>
        </p:spPr>
        <p:txBody>
          <a:bodyPr rIns="180000"/>
          <a:lstStyle>
            <a:lvl5pPr>
              <a:defRPr/>
            </a:lvl5pPr>
          </a:lstStyle>
          <a:p>
            <a:pPr lvl="0"/>
            <a:r>
              <a:rPr lang="en-GB" noProof="0"/>
              <a:t>Bulleted subtitle (Arial 24pt)</a:t>
            </a:r>
          </a:p>
          <a:p>
            <a:pPr lvl="1"/>
            <a:r>
              <a:rPr lang="en-GB" noProof="0" dirty="0"/>
              <a:t>Subtitle (Arial 20pt)</a:t>
            </a:r>
          </a:p>
          <a:p>
            <a:pPr lvl="2"/>
            <a:r>
              <a:rPr lang="en-GB" noProof="0" dirty="0"/>
              <a:t>Bulleted slide body text (Arial 16pt)</a:t>
            </a:r>
          </a:p>
          <a:p>
            <a:pPr lvl="3"/>
            <a:r>
              <a:rPr lang="en-GB" noProof="0" dirty="0"/>
              <a:t>Body text (Arial 24pt)</a:t>
            </a:r>
          </a:p>
          <a:p>
            <a:pPr lvl="4"/>
            <a:r>
              <a:rPr lang="en-GB" noProof="0" dirty="0"/>
              <a:t>Bulleted source (Arial 20pt)</a:t>
            </a:r>
          </a:p>
          <a:p>
            <a:pPr lvl="5"/>
            <a:r>
              <a:rPr lang="en-GB" noProof="0" dirty="0"/>
              <a:t>Source (Arial 16pt)</a:t>
            </a:r>
          </a:p>
        </p:txBody>
      </p:sp>
    </p:spTree>
    <p:extLst>
      <p:ext uri="{BB962C8B-B14F-4D97-AF65-F5344CB8AC3E}">
        <p14:creationId xmlns:p14="http://schemas.microsoft.com/office/powerpoint/2010/main" val="21871094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 GREEN</a:t>
            </a:r>
            <a:endParaRPr lang="en-GB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6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67791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400" dirty="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468313" y="2741613"/>
            <a:ext cx="338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9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624200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400" dirty="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2"/>
          </p:nvPr>
        </p:nvSpPr>
        <p:spPr>
          <a:xfrm>
            <a:off x="4414600" y="2741613"/>
            <a:ext cx="338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0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570488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400" dirty="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8360888" y="2741613"/>
            <a:ext cx="338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18230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 GREEN</a:t>
            </a:r>
            <a:endParaRPr lang="en-GB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5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10191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468313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8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116160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24"/>
          </p:nvPr>
        </p:nvSpPr>
        <p:spPr>
          <a:xfrm>
            <a:off x="3482560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0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130407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5"/>
          </p:nvPr>
        </p:nvSpPr>
        <p:spPr>
          <a:xfrm>
            <a:off x="6496807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014465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26"/>
          </p:nvPr>
        </p:nvSpPr>
        <p:spPr>
          <a:xfrm>
            <a:off x="9511053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85780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 GREEN</a:t>
            </a:r>
            <a:endParaRPr lang="en-GB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1752600"/>
            <a:ext cx="11268643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GB" noProof="0"/>
              <a:t>Bulleted subtitle (Arial 24pt)</a:t>
            </a:r>
          </a:p>
          <a:p>
            <a:pPr lvl="1"/>
            <a:r>
              <a:rPr lang="en-GB" noProof="0" dirty="0"/>
              <a:t>Subtitle (Arial 20pt)</a:t>
            </a:r>
          </a:p>
          <a:p>
            <a:pPr lvl="2"/>
            <a:r>
              <a:rPr lang="en-GB" noProof="0" dirty="0"/>
              <a:t>Bulleted slide body text (Arial 16pt)</a:t>
            </a:r>
          </a:p>
          <a:p>
            <a:pPr lvl="3"/>
            <a:r>
              <a:rPr lang="en-GB" noProof="0" dirty="0"/>
              <a:t>Body text (Arial 24pt)</a:t>
            </a:r>
          </a:p>
          <a:p>
            <a:pPr lvl="4"/>
            <a:r>
              <a:rPr lang="en-GB" noProof="0" dirty="0"/>
              <a:t>Bulleted source (Arial 20pt)</a:t>
            </a:r>
          </a:p>
          <a:p>
            <a:pPr lvl="5"/>
            <a:r>
              <a:rPr lang="en-GB" noProof="0" dirty="0"/>
              <a:t>Source (Arial 16pt)</a:t>
            </a:r>
          </a:p>
        </p:txBody>
      </p:sp>
      <p:cxnSp>
        <p:nvCxnSpPr>
          <p:cNvPr id="11" name="Straight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71147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 GREEN</a:t>
            </a:r>
            <a:endParaRPr lang="en-GB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5791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468313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9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288535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0" name="Text Placeholder 7"/>
          <p:cNvSpPr>
            <a:spLocks noGrp="1"/>
          </p:cNvSpPr>
          <p:nvPr>
            <p:ph type="body" sz="quarter" idx="24"/>
          </p:nvPr>
        </p:nvSpPr>
        <p:spPr>
          <a:xfrm>
            <a:off x="2798935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8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619157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5"/>
          </p:nvPr>
        </p:nvSpPr>
        <p:spPr>
          <a:xfrm>
            <a:off x="5129557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30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949779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26"/>
          </p:nvPr>
        </p:nvSpPr>
        <p:spPr>
          <a:xfrm>
            <a:off x="7460179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8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0280400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27"/>
          </p:nvPr>
        </p:nvSpPr>
        <p:spPr>
          <a:xfrm>
            <a:off x="9790800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257675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85302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3" b="9264"/>
          <a:stretch/>
        </p:blipFill>
        <p:spPr>
          <a:xfrm>
            <a:off x="0" y="-27214"/>
            <a:ext cx="12192000" cy="6879771"/>
          </a:xfrm>
          <a:prstGeom prst="rect">
            <a:avLst/>
          </a:prstGeom>
        </p:spPr>
      </p:pic>
      <p:pic>
        <p:nvPicPr>
          <p:cNvPr id="4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500" y="1441671"/>
            <a:ext cx="3942000" cy="39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44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 GREEN</a:t>
            </a:r>
            <a:endParaRPr lang="en-GB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3"/>
          </p:nvPr>
        </p:nvSpPr>
        <p:spPr>
          <a:xfrm>
            <a:off x="468000" y="1752283"/>
            <a:ext cx="11277600" cy="4629466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icon to add table</a:t>
            </a:r>
            <a:endParaRPr lang="en-GB" noProof="0" dirty="0"/>
          </a:p>
        </p:txBody>
      </p:sp>
      <p:cxnSp>
        <p:nvCxnSpPr>
          <p:cNvPr id="11" name="Straight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2794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 GREEN</a:t>
            </a:r>
            <a:endParaRPr lang="en-GB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051175" y="1752600"/>
            <a:ext cx="8681721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GB" noProof="0"/>
              <a:t>Bulleted subtitle (Arial 24pt)</a:t>
            </a:r>
          </a:p>
          <a:p>
            <a:pPr lvl="1"/>
            <a:r>
              <a:rPr lang="en-GB" noProof="0" dirty="0"/>
              <a:t>Subtitle (Arial 20pt)</a:t>
            </a:r>
          </a:p>
          <a:p>
            <a:pPr lvl="2"/>
            <a:r>
              <a:rPr lang="en-GB" noProof="0" dirty="0"/>
              <a:t>Bulleted slide body text (Arial 16pt)</a:t>
            </a:r>
          </a:p>
          <a:p>
            <a:pPr lvl="3"/>
            <a:r>
              <a:rPr lang="en-GB" noProof="0" dirty="0"/>
              <a:t>Body text (Arial 24pt)</a:t>
            </a:r>
          </a:p>
          <a:p>
            <a:pPr lvl="4"/>
            <a:r>
              <a:rPr lang="en-GB" noProof="0" dirty="0"/>
              <a:t>Bulleted source (Arial 20pt)</a:t>
            </a:r>
          </a:p>
          <a:p>
            <a:pPr lvl="5"/>
            <a:r>
              <a:rPr lang="en-GB" noProof="0" dirty="0"/>
              <a:t>Source (Arial 16pt)</a:t>
            </a:r>
          </a:p>
        </p:txBody>
      </p:sp>
      <p:sp>
        <p:nvSpPr>
          <p:cNvPr id="12" name="Picture Placeholder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468000" y="1752600"/>
            <a:ext cx="2131200" cy="462915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cxnSp>
        <p:nvCxnSpPr>
          <p:cNvPr id="11" name="Straight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3582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um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 GREEN</a:t>
            </a:r>
            <a:endParaRPr lang="en-GB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6100024" y="1752600"/>
            <a:ext cx="5634921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GB" noProof="0"/>
              <a:t>Bulleted subtitle (Arial 24pt)</a:t>
            </a:r>
          </a:p>
          <a:p>
            <a:pPr lvl="1"/>
            <a:r>
              <a:rPr lang="en-GB" noProof="0" dirty="0"/>
              <a:t>Subtitle (Arial 20pt)</a:t>
            </a:r>
          </a:p>
          <a:p>
            <a:pPr lvl="2"/>
            <a:r>
              <a:rPr lang="en-GB" noProof="0" dirty="0"/>
              <a:t>Bulleted slide body text (Arial 16pt)</a:t>
            </a:r>
          </a:p>
          <a:p>
            <a:pPr lvl="3"/>
            <a:r>
              <a:rPr lang="en-GB" noProof="0" dirty="0"/>
              <a:t>Body text (Arial 24pt)</a:t>
            </a:r>
          </a:p>
          <a:p>
            <a:pPr lvl="4"/>
            <a:r>
              <a:rPr lang="en-GB" noProof="0" dirty="0"/>
              <a:t>Bulleted source (Arial 20pt)</a:t>
            </a:r>
          </a:p>
          <a:p>
            <a:pPr lvl="5"/>
            <a:r>
              <a:rPr lang="en-GB" noProof="0" dirty="0"/>
              <a:t>Source (Arial 16pt)</a:t>
            </a:r>
          </a:p>
        </p:txBody>
      </p:sp>
      <p:sp>
        <p:nvSpPr>
          <p:cNvPr id="12" name="Picture Placeholder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468000" y="1752600"/>
            <a:ext cx="5172146" cy="462915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cxnSp>
        <p:nvCxnSpPr>
          <p:cNvPr id="11" name="Straight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0816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 GREEN</a:t>
            </a:r>
            <a:endParaRPr lang="en-GB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9154103" y="1752600"/>
            <a:ext cx="2579993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GB" noProof="0"/>
              <a:t>Bulleted subtitle (Arial 24pt)</a:t>
            </a:r>
          </a:p>
          <a:p>
            <a:pPr lvl="1"/>
            <a:r>
              <a:rPr lang="en-GB" noProof="0" dirty="0"/>
              <a:t>Subtitle</a:t>
            </a:r>
            <a:br>
              <a:rPr lang="en-GB" noProof="0" dirty="0"/>
            </a:br>
            <a:r>
              <a:rPr lang="en-GB" noProof="0" dirty="0"/>
              <a:t>(Arial 20pt)</a:t>
            </a:r>
          </a:p>
          <a:p>
            <a:pPr lvl="2"/>
            <a:r>
              <a:rPr lang="en-GB" noProof="0" dirty="0"/>
              <a:t>Bulleted slide body text (Arial 16pt)</a:t>
            </a:r>
          </a:p>
          <a:p>
            <a:pPr lvl="3"/>
            <a:r>
              <a:rPr lang="en-GB" noProof="0" dirty="0"/>
              <a:t>Body text</a:t>
            </a:r>
            <a:br>
              <a:rPr lang="en-GB" noProof="0" dirty="0"/>
            </a:br>
            <a:r>
              <a:rPr lang="en-GB" noProof="0" dirty="0"/>
              <a:t>(Arial 24pt)</a:t>
            </a:r>
          </a:p>
          <a:p>
            <a:pPr lvl="4"/>
            <a:r>
              <a:rPr lang="en-GB" noProof="0" dirty="0"/>
              <a:t>Bulleted source</a:t>
            </a:r>
            <a:br>
              <a:rPr lang="en-GB" noProof="0" dirty="0"/>
            </a:br>
            <a:r>
              <a:rPr lang="en-GB" noProof="0" dirty="0"/>
              <a:t>(Arial 20pt)</a:t>
            </a:r>
          </a:p>
          <a:p>
            <a:pPr lvl="5"/>
            <a:r>
              <a:rPr lang="en-GB" noProof="0" dirty="0"/>
              <a:t>Source (Arial 16pt)</a:t>
            </a:r>
          </a:p>
        </p:txBody>
      </p:sp>
      <p:sp>
        <p:nvSpPr>
          <p:cNvPr id="12" name="Picture Placeholder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468000" y="1752600"/>
            <a:ext cx="8236031" cy="462915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cxnSp>
        <p:nvCxnSpPr>
          <p:cNvPr id="11" name="Straight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5767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and title slid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 GREEN</a:t>
            </a:r>
            <a:endParaRPr lang="en-GB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2" name="Chart Placeholder 11"/>
          <p:cNvSpPr>
            <a:spLocks noGrp="1"/>
          </p:cNvSpPr>
          <p:nvPr>
            <p:ph type="chart" sz="quarter" idx="13"/>
          </p:nvPr>
        </p:nvSpPr>
        <p:spPr>
          <a:xfrm>
            <a:off x="468000" y="1752600"/>
            <a:ext cx="11277600" cy="462915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noProof="0"/>
              <a:t>Click icon to add chart</a:t>
            </a:r>
            <a:endParaRPr lang="en-GB" noProof="0" dirty="0"/>
          </a:p>
        </p:txBody>
      </p:sp>
      <p:cxnSp>
        <p:nvCxnSpPr>
          <p:cNvPr id="11" name="Straight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298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 GREEN</a:t>
            </a:r>
            <a:endParaRPr lang="en-GB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8000" y="1752600"/>
            <a:ext cx="11277600" cy="462915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cxnSp>
        <p:nvCxnSpPr>
          <p:cNvPr id="11" name="Straight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5504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8000" y="6383971"/>
            <a:ext cx="1060450" cy="36957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0B34E4B-25F1-4D72-B319-B9B5A0ABC919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83971"/>
            <a:ext cx="259397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51175" y="6383971"/>
            <a:ext cx="609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noProof="0"/>
              <a:t>Official GREEN</a:t>
            </a:r>
            <a:endParaRPr lang="en-GB" noProof="0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8000" y="457200"/>
            <a:ext cx="11277600" cy="912814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000" y="1752599"/>
            <a:ext cx="11277600" cy="462708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40" name="Rectangle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55296" y="0"/>
            <a:ext cx="6508722" cy="289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964018" y="0"/>
            <a:ext cx="2858162" cy="28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ectangle 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822180" y="0"/>
            <a:ext cx="1912620" cy="289560"/>
          </a:xfrm>
          <a:prstGeom prst="rect">
            <a:avLst/>
          </a:prstGeom>
          <a:solidFill>
            <a:srgbClr val="77E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8064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16" r:id="rId3"/>
    <p:sldLayoutId id="2147483732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5" r:id="rId11"/>
    <p:sldLayoutId id="2147483726" r:id="rId12"/>
    <p:sldLayoutId id="2147483727" r:id="rId13"/>
    <p:sldLayoutId id="2147483728" r:id="rId14"/>
    <p:sldLayoutId id="2147483747" r:id="rId15"/>
    <p:sldLayoutId id="2147483731" r:id="rId16"/>
    <p:sldLayoutId id="2147483748" r:id="rId17"/>
    <p:sldLayoutId id="2147483739" r:id="rId18"/>
  </p:sldLayoutIdLst>
  <p:hf sldNum="0" hdr="0" dt="0"/>
  <p:txStyles>
    <p:title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lang="en-GB" sz="2800" b="1" kern="1200" baseline="0" noProof="0" dirty="0">
          <a:solidFill>
            <a:srgbClr val="12273F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88000" marR="0" indent="-2880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 typeface="Arial" panose="020B0604020202020204" pitchFamily="34" charset="0"/>
        <a:buChar char="•"/>
        <a:tabLst/>
        <a:defRPr sz="24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76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64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80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0" indent="0" algn="ctr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94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863">
          <p15:clr>
            <a:srgbClr val="F26B43"/>
          </p15:clr>
        </p15:guide>
        <p15:guide id="4" orient="horz" pos="1727">
          <p15:clr>
            <a:srgbClr val="F26B43"/>
          </p15:clr>
        </p15:guide>
        <p15:guide id="5" orient="horz" pos="3456">
          <p15:clr>
            <a:srgbClr val="F26B43"/>
          </p15:clr>
        </p15:guide>
        <p15:guide id="6" pos="4802">
          <p15:clr>
            <a:srgbClr val="F26B43"/>
          </p15:clr>
        </p15:guide>
        <p15:guide id="7" pos="5762">
          <p15:clr>
            <a:srgbClr val="F26B43"/>
          </p15:clr>
        </p15:guide>
        <p15:guide id="8" pos="6720">
          <p15:clr>
            <a:srgbClr val="F26B43"/>
          </p15:clr>
        </p15:guide>
        <p15:guide id="9" pos="7392">
          <p15:clr>
            <a:srgbClr val="F26B43"/>
          </p15:clr>
        </p15:guide>
        <p15:guide id="10" orient="horz" pos="288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pos="2880">
          <p15:clr>
            <a:srgbClr val="F26B43"/>
          </p15:clr>
        </p15:guide>
        <p15:guide id="13" pos="1922">
          <p15:clr>
            <a:srgbClr val="F26B43"/>
          </p15:clr>
        </p15:guide>
        <p15:guide id="14" pos="960">
          <p15:clr>
            <a:srgbClr val="F26B43"/>
          </p15:clr>
        </p15:guide>
        <p15:guide id="15" pos="288">
          <p15:clr>
            <a:srgbClr val="F26B43"/>
          </p15:clr>
        </p15:guide>
        <p15:guide id="16" pos="6560">
          <p15:clr>
            <a:srgbClr val="F26B43"/>
          </p15:clr>
        </p15:guide>
        <p15:guide id="18" orient="horz" pos="110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8000" y="6383971"/>
            <a:ext cx="1060450" cy="36957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0B34E4B-25F1-4D72-B319-B9B5A0ABC91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83971"/>
            <a:ext cx="259397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51175" y="6383971"/>
            <a:ext cx="609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Official GREEN</a:t>
            </a:r>
            <a:endParaRPr lang="en-GB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8000" y="457200"/>
            <a:ext cx="11277600" cy="912814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000" y="1752599"/>
            <a:ext cx="11277600" cy="462708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Sixth level</a:t>
            </a:r>
            <a:endParaRPr lang="en-GB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2D1135-C288-51CD-D1DE-D75AB5461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5296" y="0"/>
            <a:ext cx="6508722" cy="289560"/>
          </a:xfrm>
          <a:prstGeom prst="rect">
            <a:avLst/>
          </a:prstGeom>
          <a:solidFill>
            <a:srgbClr val="4152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D184498-1490-E717-C37A-EDE5AAF94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964018" y="0"/>
            <a:ext cx="2858162" cy="28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DF3D2A-9ED4-E772-833F-72784DB30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822180" y="0"/>
            <a:ext cx="1912620" cy="289560"/>
          </a:xfrm>
          <a:prstGeom prst="rect">
            <a:avLst/>
          </a:prstGeom>
          <a:solidFill>
            <a:srgbClr val="77E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1E6C657-D9E0-DACF-0C6A-602B04F52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0641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18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7" r:id="rId14"/>
  </p:sldLayoutIdLst>
  <p:hf sldNum="0" hdr="0" dt="0"/>
  <p:txStyles>
    <p:title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lang="en-GB" sz="2800" b="1" kern="1200" baseline="0" noProof="0" dirty="0">
          <a:solidFill>
            <a:schemeClr val="bg2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88000" marR="0" indent="-2880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 typeface="Arial" panose="020B0604020202020204" pitchFamily="34" charset="0"/>
        <a:buChar char="•"/>
        <a:tabLst/>
        <a:defRPr sz="2400" kern="1200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76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64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b="0" kern="120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2400" kern="120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000" kern="120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600" b="0" kern="120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80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0" indent="0" algn="ctr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94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863">
          <p15:clr>
            <a:srgbClr val="F26B43"/>
          </p15:clr>
        </p15:guide>
        <p15:guide id="4" orient="horz" pos="1727">
          <p15:clr>
            <a:srgbClr val="F26B43"/>
          </p15:clr>
        </p15:guide>
        <p15:guide id="5" orient="horz" pos="3456">
          <p15:clr>
            <a:srgbClr val="F26B43"/>
          </p15:clr>
        </p15:guide>
        <p15:guide id="6" pos="4802">
          <p15:clr>
            <a:srgbClr val="F26B43"/>
          </p15:clr>
        </p15:guide>
        <p15:guide id="7" pos="5762">
          <p15:clr>
            <a:srgbClr val="F26B43"/>
          </p15:clr>
        </p15:guide>
        <p15:guide id="8" pos="6720">
          <p15:clr>
            <a:srgbClr val="F26B43"/>
          </p15:clr>
        </p15:guide>
        <p15:guide id="9" pos="7392">
          <p15:clr>
            <a:srgbClr val="F26B43"/>
          </p15:clr>
        </p15:guide>
        <p15:guide id="10" orient="horz" pos="288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pos="2880">
          <p15:clr>
            <a:srgbClr val="F26B43"/>
          </p15:clr>
        </p15:guide>
        <p15:guide id="13" pos="1922">
          <p15:clr>
            <a:srgbClr val="F26B43"/>
          </p15:clr>
        </p15:guide>
        <p15:guide id="14" pos="960">
          <p15:clr>
            <a:srgbClr val="F26B43"/>
          </p15:clr>
        </p15:guide>
        <p15:guide id="15" pos="288">
          <p15:clr>
            <a:srgbClr val="F26B43"/>
          </p15:clr>
        </p15:guide>
        <p15:guide id="16" pos="6560">
          <p15:clr>
            <a:srgbClr val="F26B43"/>
          </p15:clr>
        </p15:guide>
        <p15:guide id="18" orient="horz" pos="110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38171D2-2766-1658-2789-F27A0770D1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lvl="0"/>
            <a:r>
              <a:rPr lang="en-GB" b="1" dirty="0"/>
              <a:t>Fireside chat at NatWest</a:t>
            </a:r>
          </a:p>
          <a:p>
            <a:pPr lvl="0">
              <a:spcAft>
                <a:spcPts val="600"/>
              </a:spcAft>
            </a:pPr>
            <a:r>
              <a:rPr lang="en-GB" sz="2400" dirty="0"/>
              <a:t>April 2026 Monetary Policy Report</a:t>
            </a:r>
          </a:p>
          <a:p>
            <a:pPr lvl="0"/>
            <a:r>
              <a:rPr lang="en-GB" sz="2400" i="1" dirty="0"/>
              <a:t>14 May 2026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13C8FA0-81F0-8DF9-4E26-EF56A50A70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8000" y="4991533"/>
            <a:ext cx="7165974" cy="982800"/>
          </a:xfrm>
        </p:spPr>
        <p:txBody>
          <a:bodyPr/>
          <a:lstStyle/>
          <a:p>
            <a:r>
              <a:rPr lang="en-GB" sz="2400" dirty="0">
                <a:latin typeface="Century gothic "/>
              </a:rPr>
              <a:t>Huw Pill</a:t>
            </a:r>
          </a:p>
          <a:p>
            <a:endParaRPr lang="en-GB" sz="700" b="0" dirty="0">
              <a:latin typeface="Century gothic "/>
              <a:cs typeface="Arial"/>
            </a:endParaRPr>
          </a:p>
          <a:p>
            <a:r>
              <a:rPr lang="en-GB" b="0" dirty="0">
                <a:latin typeface="Century gothic "/>
                <a:cs typeface="Arial"/>
              </a:rPr>
              <a:t>Chief Economist</a:t>
            </a:r>
          </a:p>
          <a:p>
            <a:r>
              <a:rPr lang="en-GB" b="0" dirty="0">
                <a:latin typeface="Century gothic "/>
                <a:cs typeface="Arial"/>
              </a:rPr>
              <a:t>Bank of England</a:t>
            </a:r>
            <a:endParaRPr lang="en-GB" b="0" dirty="0">
              <a:latin typeface="Century gothic 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B2DF3D-B632-F2A0-D91F-2BA43831B862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468000" y="0"/>
            <a:ext cx="7165181" cy="458639"/>
          </a:xfrm>
        </p:spPr>
        <p:txBody>
          <a:bodyPr/>
          <a:lstStyle/>
          <a:p>
            <a:r>
              <a:rPr lang="en-GB">
                <a:solidFill>
                  <a:schemeClr val="bg2"/>
                </a:solidFill>
                <a:latin typeface="Arial"/>
                <a:cs typeface="Arial"/>
              </a:rPr>
              <a:t>OFFICIAL</a:t>
            </a:r>
            <a:r>
              <a:rPr lang="en-GB" dirty="0">
                <a:solidFill>
                  <a:srgbClr val="00B050"/>
                </a:solidFill>
                <a:latin typeface="Arial"/>
                <a:cs typeface="Arial"/>
              </a:rPr>
              <a:t> GREEN</a:t>
            </a:r>
            <a:endParaRPr lang="en-GB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727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2B1E3F-5D33-BFA2-3C1A-F942AD4E4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20179" y="6507292"/>
            <a:ext cx="6096001" cy="255023"/>
          </a:xfrm>
        </p:spPr>
        <p:txBody>
          <a:bodyPr anchor="b"/>
          <a:lstStyle/>
          <a:p>
            <a:r>
              <a:rPr lang="en-GB">
                <a:solidFill>
                  <a:schemeClr val="tx1"/>
                </a:solidFill>
                <a:latin typeface="Arial"/>
                <a:cs typeface="Arial"/>
              </a:rPr>
              <a:t>OFFICIAL</a:t>
            </a:r>
            <a:r>
              <a:rPr lang="en-GB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noProof="0" dirty="0">
                <a:solidFill>
                  <a:srgbClr val="00B050"/>
                </a:solidFill>
                <a:latin typeface="Arial"/>
                <a:cs typeface="Arial"/>
              </a:rPr>
              <a:t>GREEN</a:t>
            </a:r>
            <a:endParaRPr lang="en-GB" dirty="0">
              <a:solidFill>
                <a:srgbClr val="00B050"/>
              </a:solidFill>
              <a:latin typeface="Arial"/>
              <a:cs typeface="Arial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645DA1A-DD20-428F-B1CF-D74128299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7356"/>
            <a:ext cx="11277600" cy="912814"/>
          </a:xfrm>
        </p:spPr>
        <p:txBody>
          <a:bodyPr/>
          <a:lstStyle/>
          <a:p>
            <a:r>
              <a:rPr lang="en-GB" dirty="0"/>
              <a:t>The process of disinflation was stalling before energy shock</a:t>
            </a:r>
          </a:p>
        </p:txBody>
      </p:sp>
      <p:pic>
        <p:nvPicPr>
          <p:cNvPr id="2050" name="Picture 1">
            <a:extLst>
              <a:ext uri="{FF2B5EF4-FFF2-40B4-BE49-F238E27FC236}">
                <a16:creationId xmlns:a16="http://schemas.microsoft.com/office/drawing/2014/main" id="{27A17E00-7B94-1E05-11B1-7EF1CD30B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280" y="1180042"/>
            <a:ext cx="5301273" cy="5199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2">
            <a:extLst>
              <a:ext uri="{FF2B5EF4-FFF2-40B4-BE49-F238E27FC236}">
                <a16:creationId xmlns:a16="http://schemas.microsoft.com/office/drawing/2014/main" id="{0598C44A-FD1C-1E09-71AD-6A30ED97D9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49" y="1181564"/>
            <a:ext cx="5301273" cy="5198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9F48637-BFDC-A175-EC07-CEB14C039936}"/>
              </a:ext>
            </a:extLst>
          </p:cNvPr>
          <p:cNvSpPr txBox="1"/>
          <p:nvPr/>
        </p:nvSpPr>
        <p:spPr>
          <a:xfrm>
            <a:off x="424206" y="6379900"/>
            <a:ext cx="212750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i="1" dirty="0">
                <a:latin typeface="Century gothic "/>
              </a:rPr>
              <a:t>Source: Bank of England, ONS</a:t>
            </a:r>
            <a:endParaRPr lang="en-GB" sz="1050" i="1" dirty="0">
              <a:highlight>
                <a:srgbClr val="FFFF00"/>
              </a:highlight>
              <a:latin typeface="Century gothic "/>
            </a:endParaRPr>
          </a:p>
        </p:txBody>
      </p:sp>
    </p:spTree>
    <p:extLst>
      <p:ext uri="{BB962C8B-B14F-4D97-AF65-F5344CB8AC3E}">
        <p14:creationId xmlns:p14="http://schemas.microsoft.com/office/powerpoint/2010/main" val="2771696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8A86B8E-2C82-2496-BA79-AE52B5312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4095"/>
            <a:ext cx="11277600" cy="912814"/>
          </a:xfrm>
        </p:spPr>
        <p:txBody>
          <a:bodyPr/>
          <a:lstStyle/>
          <a:p>
            <a:r>
              <a:rPr lang="en-GB" dirty="0"/>
              <a:t>Scenarios and risks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1A449F57-721D-62E1-99B3-71CBE80BC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7999" y="6523905"/>
            <a:ext cx="6096001" cy="255023"/>
          </a:xfrm>
        </p:spPr>
        <p:txBody>
          <a:bodyPr anchor="b"/>
          <a:lstStyle/>
          <a:p>
            <a:r>
              <a:rPr lang="en-GB">
                <a:solidFill>
                  <a:schemeClr val="tx1"/>
                </a:solidFill>
                <a:latin typeface="Arial"/>
                <a:cs typeface="Arial"/>
              </a:rPr>
              <a:t>OFFICIAL</a:t>
            </a:r>
            <a:r>
              <a:rPr lang="en-GB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noProof="0" dirty="0">
                <a:solidFill>
                  <a:srgbClr val="00B050"/>
                </a:solidFill>
                <a:latin typeface="Arial"/>
                <a:cs typeface="Arial"/>
              </a:rPr>
              <a:t>GREEN</a:t>
            </a:r>
            <a:endParaRPr lang="en-GB" dirty="0">
              <a:solidFill>
                <a:srgbClr val="00B050"/>
              </a:solidFill>
              <a:latin typeface="Arial"/>
              <a:cs typeface="Arial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CE91D32-9C51-6C49-87B2-3EB2BFB4D2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5476355"/>
              </p:ext>
            </p:extLst>
          </p:nvPr>
        </p:nvGraphicFramePr>
        <p:xfrm>
          <a:off x="2032000" y="1171611"/>
          <a:ext cx="8128000" cy="52397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174435497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483781324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575520998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666768099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282914944"/>
                    </a:ext>
                  </a:extLst>
                </a:gridCol>
              </a:tblGrid>
              <a:tr h="1047940">
                <a:tc rowSpan="2" gridSpan="2">
                  <a:txBody>
                    <a:bodyPr/>
                    <a:lstStyle/>
                    <a:p>
                      <a:pPr algn="ctr"/>
                      <a:endParaRPr lang="en-GB" dirty="0">
                        <a:latin typeface="Century gothic 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GB" dirty="0">
                        <a:latin typeface="Century gothic 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latin typeface="Century gothic "/>
                        </a:rPr>
                        <a:t>Second-round effects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5146879"/>
                  </a:ext>
                </a:extLst>
              </a:tr>
              <a:tr h="1047940">
                <a:tc gridSpan="2" vMerge="1">
                  <a:txBody>
                    <a:bodyPr/>
                    <a:lstStyle/>
                    <a:p>
                      <a:pPr algn="ctr"/>
                      <a:endParaRPr lang="en-GB">
                        <a:latin typeface="Century gothic "/>
                      </a:endParaRPr>
                    </a:p>
                  </a:txBody>
                  <a:tcPr anchor="ctr"/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dirty="0">
                        <a:latin typeface="Century gothic 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i="1" dirty="0">
                          <a:latin typeface="Century gothic "/>
                        </a:rPr>
                        <a:t>None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i="1" dirty="0">
                          <a:latin typeface="Century gothic "/>
                        </a:rPr>
                        <a:t>Some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i="1" dirty="0">
                          <a:latin typeface="Century gothic "/>
                        </a:rPr>
                        <a:t>Lots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2820438"/>
                  </a:ext>
                </a:extLst>
              </a:tr>
              <a:tr h="1047940">
                <a:tc rowSpan="3"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latin typeface="Century gothic "/>
                        </a:rPr>
                        <a:t>Energy market situation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i="1" dirty="0">
                          <a:latin typeface="Century gothic "/>
                        </a:rPr>
                        <a:t>Futures curve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latin typeface="Century gothic "/>
                        </a:rPr>
                        <a:t>Scenario</a:t>
                      </a:r>
                    </a:p>
                    <a:p>
                      <a:pPr algn="ctr"/>
                      <a:r>
                        <a:rPr lang="en-GB" sz="3200" b="1" dirty="0">
                          <a:latin typeface="Century gothic "/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latin typeface="Century gothic 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latin typeface="Century gothic 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5730067"/>
                  </a:ext>
                </a:extLst>
              </a:tr>
              <a:tr h="104794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i="1" dirty="0">
                          <a:latin typeface="Century gothic "/>
                        </a:rPr>
                        <a:t>Adverse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latin typeface="Century gothic 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latin typeface="Century gothic "/>
                        </a:rPr>
                        <a:t>Scenario</a:t>
                      </a:r>
                    </a:p>
                    <a:p>
                      <a:pPr algn="ctr"/>
                      <a:r>
                        <a:rPr lang="en-GB" sz="3200" b="1" dirty="0">
                          <a:latin typeface="Century gothic "/>
                        </a:rPr>
                        <a:t>B</a:t>
                      </a:r>
                      <a:endParaRPr lang="en-GB" dirty="0">
                        <a:latin typeface="Century gothic "/>
                      </a:endParaRPr>
                    </a:p>
                  </a:txBody>
                  <a:tcPr anchor="ctr">
                    <a:solidFill>
                      <a:schemeClr val="bg1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latin typeface="Century gothic 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0346382"/>
                  </a:ext>
                </a:extLst>
              </a:tr>
              <a:tr h="104794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i="1" dirty="0">
                          <a:latin typeface="Century gothic "/>
                        </a:rPr>
                        <a:t>Severe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latin typeface="Century gothic 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latin typeface="Century gothic "/>
                      </a:endParaRPr>
                    </a:p>
                  </a:txBody>
                  <a:tcPr anchor="ctr">
                    <a:solidFill>
                      <a:schemeClr val="bg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latin typeface="Century gothic "/>
                        </a:rPr>
                        <a:t>Scenario</a:t>
                      </a:r>
                    </a:p>
                    <a:p>
                      <a:pPr algn="ctr"/>
                      <a:r>
                        <a:rPr lang="en-GB" sz="3200" b="1" dirty="0">
                          <a:latin typeface="Century gothic "/>
                        </a:rPr>
                        <a:t>C</a:t>
                      </a:r>
                      <a:endParaRPr lang="en-GB" dirty="0">
                        <a:latin typeface="Century gothic "/>
                      </a:endParaRPr>
                    </a:p>
                  </a:txBody>
                  <a:tcPr anchor="ctr">
                    <a:solidFill>
                      <a:schemeClr val="bg1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376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6422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12AE8CC-3776-7DF5-F509-A14AAE2E1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09063"/>
            <a:ext cx="11277600" cy="912814"/>
          </a:xfrm>
        </p:spPr>
        <p:txBody>
          <a:bodyPr/>
          <a:lstStyle/>
          <a:p>
            <a:r>
              <a:rPr lang="en-GB" dirty="0"/>
              <a:t>Looser labour market may dampen second-round effects …</a:t>
            </a:r>
          </a:p>
        </p:txBody>
      </p:sp>
      <p:pic>
        <p:nvPicPr>
          <p:cNvPr id="3074" name="Picture 2" descr="When inflation is above its estimated threshold level, labour market tightness amplifies the upward effect of oil supply shocks on inflation and inflation expectations.">
            <a:extLst>
              <a:ext uri="{FF2B5EF4-FFF2-40B4-BE49-F238E27FC236}">
                <a16:creationId xmlns:a16="http://schemas.microsoft.com/office/drawing/2014/main" id="{6B897CAD-391C-29CE-CE71-66592AC2E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070" y="1221877"/>
            <a:ext cx="9625860" cy="517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065DD0A9-AE82-D559-44E8-6B7BFA4EC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9982" y="6525649"/>
            <a:ext cx="6096001" cy="255023"/>
          </a:xfrm>
        </p:spPr>
        <p:txBody>
          <a:bodyPr anchor="b"/>
          <a:lstStyle/>
          <a:p>
            <a:r>
              <a:rPr lang="en-GB">
                <a:solidFill>
                  <a:schemeClr val="tx1"/>
                </a:solidFill>
                <a:latin typeface="Arial"/>
                <a:cs typeface="Arial"/>
              </a:rPr>
              <a:t>OFFICIAL</a:t>
            </a:r>
            <a:r>
              <a:rPr lang="en-GB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noProof="0" dirty="0">
                <a:solidFill>
                  <a:srgbClr val="00B050"/>
                </a:solidFill>
                <a:latin typeface="Arial"/>
                <a:cs typeface="Arial"/>
              </a:rPr>
              <a:t>GREEN</a:t>
            </a:r>
            <a:endParaRPr lang="en-GB" dirty="0">
              <a:solidFill>
                <a:srgbClr val="00B050"/>
              </a:solidFill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AFE999-7274-7C00-BFE0-51D087F18146}"/>
              </a:ext>
            </a:extLst>
          </p:cNvPr>
          <p:cNvSpPr txBox="1"/>
          <p:nvPr/>
        </p:nvSpPr>
        <p:spPr>
          <a:xfrm>
            <a:off x="1204671" y="6373102"/>
            <a:ext cx="468589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i="1" dirty="0">
                <a:latin typeface="Century gothic "/>
              </a:rPr>
              <a:t>Source: Bank of England Monetary Policy Report April 2026, Chart C.1</a:t>
            </a:r>
            <a:endParaRPr lang="en-GB" sz="1050" i="1" dirty="0">
              <a:highlight>
                <a:srgbClr val="FFFF00"/>
              </a:highlight>
              <a:latin typeface="Century gothic "/>
            </a:endParaRPr>
          </a:p>
        </p:txBody>
      </p:sp>
    </p:spTree>
    <p:extLst>
      <p:ext uri="{BB962C8B-B14F-4D97-AF65-F5344CB8AC3E}">
        <p14:creationId xmlns:p14="http://schemas.microsoft.com/office/powerpoint/2010/main" val="1102837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C1556F4-5196-38A3-9E49-A8A16D157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15798"/>
            <a:ext cx="11277600" cy="912814"/>
          </a:xfrm>
        </p:spPr>
        <p:txBody>
          <a:bodyPr/>
          <a:lstStyle/>
          <a:p>
            <a:r>
              <a:rPr lang="en-GB" dirty="0"/>
              <a:t>Broad money gap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B24BE464-F78F-1F5E-A7B3-F9292C4A6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7999" y="6523905"/>
            <a:ext cx="6096001" cy="255023"/>
          </a:xfrm>
        </p:spPr>
        <p:txBody>
          <a:bodyPr anchor="b"/>
          <a:lstStyle/>
          <a:p>
            <a:r>
              <a:rPr lang="en-GB">
                <a:solidFill>
                  <a:schemeClr val="tx1"/>
                </a:solidFill>
                <a:latin typeface="Arial"/>
                <a:cs typeface="Arial"/>
              </a:rPr>
              <a:t>OFFICIAL </a:t>
            </a:r>
            <a:r>
              <a:rPr lang="en-GB" noProof="0">
                <a:solidFill>
                  <a:srgbClr val="00B050"/>
                </a:solidFill>
                <a:latin typeface="Arial"/>
                <a:cs typeface="Arial"/>
              </a:rPr>
              <a:t>GREEN</a:t>
            </a:r>
            <a:endParaRPr lang="en-GB" dirty="0">
              <a:solidFill>
                <a:srgbClr val="00B050"/>
              </a:solidFill>
              <a:latin typeface="Arial"/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EF56A5-B0F6-EC43-0C70-C774B9265611}"/>
              </a:ext>
            </a:extLst>
          </p:cNvPr>
          <p:cNvSpPr txBox="1"/>
          <p:nvPr/>
        </p:nvSpPr>
        <p:spPr>
          <a:xfrm>
            <a:off x="661248" y="5755474"/>
            <a:ext cx="470513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i="1" dirty="0">
                <a:latin typeface="Century gothic "/>
              </a:rPr>
              <a:t>Source: Bank of England Monetary Policy Report April 2026, Chart 1.17</a:t>
            </a:r>
          </a:p>
        </p:txBody>
      </p:sp>
      <p:pic>
        <p:nvPicPr>
          <p:cNvPr id="1026" name="Picture 2" descr="The ratio of aggregate money to nominal GDP has been below its pre-pandemic trend since 2024.&#10;">
            <a:extLst>
              <a:ext uri="{FF2B5EF4-FFF2-40B4-BE49-F238E27FC236}">
                <a16:creationId xmlns:a16="http://schemas.microsoft.com/office/drawing/2014/main" id="{053C78D0-1079-8159-6E04-1989AFB88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48" y="1355914"/>
            <a:ext cx="10209414" cy="4416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246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3BE2CC1-830E-C333-D3A0-725C9E487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1236"/>
            <a:ext cx="11277600" cy="912814"/>
          </a:xfrm>
        </p:spPr>
        <p:txBody>
          <a:bodyPr/>
          <a:lstStyle/>
          <a:p>
            <a:r>
              <a:rPr lang="en-GB" dirty="0"/>
              <a:t>Greater attentiveness to and salience of recent price dynamics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885746-7A62-F4AA-05DE-28B6F4D127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2"/>
          <a:stretch>
            <a:fillRect/>
          </a:stretch>
        </p:blipFill>
        <p:spPr>
          <a:xfrm>
            <a:off x="6095999" y="1915462"/>
            <a:ext cx="5427734" cy="433724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8CFB2B4-E6A7-BE62-17EE-A12037F714B9}"/>
              </a:ext>
            </a:extLst>
          </p:cNvPr>
          <p:cNvSpPr txBox="1"/>
          <p:nvPr/>
        </p:nvSpPr>
        <p:spPr>
          <a:xfrm>
            <a:off x="517198" y="1157488"/>
            <a:ext cx="504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Century gothic "/>
              </a:rPr>
              <a:t>Decision Maker Panel own </a:t>
            </a:r>
            <a:r>
              <a:rPr lang="en-GB" sz="2000">
                <a:solidFill>
                  <a:schemeClr val="bg1"/>
                </a:solidFill>
                <a:latin typeface="Century gothic "/>
              </a:rPr>
              <a:t>price</a:t>
            </a:r>
          </a:p>
          <a:p>
            <a:pPr algn="ctr"/>
            <a:r>
              <a:rPr lang="en-GB" sz="2000">
                <a:solidFill>
                  <a:schemeClr val="bg1"/>
                </a:solidFill>
                <a:latin typeface="Century gothic "/>
              </a:rPr>
              <a:t>and</a:t>
            </a:r>
            <a:r>
              <a:rPr lang="en-GB" sz="2000" dirty="0">
                <a:solidFill>
                  <a:schemeClr val="bg1"/>
                </a:solidFill>
                <a:latin typeface="Century gothic "/>
              </a:rPr>
              <a:t> wage expectations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DA73F5-68BA-6DBF-1BE3-C4A5DFF45D6B}"/>
              </a:ext>
            </a:extLst>
          </p:cNvPr>
          <p:cNvSpPr txBox="1"/>
          <p:nvPr/>
        </p:nvSpPr>
        <p:spPr>
          <a:xfrm>
            <a:off x="6187782" y="1367938"/>
            <a:ext cx="4905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>
                <a:solidFill>
                  <a:schemeClr val="bg1"/>
                </a:solidFill>
                <a:latin typeface="Century gothic "/>
              </a:defRPr>
            </a:lvl1pPr>
          </a:lstStyle>
          <a:p>
            <a:r>
              <a:rPr lang="en-GB" sz="2000" dirty="0"/>
              <a:t>Households 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76FB4CF4-5D3A-5A64-19B3-EBFC96213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7999" y="6523905"/>
            <a:ext cx="6096001" cy="255023"/>
          </a:xfrm>
        </p:spPr>
        <p:txBody>
          <a:bodyPr anchor="b"/>
          <a:lstStyle/>
          <a:p>
            <a:r>
              <a:rPr lang="en-GB">
                <a:solidFill>
                  <a:schemeClr val="tx1"/>
                </a:solidFill>
                <a:latin typeface="Arial"/>
                <a:cs typeface="Arial"/>
              </a:rPr>
              <a:t>OFFICIAL</a:t>
            </a:r>
            <a:r>
              <a:rPr lang="en-GB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noProof="0" dirty="0">
                <a:solidFill>
                  <a:srgbClr val="00B050"/>
                </a:solidFill>
                <a:latin typeface="Arial"/>
                <a:cs typeface="Arial"/>
              </a:rPr>
              <a:t>GREEN</a:t>
            </a:r>
            <a:endParaRPr lang="en-GB" dirty="0">
              <a:solidFill>
                <a:srgbClr val="00B050"/>
              </a:solidFill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431D62-1A74-B5B1-3666-AC573B0C1D04}"/>
              </a:ext>
            </a:extLst>
          </p:cNvPr>
          <p:cNvSpPr txBox="1"/>
          <p:nvPr/>
        </p:nvSpPr>
        <p:spPr>
          <a:xfrm>
            <a:off x="429800" y="6199497"/>
            <a:ext cx="558518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i="1" dirty="0">
                <a:latin typeface="Century gothic "/>
              </a:rPr>
              <a:t>Source: Bank of England Monetary Policy Report April 2026, Chart B.3 and Chart 1.7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A2281C4-23C5-C5F1-F1E3-2B2DAED4FC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3652446"/>
              </p:ext>
            </p:extLst>
          </p:nvPr>
        </p:nvGraphicFramePr>
        <p:xfrm>
          <a:off x="517198" y="1915462"/>
          <a:ext cx="5040000" cy="4316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32624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C247774-A78D-9E0D-D8B1-2BEBCF6B4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306371"/>
            <a:ext cx="11277600" cy="912814"/>
          </a:xfrm>
        </p:spPr>
        <p:txBody>
          <a:bodyPr/>
          <a:lstStyle/>
          <a:p>
            <a:r>
              <a:rPr lang="en-GB" dirty="0"/>
              <a:t>Labour market slack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D2094C-C2A6-2DF1-EDDA-A899DB5EDB84}"/>
              </a:ext>
            </a:extLst>
          </p:cNvPr>
          <p:cNvSpPr txBox="1"/>
          <p:nvPr/>
        </p:nvSpPr>
        <p:spPr>
          <a:xfrm>
            <a:off x="788511" y="5825751"/>
            <a:ext cx="470513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i="1" dirty="0">
                <a:latin typeface="Century gothic "/>
              </a:rPr>
              <a:t>Source: Bank of England Monetary Policy Report April 2026, Chart 1.13</a:t>
            </a:r>
          </a:p>
        </p:txBody>
      </p:sp>
      <p:pic>
        <p:nvPicPr>
          <p:cNvPr id="2050" name="Picture 2" descr="Measures of labour market slack indicate more slack than in 2022.">
            <a:extLst>
              <a:ext uri="{FF2B5EF4-FFF2-40B4-BE49-F238E27FC236}">
                <a16:creationId xmlns:a16="http://schemas.microsoft.com/office/drawing/2014/main" id="{034A6B86-4E01-9AC1-7B0D-68FEAF8D9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989" y="1455724"/>
            <a:ext cx="10442021" cy="4387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9DFA5D7A-0D63-EBA5-6CB4-7BA8C27B5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7999" y="6523905"/>
            <a:ext cx="6096001" cy="255023"/>
          </a:xfrm>
        </p:spPr>
        <p:txBody>
          <a:bodyPr anchor="b"/>
          <a:lstStyle/>
          <a:p>
            <a:r>
              <a:rPr lang="en-GB" dirty="0">
                <a:solidFill>
                  <a:schemeClr val="tx1"/>
                </a:solidFill>
                <a:latin typeface="Arial"/>
                <a:cs typeface="Arial"/>
              </a:rPr>
              <a:t>OFFICIAL </a:t>
            </a:r>
            <a:r>
              <a:rPr lang="en-GB" noProof="0" dirty="0">
                <a:solidFill>
                  <a:srgbClr val="00B050"/>
                </a:solidFill>
                <a:latin typeface="Arial"/>
                <a:cs typeface="Arial"/>
              </a:rPr>
              <a:t>GREEN</a:t>
            </a:r>
            <a:endParaRPr lang="en-GB" dirty="0">
              <a:solidFill>
                <a:srgbClr val="00B05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3985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1810262"/>
      </p:ext>
    </p:extLst>
  </p:cSld>
  <p:clrMapOvr>
    <a:masterClrMapping/>
  </p:clrMapOvr>
</p:sld>
</file>

<file path=ppt/theme/theme1.xml><?xml version="1.0" encoding="utf-8"?>
<a:theme xmlns:a="http://schemas.openxmlformats.org/drawingml/2006/main" name="Bank-PRA Template">
  <a:themeElements>
    <a:clrScheme name="BoE New VIS colours">
      <a:dk1>
        <a:srgbClr val="000000"/>
      </a:dk1>
      <a:lt1>
        <a:srgbClr val="12273F"/>
      </a:lt1>
      <a:dk2>
        <a:srgbClr val="C4C9CF"/>
      </a:dk2>
      <a:lt2>
        <a:srgbClr val="FFFFFF"/>
      </a:lt2>
      <a:accent1>
        <a:srgbClr val="3CD7D9"/>
      </a:accent1>
      <a:accent2>
        <a:srgbClr val="FF7300"/>
      </a:accent2>
      <a:accent3>
        <a:srgbClr val="9E71FE"/>
      </a:accent3>
      <a:accent4>
        <a:srgbClr val="D4AF37"/>
      </a:accent4>
      <a:accent5>
        <a:srgbClr val="A5D700"/>
      </a:accent5>
      <a:accent6>
        <a:srgbClr val="FF50C8"/>
      </a:accent6>
      <a:hlink>
        <a:srgbClr val="5297FF"/>
      </a:hlink>
      <a:folHlink>
        <a:srgbClr val="FFD200"/>
      </a:folHlink>
    </a:clrScheme>
    <a:fontScheme name="Bank Fonts">
      <a:majorFont>
        <a:latin typeface="Century Schoolboo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24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BOE-Official-A Bank and PRA.potx" id="{416D58BC-389A-4D3E-B254-99EEEE6F3B24}" vid="{3E9A26F8-A77A-4833-B2BE-FFBC065DDC84}"/>
    </a:ext>
  </a:extLst>
</a:theme>
</file>

<file path=ppt/theme/theme2.xml><?xml version="1.0" encoding="utf-8"?>
<a:theme xmlns:a="http://schemas.openxmlformats.org/drawingml/2006/main" name="Bank-PRA Template DARK">
  <a:themeElements>
    <a:clrScheme name="BoE New VIS colours">
      <a:dk1>
        <a:srgbClr val="000000"/>
      </a:dk1>
      <a:lt1>
        <a:srgbClr val="12273F"/>
      </a:lt1>
      <a:dk2>
        <a:srgbClr val="C4C9CF"/>
      </a:dk2>
      <a:lt2>
        <a:srgbClr val="FFFFFF"/>
      </a:lt2>
      <a:accent1>
        <a:srgbClr val="3CD7D9"/>
      </a:accent1>
      <a:accent2>
        <a:srgbClr val="FF7300"/>
      </a:accent2>
      <a:accent3>
        <a:srgbClr val="9E71FE"/>
      </a:accent3>
      <a:accent4>
        <a:srgbClr val="D4AF37"/>
      </a:accent4>
      <a:accent5>
        <a:srgbClr val="A5D700"/>
      </a:accent5>
      <a:accent6>
        <a:srgbClr val="FF50C8"/>
      </a:accent6>
      <a:hlink>
        <a:srgbClr val="5297FF"/>
      </a:hlink>
      <a:folHlink>
        <a:srgbClr val="FFD200"/>
      </a:folHlink>
    </a:clrScheme>
    <a:fontScheme name="Bank Fonts">
      <a:majorFont>
        <a:latin typeface="Century Schoolboo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24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BOE-Official-A Bank and PRA.potx" id="{416D58BC-389A-4D3E-B254-99EEEE6F3B24}" vid="{FB3BF925-27BB-47A4-8B87-7B711778CD4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BOE-Official-A Bank and PRA</Template>
  <TotalTime>1039</TotalTime>
  <Words>167</Words>
  <Application>Microsoft Office PowerPoint</Application>
  <PresentationFormat>Widescreen</PresentationFormat>
  <Paragraphs>43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Century gothic </vt:lpstr>
      <vt:lpstr>Bank-PRA Template</vt:lpstr>
      <vt:lpstr>Bank-PRA Template DARK</vt:lpstr>
      <vt:lpstr>PowerPoint Presentation</vt:lpstr>
      <vt:lpstr>The process of disinflation was stalling before energy shock</vt:lpstr>
      <vt:lpstr>Scenarios and risks</vt:lpstr>
      <vt:lpstr>Looser labour market may dampen second-round effects …</vt:lpstr>
      <vt:lpstr>Broad money gap</vt:lpstr>
      <vt:lpstr>Greater attentiveness to and salience of recent price dynamics</vt:lpstr>
      <vt:lpstr>Labour market slack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Saxena, Kavya</dc:creator>
  <cp:lastModifiedBy>Saxena, Kavya</cp:lastModifiedBy>
  <cp:revision>38</cp:revision>
  <dcterms:created xsi:type="dcterms:W3CDTF">2026-05-07T15:09:00Z</dcterms:created>
  <dcterms:modified xsi:type="dcterms:W3CDTF">2026-05-13T15:19:40Z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2120586170</vt:i4>
  </property>
  <property fmtid="{D5CDD505-2E9C-101B-9397-08002B2CF9AE}" pid="3" name="_NewReviewCycle">
    <vt:lpwstr/>
  </property>
  <property fmtid="{D5CDD505-2E9C-101B-9397-08002B2CF9AE}" pid="4" name="_EmailSubject">
    <vt:lpwstr>Publication of slides for Huw Pill's event on Thursday at 4pm</vt:lpwstr>
  </property>
  <property fmtid="{D5CDD505-2E9C-101B-9397-08002B2CF9AE}" pid="5" name="_AuthorEmail">
    <vt:lpwstr>Kavya.Saxena@bankofengland.co.uk</vt:lpwstr>
  </property>
  <property fmtid="{D5CDD505-2E9C-101B-9397-08002B2CF9AE}" pid="6" name="_AuthorEmailDisplayName">
    <vt:lpwstr>Saxena, Kavya</vt:lpwstr>
  </property>
  <property fmtid="{D5CDD505-2E9C-101B-9397-08002B2CF9AE}" pid="7" name="_PreviousAdHocReviewCycleID">
    <vt:i4>-1469256733</vt:i4>
  </property>
</Properties>
</file>