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93" r:id="rId3"/>
    <p:sldId id="292" r:id="rId4"/>
    <p:sldId id="289" r:id="rId5"/>
    <p:sldId id="300" r:id="rId6"/>
    <p:sldId id="302" r:id="rId7"/>
    <p:sldId id="303" r:id="rId8"/>
    <p:sldId id="313" r:id="rId9"/>
    <p:sldId id="321" r:id="rId10"/>
    <p:sldId id="328" r:id="rId11"/>
    <p:sldId id="317" r:id="rId12"/>
    <p:sldId id="324" r:id="rId13"/>
    <p:sldId id="319" r:id="rId14"/>
    <p:sldId id="327" r:id="rId15"/>
  </p:sldIdLst>
  <p:sldSz cx="9144000" cy="5143500" type="screen16x9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030">
          <p15:clr>
            <a:srgbClr val="A4A3A4"/>
          </p15:clr>
        </p15:guide>
        <p15:guide id="3" pos="113">
          <p15:clr>
            <a:srgbClr val="A4A3A4"/>
          </p15:clr>
        </p15:guide>
        <p15:guide id="4" pos="2517">
          <p15:clr>
            <a:srgbClr val="A4A3A4"/>
          </p15:clr>
        </p15:guide>
        <p15:guide id="5" pos="276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95D"/>
    <a:srgbClr val="DC6B0E"/>
    <a:srgbClr val="FFCC66"/>
    <a:srgbClr val="F28C34"/>
    <a:srgbClr val="10253F"/>
    <a:srgbClr val="05548B"/>
    <a:srgbClr val="4B7E8F"/>
    <a:srgbClr val="6600CC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6" autoAdjust="0"/>
    <p:restoredTop sz="94669" autoAdjust="0"/>
  </p:normalViewPr>
  <p:slideViewPr>
    <p:cSldViewPr showGuides="1">
      <p:cViewPr varScale="1">
        <p:scale>
          <a:sx n="141" d="100"/>
          <a:sy n="141" d="100"/>
        </p:scale>
        <p:origin x="2712" y="132"/>
      </p:cViewPr>
      <p:guideLst>
        <p:guide orient="horz" pos="1620"/>
        <p:guide orient="horz" pos="1030"/>
        <p:guide pos="113"/>
        <p:guide pos="2517"/>
        <p:guide pos="276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BBCA6-06B5-4265-8FE4-C7F6F373E51D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700A-AD20-46FE-AA3E-C81D823E7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8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221064" y="-452586"/>
            <a:ext cx="9365064" cy="5534404"/>
            <a:chOff x="-221064" y="-452586"/>
            <a:chExt cx="9365064" cy="5534404"/>
          </a:xfrm>
        </p:grpSpPr>
        <p:grpSp>
          <p:nvGrpSpPr>
            <p:cNvPr id="118" name="Group 117"/>
            <p:cNvGrpSpPr/>
            <p:nvPr userDrawn="1"/>
          </p:nvGrpSpPr>
          <p:grpSpPr>
            <a:xfrm>
              <a:off x="170602" y="-417603"/>
              <a:ext cx="8806422" cy="2468595"/>
              <a:chOff x="170602" y="-417603"/>
              <a:chExt cx="8806422" cy="2468595"/>
            </a:xfrm>
          </p:grpSpPr>
          <p:pic>
            <p:nvPicPr>
              <p:cNvPr id="119" name="Picture 2" descr="C:\Users\322473\Downloads\shutterstock_377534515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3" t="-5225" r="1770" b="64322"/>
              <a:stretch/>
            </p:blipFill>
            <p:spPr bwMode="auto">
              <a:xfrm>
                <a:off x="170602" y="-312536"/>
                <a:ext cx="8806422" cy="2360235"/>
              </a:xfrm>
              <a:prstGeom prst="roundRect">
                <a:avLst>
                  <a:gd name="adj" fmla="val 2079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" name="Rounded Rectangle 119"/>
              <p:cNvSpPr/>
              <p:nvPr userDrawn="1"/>
            </p:nvSpPr>
            <p:spPr>
              <a:xfrm>
                <a:off x="171424" y="-417600"/>
                <a:ext cx="8805600" cy="2468592"/>
              </a:xfrm>
              <a:prstGeom prst="roundRect">
                <a:avLst>
                  <a:gd name="adj" fmla="val 1391"/>
                </a:avLst>
              </a:prstGeom>
              <a:gradFill>
                <a:gsLst>
                  <a:gs pos="0">
                    <a:srgbClr val="D0395D"/>
                  </a:gs>
                  <a:gs pos="100000">
                    <a:srgbClr val="6600CC"/>
                  </a:gs>
                </a:gsLst>
                <a:lin ang="16200000" scaled="0"/>
              </a:gradFill>
              <a:ln w="34925">
                <a:noFill/>
              </a:ln>
              <a:effectLst/>
              <a:scene3d>
                <a:camera prst="orthographicFront"/>
                <a:lightRig rig="soft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124" name="Rounded Rectangle 123"/>
              <p:cNvSpPr/>
              <p:nvPr userDrawn="1"/>
            </p:nvSpPr>
            <p:spPr>
              <a:xfrm rot="10800000">
                <a:off x="171424" y="-417603"/>
                <a:ext cx="8805600" cy="2468591"/>
              </a:xfrm>
              <a:prstGeom prst="roundRect">
                <a:avLst>
                  <a:gd name="adj" fmla="val 1391"/>
                </a:avLst>
              </a:prstGeom>
              <a:gradFill>
                <a:gsLst>
                  <a:gs pos="0">
                    <a:srgbClr val="D0395D"/>
                  </a:gs>
                  <a:gs pos="100000">
                    <a:srgbClr val="6600CC"/>
                  </a:gs>
                </a:gsLst>
                <a:lin ang="16200000" scaled="0"/>
              </a:gra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grpSp>
          <p:nvGrpSpPr>
            <p:cNvPr id="155" name="Group 154"/>
            <p:cNvGrpSpPr/>
            <p:nvPr userDrawn="1"/>
          </p:nvGrpSpPr>
          <p:grpSpPr>
            <a:xfrm>
              <a:off x="-221064" y="-312536"/>
              <a:ext cx="9365064" cy="5394354"/>
              <a:chOff x="-221064" y="-312536"/>
              <a:chExt cx="9365064" cy="5394354"/>
            </a:xfrm>
          </p:grpSpPr>
          <p:pic>
            <p:nvPicPr>
              <p:cNvPr id="156" name="Picture 2" descr="C:\Users\322473\Downloads\shutterstock_377534515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88" t="-5226" r="-51" b="14656"/>
              <a:stretch/>
            </p:blipFill>
            <p:spPr bwMode="auto">
              <a:xfrm>
                <a:off x="-221064" y="-312536"/>
                <a:ext cx="9365064" cy="5226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Rounded Rectangle 157"/>
              <p:cNvSpPr/>
              <p:nvPr userDrawn="1"/>
            </p:nvSpPr>
            <p:spPr>
              <a:xfrm>
                <a:off x="-25026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207" name="Rounded Rectangle 206"/>
              <p:cNvSpPr/>
              <p:nvPr userDrawn="1"/>
            </p:nvSpPr>
            <p:spPr>
              <a:xfrm>
                <a:off x="-25025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0395D">
                      <a:alpha val="64000"/>
                    </a:srgbClr>
                  </a:gs>
                  <a:gs pos="25000">
                    <a:srgbClr val="FF33CC">
                      <a:alpha val="59000"/>
                    </a:srgbClr>
                  </a:gs>
                  <a:gs pos="75000">
                    <a:srgbClr val="9900CC">
                      <a:alpha val="62000"/>
                    </a:srgbClr>
                  </a:gs>
                  <a:gs pos="100000">
                    <a:srgbClr val="6600CC">
                      <a:alpha val="31000"/>
                    </a:srgbClr>
                  </a:gs>
                </a:gsLst>
                <a:lin ang="5400000" scaled="0"/>
              </a:gra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pic>
          <p:nvPicPr>
            <p:cNvPr id="20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02" y="-452586"/>
              <a:ext cx="3455987" cy="496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-219600" y="-453600"/>
            <a:ext cx="9365064" cy="5534754"/>
            <a:chOff x="-219600" y="-453600"/>
            <a:chExt cx="9365064" cy="5534754"/>
          </a:xfrm>
        </p:grpSpPr>
        <p:grpSp>
          <p:nvGrpSpPr>
            <p:cNvPr id="236" name="Group 235"/>
            <p:cNvGrpSpPr/>
            <p:nvPr userDrawn="1"/>
          </p:nvGrpSpPr>
          <p:grpSpPr>
            <a:xfrm>
              <a:off x="-219600" y="-313200"/>
              <a:ext cx="9365064" cy="5394354"/>
              <a:chOff x="-221064" y="-312536"/>
              <a:chExt cx="9365064" cy="5394354"/>
            </a:xfrm>
          </p:grpSpPr>
          <p:pic>
            <p:nvPicPr>
              <p:cNvPr id="237" name="Picture 2" descr="C:\Users\322473\Downloads\shutterstock_377534515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3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88" t="-5226" r="-51" b="14656"/>
              <a:stretch/>
            </p:blipFill>
            <p:spPr bwMode="auto">
              <a:xfrm>
                <a:off x="-221064" y="-312536"/>
                <a:ext cx="9365064" cy="5226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8" name="Rounded Rectangle 237"/>
              <p:cNvSpPr/>
              <p:nvPr userDrawn="1"/>
            </p:nvSpPr>
            <p:spPr>
              <a:xfrm>
                <a:off x="-25026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  <p:sp>
            <p:nvSpPr>
              <p:cNvPr id="239" name="Rounded Rectangle 238"/>
              <p:cNvSpPr/>
              <p:nvPr userDrawn="1"/>
            </p:nvSpPr>
            <p:spPr>
              <a:xfrm>
                <a:off x="-25025" y="-80936"/>
                <a:ext cx="9169025" cy="516275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D0395D">
                      <a:alpha val="64000"/>
                    </a:srgbClr>
                  </a:gs>
                  <a:gs pos="25000">
                    <a:srgbClr val="FF33CC">
                      <a:alpha val="59000"/>
                    </a:srgbClr>
                  </a:gs>
                  <a:gs pos="75000">
                    <a:srgbClr val="9900CC">
                      <a:alpha val="62000"/>
                    </a:srgbClr>
                  </a:gs>
                  <a:gs pos="100000">
                    <a:srgbClr val="6600CC">
                      <a:alpha val="31000"/>
                    </a:srgbClr>
                  </a:gs>
                </a:gsLst>
                <a:lin ang="5400000" scaled="0"/>
              </a:gradFill>
              <a:ln w="34925">
                <a:noFill/>
              </a:ln>
              <a:effectLst/>
              <a:scene3d>
                <a:camera prst="orthographicFront"/>
                <a:lightRig rig="freezing" dir="t"/>
              </a:scene3d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GB"/>
              </a:p>
            </p:txBody>
          </p:sp>
        </p:grpSp>
        <p:pic>
          <p:nvPicPr>
            <p:cNvPr id="24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00" y="-453600"/>
              <a:ext cx="3455987" cy="496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Rounded Rectangle 36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17600" y="483518"/>
            <a:ext cx="1457066" cy="2585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3"/>
          </p:nvPr>
        </p:nvSpPr>
        <p:spPr>
          <a:xfrm>
            <a:off x="415929" y="699542"/>
            <a:ext cx="3060000" cy="601189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44"/>
          <p:cNvSpPr>
            <a:spLocks noGrp="1"/>
          </p:cNvSpPr>
          <p:nvPr>
            <p:ph type="body" sz="quarter" idx="14"/>
          </p:nvPr>
        </p:nvSpPr>
        <p:spPr>
          <a:xfrm>
            <a:off x="415929" y="1190161"/>
            <a:ext cx="3060000" cy="30754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144"/>
          <p:cNvSpPr>
            <a:spLocks noGrp="1"/>
          </p:cNvSpPr>
          <p:nvPr>
            <p:ph type="body" sz="quarter" idx="15"/>
          </p:nvPr>
        </p:nvSpPr>
        <p:spPr>
          <a:xfrm>
            <a:off x="415927" y="4083918"/>
            <a:ext cx="3060000" cy="432048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438150" y="1676400"/>
            <a:ext cx="1709135" cy="2335510"/>
            <a:chOff x="438150" y="1676400"/>
            <a:chExt cx="1709135" cy="2335510"/>
          </a:xfrm>
        </p:grpSpPr>
        <p:grpSp>
          <p:nvGrpSpPr>
            <p:cNvPr id="214" name="Group 21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</p:grpSpPr>
          <p:sp>
            <p:nvSpPr>
              <p:cNvPr id="216" name="Rounded Rectangle 21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32" name="Group 23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</p:grpSpPr>
            <p:sp>
              <p:nvSpPr>
                <p:cNvPr id="23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solidFill>
                  <a:srgbClr val="10253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4" name="Rectangle 23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solidFill>
                  <a:srgbClr val="1025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15" name="TextBox 214"/>
            <p:cNvSpPr txBox="1"/>
            <p:nvPr userDrawn="1"/>
          </p:nvSpPr>
          <p:spPr>
            <a:xfrm>
              <a:off x="463352" y="1826270"/>
              <a:ext cx="9192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</a:rPr>
                <a:t>BE</a:t>
              </a:r>
            </a:p>
          </p:txBody>
        </p:sp>
      </p:grpSp>
      <p:sp>
        <p:nvSpPr>
          <p:cNvPr id="122" name="Rounded Rectangle 121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208" name="Down Arrow 207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209" name="Oval 208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57" name="Group 15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210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339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FOLLOW-ON PAGE 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59810"/>
          <a:stretch/>
        </p:blipFill>
        <p:spPr bwMode="auto">
          <a:xfrm>
            <a:off x="-47777" y="-190919"/>
            <a:ext cx="9012390" cy="74644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2000" y="113870"/>
            <a:ext cx="198804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BT|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771550"/>
            <a:ext cx="8526462" cy="382307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636000" y="136244"/>
            <a:ext cx="4746833" cy="2223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02" name="Group 101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4" name="Oval 103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5" name="Rounded Rectangle 94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4" name="Group 93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88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" y="-449321"/>
            <a:ext cx="88344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" name="Group 90"/>
          <p:cNvGrpSpPr/>
          <p:nvPr userDrawn="1"/>
        </p:nvGrpSpPr>
        <p:grpSpPr>
          <a:xfrm>
            <a:off x="-221064" y="-312536"/>
            <a:ext cx="9365064" cy="5394354"/>
            <a:chOff x="-221064" y="-312536"/>
            <a:chExt cx="9365064" cy="5394354"/>
          </a:xfrm>
        </p:grpSpPr>
        <p:pic>
          <p:nvPicPr>
            <p:cNvPr id="92" name="Picture 2" descr="C:\Users\322473\Downloads\shutterstock_377534515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8" t="-5226" r="-51" b="14656"/>
            <a:stretch/>
          </p:blipFill>
          <p:spPr bwMode="auto">
            <a:xfrm>
              <a:off x="-221064" y="-312536"/>
              <a:ext cx="9365064" cy="5226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ounded Rectangle 92"/>
            <p:cNvSpPr/>
            <p:nvPr userDrawn="1"/>
          </p:nvSpPr>
          <p:spPr>
            <a:xfrm>
              <a:off x="-25026" y="-80936"/>
              <a:ext cx="9169025" cy="51627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4925">
              <a:noFill/>
            </a:ln>
            <a:effectLst/>
            <a:scene3d>
              <a:camera prst="orthographicFront"/>
              <a:lightRig rig="freezing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4" name="Rounded Rectangle 93"/>
            <p:cNvSpPr/>
            <p:nvPr userDrawn="1"/>
          </p:nvSpPr>
          <p:spPr>
            <a:xfrm>
              <a:off x="-25025" y="-80936"/>
              <a:ext cx="9169025" cy="51627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0395D">
                    <a:alpha val="64000"/>
                  </a:srgbClr>
                </a:gs>
                <a:gs pos="25000">
                  <a:srgbClr val="FF33CC">
                    <a:alpha val="59000"/>
                  </a:srgbClr>
                </a:gs>
                <a:gs pos="75000">
                  <a:srgbClr val="9900CC">
                    <a:alpha val="62000"/>
                  </a:srgbClr>
                </a:gs>
                <a:gs pos="100000">
                  <a:srgbClr val="6600CC">
                    <a:alpha val="31000"/>
                  </a:srgbClr>
                </a:gs>
              </a:gsLst>
              <a:lin ang="5400000" scaled="0"/>
            </a:gradFill>
            <a:ln w="34925">
              <a:noFill/>
            </a:ln>
            <a:effectLst/>
            <a:scene3d>
              <a:camera prst="orthographicFront"/>
              <a:lightRig rig="freezing" dir="t"/>
            </a:scene3d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</p:grpSp>
      <p:pic>
        <p:nvPicPr>
          <p:cNvPr id="9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" y="-452586"/>
            <a:ext cx="34559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Text Placeholder 144"/>
          <p:cNvSpPr>
            <a:spLocks noGrp="1"/>
          </p:cNvSpPr>
          <p:nvPr>
            <p:ph type="body" sz="quarter" idx="13"/>
          </p:nvPr>
        </p:nvSpPr>
        <p:spPr>
          <a:xfrm>
            <a:off x="415929" y="774000"/>
            <a:ext cx="3060000" cy="601189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44"/>
          <p:cNvSpPr>
            <a:spLocks noGrp="1"/>
          </p:cNvSpPr>
          <p:nvPr>
            <p:ph type="body" sz="quarter" idx="14"/>
          </p:nvPr>
        </p:nvSpPr>
        <p:spPr>
          <a:xfrm>
            <a:off x="415929" y="1260000"/>
            <a:ext cx="3060000" cy="3115856"/>
          </a:xfrm>
        </p:spPr>
        <p:txBody>
          <a:bodyPr wrap="square"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208" name="Down Arrow 207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209" name="Oval 208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Rounded Rectangle 10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sp>
        <p:nvSpPr>
          <p:cNvPr id="90" name="Rectangle 89"/>
          <p:cNvSpPr/>
          <p:nvPr userDrawn="1"/>
        </p:nvSpPr>
        <p:spPr>
          <a:xfrm>
            <a:off x="417600" y="483518"/>
            <a:ext cx="3002272" cy="2585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 Form BT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389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" y="-452586"/>
            <a:ext cx="34559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7" name="Down Arrow 96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8" name="Oval 97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5" name="Down Arrow 94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6" name="Oval 95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0" name="Group 99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1" name="Oval 100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6" name="Text Placeholder 105"/>
          <p:cNvSpPr>
            <a:spLocks noGrp="1"/>
          </p:cNvSpPr>
          <p:nvPr userDrawn="1">
            <p:ph type="body" sz="quarter" idx="12"/>
          </p:nvPr>
        </p:nvSpPr>
        <p:spPr>
          <a:xfrm>
            <a:off x="417600" y="772096"/>
            <a:ext cx="3060000" cy="43150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/>
          <p:cNvSpPr>
            <a:spLocks noGrp="1"/>
          </p:cNvSpPr>
          <p:nvPr userDrawn="1">
            <p:ph type="body" sz="quarter" idx="13"/>
          </p:nvPr>
        </p:nvSpPr>
        <p:spPr>
          <a:xfrm>
            <a:off x="417600" y="1260000"/>
            <a:ext cx="3060000" cy="324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/>
          <p:cNvSpPr>
            <a:spLocks noGrp="1"/>
          </p:cNvSpPr>
          <p:nvPr userDrawn="1">
            <p:ph type="body" sz="quarter" idx="14"/>
          </p:nvPr>
        </p:nvSpPr>
        <p:spPr>
          <a:xfrm>
            <a:off x="4018237" y="400359"/>
            <a:ext cx="4946375" cy="38499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Rectangle 109"/>
          <p:cNvSpPr/>
          <p:nvPr userDrawn="1"/>
        </p:nvSpPr>
        <p:spPr>
          <a:xfrm>
            <a:off x="332015" y="441010"/>
            <a:ext cx="2014398" cy="2585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 Form BT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ounded Rectangle 113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105" name="Group 104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111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540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48291"/>
          <a:stretch/>
        </p:blipFill>
        <p:spPr bwMode="auto">
          <a:xfrm>
            <a:off x="-47777" y="-190919"/>
            <a:ext cx="9012390" cy="103447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059582"/>
            <a:ext cx="8526459" cy="345638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5" name="Oval 94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43204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692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2" name="Oval 111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8" name="Rounded Rectangle 9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9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075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PAGE -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6" r="140" b="35758"/>
          <a:stretch/>
        </p:blipFill>
        <p:spPr bwMode="auto">
          <a:xfrm>
            <a:off x="-47777" y="-190919"/>
            <a:ext cx="9012390" cy="1347825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47614"/>
            <a:ext cx="8526462" cy="316835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5" name="Oval 94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6480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692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0" name="Oval 109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8" name="Rounded Rectangle 9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6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OLLOW-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59810"/>
          <a:stretch/>
        </p:blipFill>
        <p:spPr bwMode="auto">
          <a:xfrm>
            <a:off x="-47777" y="-190919"/>
            <a:ext cx="9012390" cy="74644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2000" y="113870"/>
            <a:ext cx="198804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BT|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771550"/>
            <a:ext cx="8526462" cy="382307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636000" y="136244"/>
            <a:ext cx="4746833" cy="22230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10996" y="4793741"/>
            <a:ext cx="216002" cy="216000"/>
            <a:chOff x="8219789" y="4659982"/>
            <a:chExt cx="317129" cy="317128"/>
          </a:xfrm>
        </p:grpSpPr>
        <p:sp>
          <p:nvSpPr>
            <p:cNvPr id="94" name="Down Arrow 93"/>
            <p:cNvSpPr/>
            <p:nvPr/>
          </p:nvSpPr>
          <p:spPr>
            <a:xfrm rot="16200000">
              <a:off x="8314272" y="4741017"/>
              <a:ext cx="144016" cy="154534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5" name="Oval 94">
              <a:hlinkClick r:id="" action="ppaction://hlinkshowjump?jump=nextslide"/>
            </p:cNvPr>
            <p:cNvSpPr/>
            <p:nvPr/>
          </p:nvSpPr>
          <p:spPr>
            <a:xfrm>
              <a:off x="8219789" y="4659982"/>
              <a:ext cx="317129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102" name="Group 101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4" name="Oval 103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8" name="Rounded Rectangle 9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9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192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ORTRAIT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2" y="-452586"/>
            <a:ext cx="34559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5" name="Down Arrow 94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6" name="Oval 95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0" name="Group 99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02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1" name="Oval 100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6" name="Text Placeholder 105"/>
          <p:cNvSpPr>
            <a:spLocks noGrp="1"/>
          </p:cNvSpPr>
          <p:nvPr userDrawn="1">
            <p:ph type="body" sz="quarter" idx="12"/>
          </p:nvPr>
        </p:nvSpPr>
        <p:spPr>
          <a:xfrm>
            <a:off x="417600" y="772096"/>
            <a:ext cx="3060000" cy="43150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/>
          <p:cNvSpPr>
            <a:spLocks noGrp="1"/>
          </p:cNvSpPr>
          <p:nvPr userDrawn="1">
            <p:ph type="body" sz="quarter" idx="13"/>
          </p:nvPr>
        </p:nvSpPr>
        <p:spPr>
          <a:xfrm>
            <a:off x="417600" y="1260000"/>
            <a:ext cx="3060000" cy="324036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/>
          <p:cNvSpPr>
            <a:spLocks noGrp="1"/>
          </p:cNvSpPr>
          <p:nvPr userDrawn="1">
            <p:ph type="body" sz="quarter" idx="14"/>
          </p:nvPr>
        </p:nvSpPr>
        <p:spPr>
          <a:xfrm>
            <a:off x="4018237" y="400359"/>
            <a:ext cx="4946375" cy="38499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Rounded Rectangle 107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sp>
        <p:nvSpPr>
          <p:cNvPr id="110" name="Rectangle 109"/>
          <p:cNvSpPr/>
          <p:nvPr userDrawn="1"/>
        </p:nvSpPr>
        <p:spPr>
          <a:xfrm>
            <a:off x="417600" y="483518"/>
            <a:ext cx="3074280" cy="2585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to completing Form BT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105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378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PAGE 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2260" b="83271"/>
          <a:stretch/>
        </p:blipFill>
        <p:spPr bwMode="auto">
          <a:xfrm>
            <a:off x="166976" y="-25400"/>
            <a:ext cx="8797637" cy="8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5" r="140" b="48291"/>
          <a:stretch/>
        </p:blipFill>
        <p:spPr bwMode="auto">
          <a:xfrm>
            <a:off x="-47777" y="-190919"/>
            <a:ext cx="9012390" cy="1034477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059582"/>
            <a:ext cx="8526459" cy="345638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43204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728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10" name="Group 109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2" name="Oval 111">
              <a:hlinkClick r:id="rId4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6" name="Rounded Rectangle 95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8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84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PAGE - Two line title 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10336" r="140" b="35758"/>
          <a:stretch/>
        </p:blipFill>
        <p:spPr bwMode="auto">
          <a:xfrm>
            <a:off x="-47777" y="-190919"/>
            <a:ext cx="9012390" cy="1347825"/>
          </a:xfrm>
          <a:prstGeom prst="roundRect">
            <a:avLst>
              <a:gd name="adj" fmla="val 50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47614"/>
            <a:ext cx="8526462" cy="316835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59982"/>
            <a:ext cx="9169027" cy="483518"/>
          </a:xfrm>
          <a:prstGeom prst="roundRect">
            <a:avLst>
              <a:gd name="adj" fmla="val 2849"/>
            </a:avLst>
          </a:prstGeom>
          <a:solidFill>
            <a:srgbClr val="D0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532468" y="4793741"/>
            <a:ext cx="216000" cy="216000"/>
            <a:chOff x="7795621" y="4659982"/>
            <a:chExt cx="317128" cy="317128"/>
          </a:xfrm>
        </p:grpSpPr>
        <p:sp>
          <p:nvSpPr>
            <p:cNvPr id="92" name="Down Arrow 91"/>
            <p:cNvSpPr/>
            <p:nvPr/>
          </p:nvSpPr>
          <p:spPr>
            <a:xfrm rot="5400000" flipH="1">
              <a:off x="7866942" y="4741017"/>
              <a:ext cx="144016" cy="154535"/>
            </a:xfrm>
            <a:prstGeom prst="downArrow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/>
            </a:p>
          </p:txBody>
        </p:sp>
        <p:sp>
          <p:nvSpPr>
            <p:cNvPr id="93" name="Oval 92">
              <a:hlinkClick r:id="" action="ppaction://hlinkshowjump?jump=previousslide"/>
            </p:cNvPr>
            <p:cNvSpPr/>
            <p:nvPr/>
          </p:nvSpPr>
          <p:spPr>
            <a:xfrm flipH="1">
              <a:off x="7795621" y="4659982"/>
              <a:ext cx="317128" cy="31712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108" name="Content Placeholder 2"/>
          <p:cNvSpPr>
            <a:spLocks noGrp="1"/>
          </p:cNvSpPr>
          <p:nvPr userDrawn="1">
            <p:ph idx="13"/>
          </p:nvPr>
        </p:nvSpPr>
        <p:spPr>
          <a:xfrm>
            <a:off x="438150" y="411510"/>
            <a:ext cx="8244570" cy="6480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Rectangle 108"/>
          <p:cNvSpPr/>
          <p:nvPr userDrawn="1"/>
        </p:nvSpPr>
        <p:spPr>
          <a:xfrm>
            <a:off x="1728000" y="113870"/>
            <a:ext cx="1859805" cy="2446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Guide to completing Form BT</a:t>
            </a:r>
            <a:endParaRPr lang="en-GB" sz="11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 userDrawn="1"/>
        </p:nvGrpSpPr>
        <p:grpSpPr>
          <a:xfrm>
            <a:off x="8244408" y="4797999"/>
            <a:ext cx="216000" cy="216000"/>
            <a:chOff x="8388424" y="5528250"/>
            <a:chExt cx="216000" cy="216000"/>
          </a:xfrm>
        </p:grpSpPr>
        <p:grpSp>
          <p:nvGrpSpPr>
            <p:cNvPr id="107" name="Group 106"/>
            <p:cNvGrpSpPr/>
            <p:nvPr/>
          </p:nvGrpSpPr>
          <p:grpSpPr>
            <a:xfrm>
              <a:off x="8424424" y="5553393"/>
              <a:ext cx="144000" cy="144000"/>
              <a:chOff x="6229350" y="5710238"/>
              <a:chExt cx="781050" cy="781051"/>
            </a:xfrm>
            <a:solidFill>
              <a:schemeClr val="bg1"/>
            </a:solidFill>
          </p:grpSpPr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6229350" y="5710238"/>
                <a:ext cx="781050" cy="781050"/>
              </a:xfrm>
              <a:custGeom>
                <a:avLst/>
                <a:gdLst>
                  <a:gd name="T0" fmla="*/ 246 w 492"/>
                  <a:gd name="T1" fmla="*/ 0 h 492"/>
                  <a:gd name="T2" fmla="*/ 338 w 492"/>
                  <a:gd name="T3" fmla="*/ 92 h 492"/>
                  <a:gd name="T4" fmla="*/ 338 w 492"/>
                  <a:gd name="T5" fmla="*/ 31 h 492"/>
                  <a:gd name="T6" fmla="*/ 400 w 492"/>
                  <a:gd name="T7" fmla="*/ 31 h 492"/>
                  <a:gd name="T8" fmla="*/ 400 w 492"/>
                  <a:gd name="T9" fmla="*/ 154 h 492"/>
                  <a:gd name="T10" fmla="*/ 492 w 492"/>
                  <a:gd name="T11" fmla="*/ 246 h 492"/>
                  <a:gd name="T12" fmla="*/ 431 w 492"/>
                  <a:gd name="T13" fmla="*/ 246 h 492"/>
                  <a:gd name="T14" fmla="*/ 431 w 492"/>
                  <a:gd name="T15" fmla="*/ 492 h 492"/>
                  <a:gd name="T16" fmla="*/ 61 w 492"/>
                  <a:gd name="T17" fmla="*/ 492 h 492"/>
                  <a:gd name="T18" fmla="*/ 61 w 492"/>
                  <a:gd name="T19" fmla="*/ 246 h 492"/>
                  <a:gd name="T20" fmla="*/ 0 w 492"/>
                  <a:gd name="T21" fmla="*/ 246 h 492"/>
                  <a:gd name="T22" fmla="*/ 246 w 492"/>
                  <a:gd name="T23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2" h="492">
                    <a:moveTo>
                      <a:pt x="246" y="0"/>
                    </a:moveTo>
                    <a:lnTo>
                      <a:pt x="338" y="92"/>
                    </a:lnTo>
                    <a:lnTo>
                      <a:pt x="338" y="31"/>
                    </a:lnTo>
                    <a:lnTo>
                      <a:pt x="400" y="31"/>
                    </a:lnTo>
                    <a:lnTo>
                      <a:pt x="400" y="154"/>
                    </a:lnTo>
                    <a:lnTo>
                      <a:pt x="492" y="246"/>
                    </a:lnTo>
                    <a:lnTo>
                      <a:pt x="431" y="246"/>
                    </a:lnTo>
                    <a:lnTo>
                      <a:pt x="431" y="492"/>
                    </a:lnTo>
                    <a:lnTo>
                      <a:pt x="61" y="492"/>
                    </a:lnTo>
                    <a:lnTo>
                      <a:pt x="61" y="246"/>
                    </a:lnTo>
                    <a:lnTo>
                      <a:pt x="0" y="246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6765925" y="5856288"/>
                <a:ext cx="98425" cy="98425"/>
              </a:xfrm>
              <a:prstGeom prst="line">
                <a:avLst/>
              </a:pr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6570663" y="6296026"/>
                <a:ext cx="98425" cy="195263"/>
              </a:xfrm>
              <a:custGeom>
                <a:avLst/>
                <a:gdLst>
                  <a:gd name="T0" fmla="*/ 0 w 62"/>
                  <a:gd name="T1" fmla="*/ 123 h 123"/>
                  <a:gd name="T2" fmla="*/ 0 w 62"/>
                  <a:gd name="T3" fmla="*/ 0 h 123"/>
                  <a:gd name="T4" fmla="*/ 62 w 62"/>
                  <a:gd name="T5" fmla="*/ 0 h 123"/>
                  <a:gd name="T6" fmla="*/ 62 w 62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62" y="123"/>
                    </a:lnTo>
                  </a:path>
                </a:pathLst>
              </a:custGeom>
              <a:grpFill/>
              <a:ln w="2540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0" name="Oval 109">
              <a:hlinkClick r:id="rId3" action="ppaction://hlinksldjump"/>
            </p:cNvPr>
            <p:cNvSpPr/>
            <p:nvPr/>
          </p:nvSpPr>
          <p:spPr>
            <a:xfrm>
              <a:off x="8388424" y="5528250"/>
              <a:ext cx="216000" cy="216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sp>
        <p:nvSpPr>
          <p:cNvPr id="96" name="Rounded Rectangle 95"/>
          <p:cNvSpPr/>
          <p:nvPr userDrawn="1"/>
        </p:nvSpPr>
        <p:spPr>
          <a:xfrm>
            <a:off x="-432000" y="93789"/>
            <a:ext cx="2122085" cy="245713"/>
          </a:xfrm>
          <a:prstGeom prst="roundRect">
            <a:avLst>
              <a:gd name="adj" fmla="val 21836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algn="ctr"/>
            <a:r>
              <a:rPr lang="en-GB" sz="1050" b="1" dirty="0">
                <a:solidFill>
                  <a:srgbClr val="D0395D"/>
                </a:solidFill>
              </a:rPr>
              <a:t>                Data &amp; Statistics Division</a:t>
            </a:r>
          </a:p>
        </p:txBody>
      </p:sp>
      <p:grpSp>
        <p:nvGrpSpPr>
          <p:cNvPr id="95" name="Group 94"/>
          <p:cNvGrpSpPr>
            <a:grpSpLocks noChangeAspect="1"/>
          </p:cNvGrpSpPr>
          <p:nvPr userDrawn="1"/>
        </p:nvGrpSpPr>
        <p:grpSpPr>
          <a:xfrm>
            <a:off x="267395" y="4738340"/>
            <a:ext cx="1692000" cy="327479"/>
            <a:chOff x="-2741613" y="4689475"/>
            <a:chExt cx="2559050" cy="495301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-2741613" y="4689475"/>
              <a:ext cx="493713" cy="495301"/>
            </a:xfrm>
            <a:custGeom>
              <a:avLst/>
              <a:gdLst>
                <a:gd name="T0" fmla="*/ 257 w 515"/>
                <a:gd name="T1" fmla="*/ 0 h 514"/>
                <a:gd name="T2" fmla="*/ 0 w 515"/>
                <a:gd name="T3" fmla="*/ 257 h 514"/>
                <a:gd name="T4" fmla="*/ 257 w 515"/>
                <a:gd name="T5" fmla="*/ 514 h 514"/>
                <a:gd name="T6" fmla="*/ 515 w 515"/>
                <a:gd name="T7" fmla="*/ 257 h 514"/>
                <a:gd name="T8" fmla="*/ 257 w 515"/>
                <a:gd name="T9" fmla="*/ 0 h 514"/>
                <a:gd name="T10" fmla="*/ 257 w 515"/>
                <a:gd name="T11" fmla="*/ 502 h 514"/>
                <a:gd name="T12" fmla="*/ 12 w 515"/>
                <a:gd name="T13" fmla="*/ 257 h 514"/>
                <a:gd name="T14" fmla="*/ 257 w 515"/>
                <a:gd name="T15" fmla="*/ 12 h 514"/>
                <a:gd name="T16" fmla="*/ 503 w 515"/>
                <a:gd name="T17" fmla="*/ 257 h 514"/>
                <a:gd name="T18" fmla="*/ 257 w 515"/>
                <a:gd name="T19" fmla="*/ 50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5" h="514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99"/>
                    <a:pt x="115" y="514"/>
                    <a:pt x="257" y="514"/>
                  </a:cubicBezTo>
                  <a:cubicBezTo>
                    <a:pt x="399" y="514"/>
                    <a:pt x="515" y="399"/>
                    <a:pt x="515" y="257"/>
                  </a:cubicBezTo>
                  <a:cubicBezTo>
                    <a:pt x="515" y="115"/>
                    <a:pt x="399" y="0"/>
                    <a:pt x="257" y="0"/>
                  </a:cubicBezTo>
                  <a:close/>
                  <a:moveTo>
                    <a:pt x="257" y="502"/>
                  </a:moveTo>
                  <a:cubicBezTo>
                    <a:pt x="122" y="502"/>
                    <a:pt x="12" y="393"/>
                    <a:pt x="12" y="257"/>
                  </a:cubicBezTo>
                  <a:cubicBezTo>
                    <a:pt x="12" y="122"/>
                    <a:pt x="122" y="12"/>
                    <a:pt x="257" y="12"/>
                  </a:cubicBezTo>
                  <a:cubicBezTo>
                    <a:pt x="393" y="12"/>
                    <a:pt x="503" y="122"/>
                    <a:pt x="503" y="257"/>
                  </a:cubicBezTo>
                  <a:cubicBezTo>
                    <a:pt x="503" y="393"/>
                    <a:pt x="393" y="502"/>
                    <a:pt x="257" y="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-2717800" y="4713288"/>
              <a:ext cx="446088" cy="447675"/>
            </a:xfrm>
            <a:custGeom>
              <a:avLst/>
              <a:gdLst>
                <a:gd name="T0" fmla="*/ 0 w 465"/>
                <a:gd name="T1" fmla="*/ 233 h 466"/>
                <a:gd name="T2" fmla="*/ 232 w 465"/>
                <a:gd name="T3" fmla="*/ 0 h 466"/>
                <a:gd name="T4" fmla="*/ 232 w 465"/>
                <a:gd name="T5" fmla="*/ 0 h 466"/>
                <a:gd name="T6" fmla="*/ 465 w 465"/>
                <a:gd name="T7" fmla="*/ 233 h 466"/>
                <a:gd name="T8" fmla="*/ 465 w 465"/>
                <a:gd name="T9" fmla="*/ 233 h 466"/>
                <a:gd name="T10" fmla="*/ 232 w 465"/>
                <a:gd name="T11" fmla="*/ 466 h 466"/>
                <a:gd name="T12" fmla="*/ 232 w 465"/>
                <a:gd name="T13" fmla="*/ 466 h 466"/>
                <a:gd name="T14" fmla="*/ 0 w 465"/>
                <a:gd name="T15" fmla="*/ 233 h 466"/>
                <a:gd name="T16" fmla="*/ 232 w 465"/>
                <a:gd name="T17" fmla="*/ 461 h 466"/>
                <a:gd name="T18" fmla="*/ 460 w 465"/>
                <a:gd name="T19" fmla="*/ 233 h 466"/>
                <a:gd name="T20" fmla="*/ 460 w 465"/>
                <a:gd name="T21" fmla="*/ 233 h 466"/>
                <a:gd name="T22" fmla="*/ 232 w 465"/>
                <a:gd name="T23" fmla="*/ 5 h 466"/>
                <a:gd name="T24" fmla="*/ 232 w 465"/>
                <a:gd name="T25" fmla="*/ 5 h 466"/>
                <a:gd name="T26" fmla="*/ 5 w 465"/>
                <a:gd name="T27" fmla="*/ 233 h 466"/>
                <a:gd name="T28" fmla="*/ 5 w 465"/>
                <a:gd name="T29" fmla="*/ 233 h 466"/>
                <a:gd name="T30" fmla="*/ 232 w 465"/>
                <a:gd name="T31" fmla="*/ 46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5" h="466">
                  <a:moveTo>
                    <a:pt x="0" y="233"/>
                  </a:moveTo>
                  <a:cubicBezTo>
                    <a:pt x="0" y="105"/>
                    <a:pt x="104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61" y="0"/>
                    <a:pt x="465" y="105"/>
                    <a:pt x="465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362"/>
                    <a:pt x="361" y="466"/>
                    <a:pt x="232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104" y="466"/>
                    <a:pt x="0" y="362"/>
                    <a:pt x="0" y="233"/>
                  </a:cubicBezTo>
                  <a:close/>
                  <a:moveTo>
                    <a:pt x="232" y="461"/>
                  </a:moveTo>
                  <a:cubicBezTo>
                    <a:pt x="358" y="461"/>
                    <a:pt x="460" y="359"/>
                    <a:pt x="460" y="233"/>
                  </a:cubicBezTo>
                  <a:cubicBezTo>
                    <a:pt x="460" y="233"/>
                    <a:pt x="460" y="233"/>
                    <a:pt x="460" y="233"/>
                  </a:cubicBezTo>
                  <a:cubicBezTo>
                    <a:pt x="460" y="107"/>
                    <a:pt x="358" y="6"/>
                    <a:pt x="232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107" y="6"/>
                    <a:pt x="5" y="107"/>
                    <a:pt x="5" y="233"/>
                  </a:cubicBezTo>
                  <a:cubicBezTo>
                    <a:pt x="5" y="233"/>
                    <a:pt x="5" y="233"/>
                    <a:pt x="5" y="233"/>
                  </a:cubicBezTo>
                  <a:cubicBezTo>
                    <a:pt x="5" y="359"/>
                    <a:pt x="107" y="461"/>
                    <a:pt x="232" y="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-2692400" y="4767263"/>
              <a:ext cx="381000" cy="376238"/>
            </a:xfrm>
            <a:custGeom>
              <a:avLst/>
              <a:gdLst>
                <a:gd name="T0" fmla="*/ 65 w 398"/>
                <a:gd name="T1" fmla="*/ 327 h 391"/>
                <a:gd name="T2" fmla="*/ 309 w 398"/>
                <a:gd name="T3" fmla="*/ 240 h 391"/>
                <a:gd name="T4" fmla="*/ 220 w 398"/>
                <a:gd name="T5" fmla="*/ 200 h 391"/>
                <a:gd name="T6" fmla="*/ 272 w 398"/>
                <a:gd name="T7" fmla="*/ 254 h 391"/>
                <a:gd name="T8" fmla="*/ 132 w 398"/>
                <a:gd name="T9" fmla="*/ 214 h 391"/>
                <a:gd name="T10" fmla="*/ 333 w 398"/>
                <a:gd name="T11" fmla="*/ 243 h 391"/>
                <a:gd name="T12" fmla="*/ 352 w 398"/>
                <a:gd name="T13" fmla="*/ 257 h 391"/>
                <a:gd name="T14" fmla="*/ 310 w 398"/>
                <a:gd name="T15" fmla="*/ 262 h 391"/>
                <a:gd name="T16" fmla="*/ 298 w 398"/>
                <a:gd name="T17" fmla="*/ 251 h 391"/>
                <a:gd name="T18" fmla="*/ 299 w 398"/>
                <a:gd name="T19" fmla="*/ 273 h 391"/>
                <a:gd name="T20" fmla="*/ 135 w 398"/>
                <a:gd name="T21" fmla="*/ 255 h 391"/>
                <a:gd name="T22" fmla="*/ 121 w 398"/>
                <a:gd name="T23" fmla="*/ 220 h 391"/>
                <a:gd name="T24" fmla="*/ 116 w 398"/>
                <a:gd name="T25" fmla="*/ 242 h 391"/>
                <a:gd name="T26" fmla="*/ 152 w 398"/>
                <a:gd name="T27" fmla="*/ 324 h 391"/>
                <a:gd name="T28" fmla="*/ 135 w 398"/>
                <a:gd name="T29" fmla="*/ 192 h 391"/>
                <a:gd name="T30" fmla="*/ 256 w 398"/>
                <a:gd name="T31" fmla="*/ 317 h 391"/>
                <a:gd name="T32" fmla="*/ 283 w 398"/>
                <a:gd name="T33" fmla="*/ 290 h 391"/>
                <a:gd name="T34" fmla="*/ 205 w 398"/>
                <a:gd name="T35" fmla="*/ 245 h 391"/>
                <a:gd name="T36" fmla="*/ 270 w 398"/>
                <a:gd name="T37" fmla="*/ 316 h 391"/>
                <a:gd name="T38" fmla="*/ 161 w 398"/>
                <a:gd name="T39" fmla="*/ 138 h 391"/>
                <a:gd name="T40" fmla="*/ 117 w 398"/>
                <a:gd name="T41" fmla="*/ 140 h 391"/>
                <a:gd name="T42" fmla="*/ 172 w 398"/>
                <a:gd name="T43" fmla="*/ 158 h 391"/>
                <a:gd name="T44" fmla="*/ 236 w 398"/>
                <a:gd name="T45" fmla="*/ 134 h 391"/>
                <a:gd name="T46" fmla="*/ 313 w 398"/>
                <a:gd name="T47" fmla="*/ 108 h 391"/>
                <a:gd name="T48" fmla="*/ 325 w 398"/>
                <a:gd name="T49" fmla="*/ 104 h 391"/>
                <a:gd name="T50" fmla="*/ 342 w 398"/>
                <a:gd name="T51" fmla="*/ 92 h 391"/>
                <a:gd name="T52" fmla="*/ 359 w 398"/>
                <a:gd name="T53" fmla="*/ 82 h 391"/>
                <a:gd name="T54" fmla="*/ 325 w 398"/>
                <a:gd name="T55" fmla="*/ 95 h 391"/>
                <a:gd name="T56" fmla="*/ 209 w 398"/>
                <a:gd name="T57" fmla="*/ 343 h 391"/>
                <a:gd name="T58" fmla="*/ 143 w 398"/>
                <a:gd name="T59" fmla="*/ 211 h 391"/>
                <a:gd name="T60" fmla="*/ 193 w 398"/>
                <a:gd name="T61" fmla="*/ 193 h 391"/>
                <a:gd name="T62" fmla="*/ 112 w 398"/>
                <a:gd name="T63" fmla="*/ 252 h 391"/>
                <a:gd name="T64" fmla="*/ 26 w 398"/>
                <a:gd name="T65" fmla="*/ 285 h 391"/>
                <a:gd name="T66" fmla="*/ 206 w 398"/>
                <a:gd name="T67" fmla="*/ 347 h 391"/>
                <a:gd name="T68" fmla="*/ 150 w 398"/>
                <a:gd name="T69" fmla="*/ 359 h 391"/>
                <a:gd name="T70" fmla="*/ 165 w 398"/>
                <a:gd name="T71" fmla="*/ 365 h 391"/>
                <a:gd name="T72" fmla="*/ 64 w 398"/>
                <a:gd name="T73" fmla="*/ 202 h 391"/>
                <a:gd name="T74" fmla="*/ 117 w 398"/>
                <a:gd name="T75" fmla="*/ 207 h 391"/>
                <a:gd name="T76" fmla="*/ 89 w 398"/>
                <a:gd name="T77" fmla="*/ 48 h 391"/>
                <a:gd name="T78" fmla="*/ 64 w 398"/>
                <a:gd name="T79" fmla="*/ 153 h 391"/>
                <a:gd name="T80" fmla="*/ 377 w 398"/>
                <a:gd name="T81" fmla="*/ 328 h 391"/>
                <a:gd name="T82" fmla="*/ 357 w 398"/>
                <a:gd name="T83" fmla="*/ 297 h 391"/>
                <a:gd name="T84" fmla="*/ 313 w 398"/>
                <a:gd name="T85" fmla="*/ 314 h 391"/>
                <a:gd name="T86" fmla="*/ 128 w 398"/>
                <a:gd name="T87" fmla="*/ 31 h 391"/>
                <a:gd name="T88" fmla="*/ 149 w 398"/>
                <a:gd name="T89" fmla="*/ 22 h 391"/>
                <a:gd name="T90" fmla="*/ 162 w 398"/>
                <a:gd name="T91" fmla="*/ 118 h 391"/>
                <a:gd name="T92" fmla="*/ 164 w 398"/>
                <a:gd name="T93" fmla="*/ 76 h 391"/>
                <a:gd name="T94" fmla="*/ 181 w 398"/>
                <a:gd name="T95" fmla="*/ 51 h 391"/>
                <a:gd name="T96" fmla="*/ 137 w 398"/>
                <a:gd name="T97" fmla="*/ 6 h 391"/>
                <a:gd name="T98" fmla="*/ 177 w 398"/>
                <a:gd name="T99" fmla="*/ 33 h 391"/>
                <a:gd name="T100" fmla="*/ 316 w 398"/>
                <a:gd name="T101" fmla="*/ 311 h 391"/>
                <a:gd name="T102" fmla="*/ 294 w 398"/>
                <a:gd name="T103" fmla="*/ 304 h 391"/>
                <a:gd name="T104" fmla="*/ 350 w 398"/>
                <a:gd name="T105" fmla="*/ 297 h 391"/>
                <a:gd name="T106" fmla="*/ 358 w 398"/>
                <a:gd name="T107" fmla="*/ 274 h 391"/>
                <a:gd name="T108" fmla="*/ 326 w 398"/>
                <a:gd name="T109" fmla="*/ 285 h 391"/>
                <a:gd name="T110" fmla="*/ 179 w 398"/>
                <a:gd name="T111" fmla="*/ 338 h 391"/>
                <a:gd name="T112" fmla="*/ 367 w 398"/>
                <a:gd name="T113" fmla="*/ 278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1">
                  <a:moveTo>
                    <a:pt x="113" y="256"/>
                  </a:moveTo>
                  <a:cubicBezTo>
                    <a:pt x="99" y="255"/>
                    <a:pt x="81" y="255"/>
                    <a:pt x="63" y="257"/>
                  </a:cubicBezTo>
                  <a:cubicBezTo>
                    <a:pt x="63" y="242"/>
                    <a:pt x="65" y="225"/>
                    <a:pt x="70" y="207"/>
                  </a:cubicBezTo>
                  <a:cubicBezTo>
                    <a:pt x="66" y="206"/>
                    <a:pt x="59" y="207"/>
                    <a:pt x="53" y="209"/>
                  </a:cubicBezTo>
                  <a:cubicBezTo>
                    <a:pt x="48" y="225"/>
                    <a:pt x="46" y="242"/>
                    <a:pt x="47" y="259"/>
                  </a:cubicBezTo>
                  <a:cubicBezTo>
                    <a:pt x="37" y="260"/>
                    <a:pt x="28" y="262"/>
                    <a:pt x="23" y="264"/>
                  </a:cubicBezTo>
                  <a:cubicBezTo>
                    <a:pt x="23" y="269"/>
                    <a:pt x="24" y="277"/>
                    <a:pt x="25" y="280"/>
                  </a:cubicBezTo>
                  <a:cubicBezTo>
                    <a:pt x="32" y="279"/>
                    <a:pt x="40" y="278"/>
                    <a:pt x="48" y="277"/>
                  </a:cubicBezTo>
                  <a:cubicBezTo>
                    <a:pt x="51" y="296"/>
                    <a:pt x="58" y="313"/>
                    <a:pt x="65" y="327"/>
                  </a:cubicBezTo>
                  <a:cubicBezTo>
                    <a:pt x="66" y="328"/>
                    <a:pt x="74" y="329"/>
                    <a:pt x="82" y="326"/>
                  </a:cubicBezTo>
                  <a:cubicBezTo>
                    <a:pt x="76" y="316"/>
                    <a:pt x="68" y="298"/>
                    <a:pt x="65" y="275"/>
                  </a:cubicBezTo>
                  <a:cubicBezTo>
                    <a:pt x="78" y="274"/>
                    <a:pt x="94" y="274"/>
                    <a:pt x="114" y="273"/>
                  </a:cubicBezTo>
                  <a:cubicBezTo>
                    <a:pt x="115" y="269"/>
                    <a:pt x="113" y="259"/>
                    <a:pt x="113" y="256"/>
                  </a:cubicBezTo>
                  <a:close/>
                  <a:moveTo>
                    <a:pt x="313" y="235"/>
                  </a:moveTo>
                  <a:cubicBezTo>
                    <a:pt x="312" y="234"/>
                    <a:pt x="306" y="234"/>
                    <a:pt x="300" y="237"/>
                  </a:cubicBezTo>
                  <a:cubicBezTo>
                    <a:pt x="294" y="239"/>
                    <a:pt x="289" y="243"/>
                    <a:pt x="290" y="245"/>
                  </a:cubicBezTo>
                  <a:cubicBezTo>
                    <a:pt x="291" y="247"/>
                    <a:pt x="296" y="246"/>
                    <a:pt x="303" y="243"/>
                  </a:cubicBezTo>
                  <a:cubicBezTo>
                    <a:pt x="305" y="242"/>
                    <a:pt x="307" y="241"/>
                    <a:pt x="309" y="240"/>
                  </a:cubicBezTo>
                  <a:cubicBezTo>
                    <a:pt x="309" y="240"/>
                    <a:pt x="309" y="240"/>
                    <a:pt x="309" y="241"/>
                  </a:cubicBezTo>
                  <a:cubicBezTo>
                    <a:pt x="309" y="243"/>
                    <a:pt x="313" y="245"/>
                    <a:pt x="319" y="245"/>
                  </a:cubicBezTo>
                  <a:cubicBezTo>
                    <a:pt x="325" y="246"/>
                    <a:pt x="330" y="244"/>
                    <a:pt x="330" y="241"/>
                  </a:cubicBezTo>
                  <a:cubicBezTo>
                    <a:pt x="330" y="239"/>
                    <a:pt x="325" y="237"/>
                    <a:pt x="320" y="237"/>
                  </a:cubicBezTo>
                  <a:cubicBezTo>
                    <a:pt x="316" y="237"/>
                    <a:pt x="314" y="237"/>
                    <a:pt x="312" y="238"/>
                  </a:cubicBezTo>
                  <a:cubicBezTo>
                    <a:pt x="313" y="237"/>
                    <a:pt x="313" y="236"/>
                    <a:pt x="313" y="235"/>
                  </a:cubicBezTo>
                  <a:close/>
                  <a:moveTo>
                    <a:pt x="274" y="203"/>
                  </a:moveTo>
                  <a:cubicBezTo>
                    <a:pt x="268" y="201"/>
                    <a:pt x="248" y="193"/>
                    <a:pt x="241" y="191"/>
                  </a:cubicBezTo>
                  <a:cubicBezTo>
                    <a:pt x="233" y="191"/>
                    <a:pt x="227" y="196"/>
                    <a:pt x="220" y="200"/>
                  </a:cubicBezTo>
                  <a:cubicBezTo>
                    <a:pt x="222" y="200"/>
                    <a:pt x="223" y="200"/>
                    <a:pt x="224" y="200"/>
                  </a:cubicBezTo>
                  <a:cubicBezTo>
                    <a:pt x="233" y="200"/>
                    <a:pt x="236" y="200"/>
                    <a:pt x="244" y="202"/>
                  </a:cubicBezTo>
                  <a:cubicBezTo>
                    <a:pt x="249" y="204"/>
                    <a:pt x="254" y="206"/>
                    <a:pt x="255" y="209"/>
                  </a:cubicBezTo>
                  <a:cubicBezTo>
                    <a:pt x="257" y="212"/>
                    <a:pt x="263" y="217"/>
                    <a:pt x="265" y="217"/>
                  </a:cubicBezTo>
                  <a:cubicBezTo>
                    <a:pt x="268" y="217"/>
                    <a:pt x="271" y="214"/>
                    <a:pt x="276" y="211"/>
                  </a:cubicBezTo>
                  <a:cubicBezTo>
                    <a:pt x="275" y="218"/>
                    <a:pt x="271" y="221"/>
                    <a:pt x="269" y="224"/>
                  </a:cubicBezTo>
                  <a:cubicBezTo>
                    <a:pt x="266" y="228"/>
                    <a:pt x="265" y="235"/>
                    <a:pt x="267" y="243"/>
                  </a:cubicBezTo>
                  <a:cubicBezTo>
                    <a:pt x="268" y="239"/>
                    <a:pt x="268" y="231"/>
                    <a:pt x="275" y="228"/>
                  </a:cubicBezTo>
                  <a:cubicBezTo>
                    <a:pt x="272" y="233"/>
                    <a:pt x="272" y="248"/>
                    <a:pt x="272" y="254"/>
                  </a:cubicBezTo>
                  <a:cubicBezTo>
                    <a:pt x="272" y="260"/>
                    <a:pt x="276" y="269"/>
                    <a:pt x="284" y="284"/>
                  </a:cubicBezTo>
                  <a:cubicBezTo>
                    <a:pt x="284" y="280"/>
                    <a:pt x="284" y="274"/>
                    <a:pt x="283" y="262"/>
                  </a:cubicBezTo>
                  <a:cubicBezTo>
                    <a:pt x="283" y="262"/>
                    <a:pt x="283" y="262"/>
                    <a:pt x="283" y="262"/>
                  </a:cubicBezTo>
                  <a:cubicBezTo>
                    <a:pt x="290" y="262"/>
                    <a:pt x="295" y="260"/>
                    <a:pt x="295" y="257"/>
                  </a:cubicBezTo>
                  <a:cubicBezTo>
                    <a:pt x="295" y="254"/>
                    <a:pt x="290" y="251"/>
                    <a:pt x="283" y="251"/>
                  </a:cubicBezTo>
                  <a:cubicBezTo>
                    <a:pt x="283" y="251"/>
                    <a:pt x="283" y="251"/>
                    <a:pt x="282" y="251"/>
                  </a:cubicBezTo>
                  <a:cubicBezTo>
                    <a:pt x="281" y="238"/>
                    <a:pt x="280" y="223"/>
                    <a:pt x="280" y="214"/>
                  </a:cubicBezTo>
                  <a:cubicBezTo>
                    <a:pt x="281" y="210"/>
                    <a:pt x="280" y="205"/>
                    <a:pt x="274" y="203"/>
                  </a:cubicBezTo>
                  <a:close/>
                  <a:moveTo>
                    <a:pt x="132" y="214"/>
                  </a:moveTo>
                  <a:cubicBezTo>
                    <a:pt x="136" y="206"/>
                    <a:pt x="138" y="202"/>
                    <a:pt x="148" y="194"/>
                  </a:cubicBezTo>
                  <a:cubicBezTo>
                    <a:pt x="130" y="196"/>
                    <a:pt x="131" y="211"/>
                    <a:pt x="132" y="214"/>
                  </a:cubicBezTo>
                  <a:close/>
                  <a:moveTo>
                    <a:pt x="321" y="280"/>
                  </a:moveTo>
                  <a:cubicBezTo>
                    <a:pt x="325" y="278"/>
                    <a:pt x="326" y="274"/>
                    <a:pt x="325" y="272"/>
                  </a:cubicBezTo>
                  <a:cubicBezTo>
                    <a:pt x="323" y="273"/>
                    <a:pt x="320" y="273"/>
                    <a:pt x="316" y="272"/>
                  </a:cubicBezTo>
                  <a:cubicBezTo>
                    <a:pt x="317" y="276"/>
                    <a:pt x="315" y="280"/>
                    <a:pt x="311" y="282"/>
                  </a:cubicBezTo>
                  <a:cubicBezTo>
                    <a:pt x="313" y="284"/>
                    <a:pt x="318" y="283"/>
                    <a:pt x="321" y="280"/>
                  </a:cubicBezTo>
                  <a:close/>
                  <a:moveTo>
                    <a:pt x="343" y="246"/>
                  </a:moveTo>
                  <a:cubicBezTo>
                    <a:pt x="342" y="243"/>
                    <a:pt x="338" y="242"/>
                    <a:pt x="333" y="243"/>
                  </a:cubicBezTo>
                  <a:cubicBezTo>
                    <a:pt x="332" y="246"/>
                    <a:pt x="331" y="250"/>
                    <a:pt x="320" y="250"/>
                  </a:cubicBezTo>
                  <a:cubicBezTo>
                    <a:pt x="320" y="250"/>
                    <a:pt x="320" y="251"/>
                    <a:pt x="320" y="252"/>
                  </a:cubicBezTo>
                  <a:cubicBezTo>
                    <a:pt x="321" y="254"/>
                    <a:pt x="324" y="255"/>
                    <a:pt x="328" y="255"/>
                  </a:cubicBezTo>
                  <a:cubicBezTo>
                    <a:pt x="326" y="260"/>
                    <a:pt x="321" y="262"/>
                    <a:pt x="315" y="261"/>
                  </a:cubicBezTo>
                  <a:cubicBezTo>
                    <a:pt x="315" y="265"/>
                    <a:pt x="320" y="268"/>
                    <a:pt x="326" y="269"/>
                  </a:cubicBezTo>
                  <a:cubicBezTo>
                    <a:pt x="332" y="269"/>
                    <a:pt x="337" y="266"/>
                    <a:pt x="337" y="262"/>
                  </a:cubicBezTo>
                  <a:cubicBezTo>
                    <a:pt x="337" y="262"/>
                    <a:pt x="337" y="262"/>
                    <a:pt x="337" y="262"/>
                  </a:cubicBezTo>
                  <a:cubicBezTo>
                    <a:pt x="338" y="262"/>
                    <a:pt x="339" y="262"/>
                    <a:pt x="340" y="262"/>
                  </a:cubicBezTo>
                  <a:cubicBezTo>
                    <a:pt x="347" y="263"/>
                    <a:pt x="352" y="260"/>
                    <a:pt x="352" y="257"/>
                  </a:cubicBezTo>
                  <a:cubicBezTo>
                    <a:pt x="352" y="255"/>
                    <a:pt x="350" y="252"/>
                    <a:pt x="347" y="251"/>
                  </a:cubicBezTo>
                  <a:cubicBezTo>
                    <a:pt x="340" y="255"/>
                    <a:pt x="335" y="256"/>
                    <a:pt x="333" y="255"/>
                  </a:cubicBezTo>
                  <a:cubicBezTo>
                    <a:pt x="339" y="253"/>
                    <a:pt x="344" y="249"/>
                    <a:pt x="343" y="246"/>
                  </a:cubicBezTo>
                  <a:close/>
                  <a:moveTo>
                    <a:pt x="310" y="262"/>
                  </a:moveTo>
                  <a:cubicBezTo>
                    <a:pt x="307" y="262"/>
                    <a:pt x="305" y="261"/>
                    <a:pt x="304" y="260"/>
                  </a:cubicBezTo>
                  <a:cubicBezTo>
                    <a:pt x="299" y="260"/>
                    <a:pt x="295" y="262"/>
                    <a:pt x="295" y="265"/>
                  </a:cubicBezTo>
                  <a:cubicBezTo>
                    <a:pt x="295" y="268"/>
                    <a:pt x="299" y="270"/>
                    <a:pt x="304" y="270"/>
                  </a:cubicBezTo>
                  <a:cubicBezTo>
                    <a:pt x="307" y="270"/>
                    <a:pt x="309" y="270"/>
                    <a:pt x="311" y="269"/>
                  </a:cubicBezTo>
                  <a:cubicBezTo>
                    <a:pt x="308" y="266"/>
                    <a:pt x="308" y="264"/>
                    <a:pt x="310" y="262"/>
                  </a:cubicBezTo>
                  <a:close/>
                  <a:moveTo>
                    <a:pt x="297" y="299"/>
                  </a:moveTo>
                  <a:cubicBezTo>
                    <a:pt x="303" y="300"/>
                    <a:pt x="308" y="298"/>
                    <a:pt x="308" y="294"/>
                  </a:cubicBezTo>
                  <a:cubicBezTo>
                    <a:pt x="309" y="291"/>
                    <a:pt x="307" y="288"/>
                    <a:pt x="303" y="287"/>
                  </a:cubicBezTo>
                  <a:cubicBezTo>
                    <a:pt x="299" y="288"/>
                    <a:pt x="294" y="287"/>
                    <a:pt x="292" y="286"/>
                  </a:cubicBezTo>
                  <a:cubicBezTo>
                    <a:pt x="290" y="287"/>
                    <a:pt x="289" y="288"/>
                    <a:pt x="289" y="290"/>
                  </a:cubicBezTo>
                  <a:cubicBezTo>
                    <a:pt x="288" y="293"/>
                    <a:pt x="292" y="297"/>
                    <a:pt x="297" y="299"/>
                  </a:cubicBezTo>
                  <a:close/>
                  <a:moveTo>
                    <a:pt x="313" y="255"/>
                  </a:moveTo>
                  <a:cubicBezTo>
                    <a:pt x="311" y="253"/>
                    <a:pt x="308" y="251"/>
                    <a:pt x="307" y="249"/>
                  </a:cubicBezTo>
                  <a:cubicBezTo>
                    <a:pt x="303" y="251"/>
                    <a:pt x="301" y="252"/>
                    <a:pt x="298" y="251"/>
                  </a:cubicBezTo>
                  <a:cubicBezTo>
                    <a:pt x="297" y="254"/>
                    <a:pt x="300" y="257"/>
                    <a:pt x="305" y="258"/>
                  </a:cubicBezTo>
                  <a:cubicBezTo>
                    <a:pt x="309" y="259"/>
                    <a:pt x="313" y="258"/>
                    <a:pt x="313" y="255"/>
                  </a:cubicBezTo>
                  <a:close/>
                  <a:moveTo>
                    <a:pt x="285" y="270"/>
                  </a:moveTo>
                  <a:cubicBezTo>
                    <a:pt x="285" y="272"/>
                    <a:pt x="289" y="275"/>
                    <a:pt x="292" y="275"/>
                  </a:cubicBezTo>
                  <a:cubicBezTo>
                    <a:pt x="291" y="276"/>
                    <a:pt x="291" y="277"/>
                    <a:pt x="291" y="279"/>
                  </a:cubicBezTo>
                  <a:cubicBezTo>
                    <a:pt x="291" y="282"/>
                    <a:pt x="295" y="284"/>
                    <a:pt x="300" y="284"/>
                  </a:cubicBezTo>
                  <a:cubicBezTo>
                    <a:pt x="304" y="284"/>
                    <a:pt x="308" y="281"/>
                    <a:pt x="308" y="278"/>
                  </a:cubicBezTo>
                  <a:cubicBezTo>
                    <a:pt x="308" y="275"/>
                    <a:pt x="304" y="273"/>
                    <a:pt x="299" y="273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294" y="271"/>
                    <a:pt x="293" y="268"/>
                    <a:pt x="293" y="265"/>
                  </a:cubicBezTo>
                  <a:cubicBezTo>
                    <a:pt x="290" y="265"/>
                    <a:pt x="285" y="266"/>
                    <a:pt x="285" y="270"/>
                  </a:cubicBezTo>
                  <a:close/>
                  <a:moveTo>
                    <a:pt x="159" y="298"/>
                  </a:moveTo>
                  <a:cubicBezTo>
                    <a:pt x="162" y="270"/>
                    <a:pt x="158" y="235"/>
                    <a:pt x="170" y="217"/>
                  </a:cubicBezTo>
                  <a:cubicBezTo>
                    <a:pt x="182" y="198"/>
                    <a:pt x="207" y="201"/>
                    <a:pt x="217" y="200"/>
                  </a:cubicBezTo>
                  <a:cubicBezTo>
                    <a:pt x="212" y="197"/>
                    <a:pt x="199" y="197"/>
                    <a:pt x="191" y="197"/>
                  </a:cubicBezTo>
                  <a:cubicBezTo>
                    <a:pt x="151" y="197"/>
                    <a:pt x="145" y="256"/>
                    <a:pt x="145" y="279"/>
                  </a:cubicBezTo>
                  <a:cubicBezTo>
                    <a:pt x="145" y="283"/>
                    <a:pt x="145" y="291"/>
                    <a:pt x="145" y="294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3" y="255"/>
                    <a:pt x="132" y="257"/>
                    <a:pt x="132" y="259"/>
                  </a:cubicBezTo>
                  <a:cubicBezTo>
                    <a:pt x="131" y="259"/>
                    <a:pt x="131" y="258"/>
                    <a:pt x="131" y="258"/>
                  </a:cubicBezTo>
                  <a:cubicBezTo>
                    <a:pt x="130" y="252"/>
                    <a:pt x="130" y="249"/>
                    <a:pt x="131" y="248"/>
                  </a:cubicBezTo>
                  <a:cubicBezTo>
                    <a:pt x="134" y="246"/>
                    <a:pt x="133" y="253"/>
                    <a:pt x="136" y="255"/>
                  </a:cubicBezTo>
                  <a:cubicBezTo>
                    <a:pt x="136" y="256"/>
                    <a:pt x="137" y="256"/>
                    <a:pt x="138" y="256"/>
                  </a:cubicBezTo>
                  <a:cubicBezTo>
                    <a:pt x="138" y="254"/>
                    <a:pt x="137" y="251"/>
                    <a:pt x="138" y="248"/>
                  </a:cubicBezTo>
                  <a:cubicBezTo>
                    <a:pt x="136" y="245"/>
                    <a:pt x="135" y="239"/>
                    <a:pt x="135" y="238"/>
                  </a:cubicBezTo>
                  <a:cubicBezTo>
                    <a:pt x="133" y="234"/>
                    <a:pt x="130" y="231"/>
                    <a:pt x="126" y="228"/>
                  </a:cubicBezTo>
                  <a:cubicBezTo>
                    <a:pt x="125" y="226"/>
                    <a:pt x="123" y="223"/>
                    <a:pt x="121" y="220"/>
                  </a:cubicBezTo>
                  <a:cubicBezTo>
                    <a:pt x="117" y="214"/>
                    <a:pt x="110" y="196"/>
                    <a:pt x="103" y="181"/>
                  </a:cubicBezTo>
                  <a:cubicBezTo>
                    <a:pt x="99" y="172"/>
                    <a:pt x="94" y="167"/>
                    <a:pt x="95" y="164"/>
                  </a:cubicBezTo>
                  <a:cubicBezTo>
                    <a:pt x="97" y="160"/>
                    <a:pt x="98" y="158"/>
                    <a:pt x="99" y="155"/>
                  </a:cubicBezTo>
                  <a:cubicBezTo>
                    <a:pt x="98" y="149"/>
                    <a:pt x="92" y="127"/>
                    <a:pt x="89" y="116"/>
                  </a:cubicBezTo>
                  <a:cubicBezTo>
                    <a:pt x="80" y="132"/>
                    <a:pt x="81" y="154"/>
                    <a:pt x="78" y="161"/>
                  </a:cubicBezTo>
                  <a:cubicBezTo>
                    <a:pt x="76" y="169"/>
                    <a:pt x="79" y="170"/>
                    <a:pt x="80" y="174"/>
                  </a:cubicBezTo>
                  <a:cubicBezTo>
                    <a:pt x="81" y="186"/>
                    <a:pt x="92" y="203"/>
                    <a:pt x="99" y="210"/>
                  </a:cubicBezTo>
                  <a:cubicBezTo>
                    <a:pt x="103" y="214"/>
                    <a:pt x="115" y="227"/>
                    <a:pt x="115" y="232"/>
                  </a:cubicBezTo>
                  <a:cubicBezTo>
                    <a:pt x="115" y="234"/>
                    <a:pt x="116" y="238"/>
                    <a:pt x="116" y="242"/>
                  </a:cubicBezTo>
                  <a:cubicBezTo>
                    <a:pt x="117" y="244"/>
                    <a:pt x="118" y="244"/>
                    <a:pt x="119" y="245"/>
                  </a:cubicBezTo>
                  <a:cubicBezTo>
                    <a:pt x="119" y="246"/>
                    <a:pt x="120" y="248"/>
                    <a:pt x="121" y="248"/>
                  </a:cubicBezTo>
                  <a:cubicBezTo>
                    <a:pt x="121" y="249"/>
                    <a:pt x="122" y="249"/>
                    <a:pt x="124" y="250"/>
                  </a:cubicBezTo>
                  <a:cubicBezTo>
                    <a:pt x="125" y="251"/>
                    <a:pt x="126" y="257"/>
                    <a:pt x="127" y="258"/>
                  </a:cubicBezTo>
                  <a:cubicBezTo>
                    <a:pt x="128" y="260"/>
                    <a:pt x="130" y="265"/>
                    <a:pt x="132" y="265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0" y="376"/>
                    <a:pt x="160" y="379"/>
                    <a:pt x="163" y="378"/>
                  </a:cubicBezTo>
                  <a:cubicBezTo>
                    <a:pt x="166" y="378"/>
                    <a:pt x="164" y="372"/>
                    <a:pt x="163" y="368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5" y="319"/>
                    <a:pt x="157" y="312"/>
                    <a:pt x="158" y="306"/>
                  </a:cubicBezTo>
                  <a:cubicBezTo>
                    <a:pt x="155" y="306"/>
                    <a:pt x="150" y="305"/>
                    <a:pt x="149" y="302"/>
                  </a:cubicBezTo>
                  <a:cubicBezTo>
                    <a:pt x="157" y="302"/>
                    <a:pt x="159" y="299"/>
                    <a:pt x="159" y="298"/>
                  </a:cubicBezTo>
                  <a:close/>
                  <a:moveTo>
                    <a:pt x="175" y="178"/>
                  </a:moveTo>
                  <a:cubicBezTo>
                    <a:pt x="151" y="182"/>
                    <a:pt x="144" y="176"/>
                    <a:pt x="137" y="177"/>
                  </a:cubicBezTo>
                  <a:cubicBezTo>
                    <a:pt x="125" y="179"/>
                    <a:pt x="120" y="186"/>
                    <a:pt x="122" y="194"/>
                  </a:cubicBezTo>
                  <a:cubicBezTo>
                    <a:pt x="122" y="191"/>
                    <a:pt x="128" y="185"/>
                    <a:pt x="134" y="185"/>
                  </a:cubicBezTo>
                  <a:cubicBezTo>
                    <a:pt x="131" y="188"/>
                    <a:pt x="129" y="191"/>
                    <a:pt x="130" y="193"/>
                  </a:cubicBezTo>
                  <a:cubicBezTo>
                    <a:pt x="130" y="193"/>
                    <a:pt x="132" y="195"/>
                    <a:pt x="135" y="192"/>
                  </a:cubicBezTo>
                  <a:cubicBezTo>
                    <a:pt x="142" y="187"/>
                    <a:pt x="151" y="186"/>
                    <a:pt x="158" y="186"/>
                  </a:cubicBezTo>
                  <a:cubicBezTo>
                    <a:pt x="166" y="186"/>
                    <a:pt x="174" y="185"/>
                    <a:pt x="178" y="182"/>
                  </a:cubicBezTo>
                  <a:cubicBezTo>
                    <a:pt x="179" y="181"/>
                    <a:pt x="176" y="178"/>
                    <a:pt x="175" y="178"/>
                  </a:cubicBezTo>
                  <a:close/>
                  <a:moveTo>
                    <a:pt x="198" y="140"/>
                  </a:moveTo>
                  <a:cubicBezTo>
                    <a:pt x="198" y="148"/>
                    <a:pt x="197" y="153"/>
                    <a:pt x="194" y="161"/>
                  </a:cubicBezTo>
                  <a:cubicBezTo>
                    <a:pt x="192" y="166"/>
                    <a:pt x="183" y="172"/>
                    <a:pt x="185" y="179"/>
                  </a:cubicBezTo>
                  <a:cubicBezTo>
                    <a:pt x="185" y="177"/>
                    <a:pt x="196" y="167"/>
                    <a:pt x="198" y="163"/>
                  </a:cubicBezTo>
                  <a:cubicBezTo>
                    <a:pt x="203" y="152"/>
                    <a:pt x="200" y="149"/>
                    <a:pt x="198" y="140"/>
                  </a:cubicBezTo>
                  <a:close/>
                  <a:moveTo>
                    <a:pt x="256" y="317"/>
                  </a:moveTo>
                  <a:cubicBezTo>
                    <a:pt x="219" y="321"/>
                    <a:pt x="200" y="309"/>
                    <a:pt x="170" y="285"/>
                  </a:cubicBezTo>
                  <a:cubicBezTo>
                    <a:pt x="173" y="300"/>
                    <a:pt x="183" y="311"/>
                    <a:pt x="192" y="317"/>
                  </a:cubicBezTo>
                  <a:cubicBezTo>
                    <a:pt x="200" y="323"/>
                    <a:pt x="217" y="327"/>
                    <a:pt x="228" y="327"/>
                  </a:cubicBezTo>
                  <a:cubicBezTo>
                    <a:pt x="239" y="327"/>
                    <a:pt x="249" y="321"/>
                    <a:pt x="256" y="317"/>
                  </a:cubicBezTo>
                  <a:close/>
                  <a:moveTo>
                    <a:pt x="265" y="337"/>
                  </a:moveTo>
                  <a:cubicBezTo>
                    <a:pt x="285" y="339"/>
                    <a:pt x="292" y="322"/>
                    <a:pt x="296" y="321"/>
                  </a:cubicBezTo>
                  <a:cubicBezTo>
                    <a:pt x="295" y="316"/>
                    <a:pt x="287" y="305"/>
                    <a:pt x="286" y="303"/>
                  </a:cubicBezTo>
                  <a:cubicBezTo>
                    <a:pt x="286" y="302"/>
                    <a:pt x="288" y="301"/>
                    <a:pt x="286" y="299"/>
                  </a:cubicBezTo>
                  <a:cubicBezTo>
                    <a:pt x="279" y="294"/>
                    <a:pt x="285" y="292"/>
                    <a:pt x="283" y="290"/>
                  </a:cubicBezTo>
                  <a:cubicBezTo>
                    <a:pt x="276" y="285"/>
                    <a:pt x="268" y="293"/>
                    <a:pt x="257" y="278"/>
                  </a:cubicBezTo>
                  <a:cubicBezTo>
                    <a:pt x="262" y="280"/>
                    <a:pt x="269" y="285"/>
                    <a:pt x="275" y="283"/>
                  </a:cubicBezTo>
                  <a:cubicBezTo>
                    <a:pt x="269" y="263"/>
                    <a:pt x="257" y="233"/>
                    <a:pt x="255" y="221"/>
                  </a:cubicBezTo>
                  <a:cubicBezTo>
                    <a:pt x="254" y="217"/>
                    <a:pt x="253" y="211"/>
                    <a:pt x="243" y="211"/>
                  </a:cubicBezTo>
                  <a:cubicBezTo>
                    <a:pt x="237" y="211"/>
                    <a:pt x="234" y="212"/>
                    <a:pt x="231" y="213"/>
                  </a:cubicBezTo>
                  <a:cubicBezTo>
                    <a:pt x="231" y="211"/>
                    <a:pt x="239" y="207"/>
                    <a:pt x="244" y="207"/>
                  </a:cubicBezTo>
                  <a:cubicBezTo>
                    <a:pt x="220" y="202"/>
                    <a:pt x="180" y="200"/>
                    <a:pt x="173" y="230"/>
                  </a:cubicBezTo>
                  <a:cubicBezTo>
                    <a:pt x="172" y="237"/>
                    <a:pt x="180" y="246"/>
                    <a:pt x="203" y="238"/>
                  </a:cubicBezTo>
                  <a:cubicBezTo>
                    <a:pt x="206" y="237"/>
                    <a:pt x="210" y="240"/>
                    <a:pt x="205" y="245"/>
                  </a:cubicBezTo>
                  <a:cubicBezTo>
                    <a:pt x="200" y="249"/>
                    <a:pt x="183" y="261"/>
                    <a:pt x="168" y="251"/>
                  </a:cubicBezTo>
                  <a:cubicBezTo>
                    <a:pt x="172" y="256"/>
                    <a:pt x="182" y="259"/>
                    <a:pt x="190" y="259"/>
                  </a:cubicBezTo>
                  <a:cubicBezTo>
                    <a:pt x="198" y="259"/>
                    <a:pt x="211" y="258"/>
                    <a:pt x="218" y="240"/>
                  </a:cubicBezTo>
                  <a:cubicBezTo>
                    <a:pt x="219" y="240"/>
                    <a:pt x="229" y="240"/>
                    <a:pt x="236" y="230"/>
                  </a:cubicBezTo>
                  <a:cubicBezTo>
                    <a:pt x="234" y="244"/>
                    <a:pt x="229" y="249"/>
                    <a:pt x="224" y="253"/>
                  </a:cubicBezTo>
                  <a:cubicBezTo>
                    <a:pt x="221" y="260"/>
                    <a:pt x="213" y="277"/>
                    <a:pt x="190" y="277"/>
                  </a:cubicBezTo>
                  <a:cubicBezTo>
                    <a:pt x="184" y="277"/>
                    <a:pt x="180" y="277"/>
                    <a:pt x="175" y="273"/>
                  </a:cubicBezTo>
                  <a:cubicBezTo>
                    <a:pt x="187" y="288"/>
                    <a:pt x="239" y="329"/>
                    <a:pt x="281" y="306"/>
                  </a:cubicBezTo>
                  <a:cubicBezTo>
                    <a:pt x="281" y="309"/>
                    <a:pt x="276" y="314"/>
                    <a:pt x="270" y="316"/>
                  </a:cubicBezTo>
                  <a:cubicBezTo>
                    <a:pt x="259" y="320"/>
                    <a:pt x="252" y="333"/>
                    <a:pt x="218" y="334"/>
                  </a:cubicBezTo>
                  <a:cubicBezTo>
                    <a:pt x="219" y="345"/>
                    <a:pt x="236" y="343"/>
                    <a:pt x="240" y="341"/>
                  </a:cubicBezTo>
                  <a:cubicBezTo>
                    <a:pt x="234" y="340"/>
                    <a:pt x="230" y="339"/>
                    <a:pt x="230" y="338"/>
                  </a:cubicBezTo>
                  <a:cubicBezTo>
                    <a:pt x="242" y="338"/>
                    <a:pt x="255" y="337"/>
                    <a:pt x="271" y="330"/>
                  </a:cubicBezTo>
                  <a:cubicBezTo>
                    <a:pt x="269" y="333"/>
                    <a:pt x="268" y="336"/>
                    <a:pt x="265" y="337"/>
                  </a:cubicBezTo>
                  <a:close/>
                  <a:moveTo>
                    <a:pt x="181" y="117"/>
                  </a:moveTo>
                  <a:cubicBezTo>
                    <a:pt x="180" y="124"/>
                    <a:pt x="174" y="124"/>
                    <a:pt x="171" y="127"/>
                  </a:cubicBezTo>
                  <a:cubicBezTo>
                    <a:pt x="170" y="126"/>
                    <a:pt x="171" y="122"/>
                    <a:pt x="172" y="120"/>
                  </a:cubicBezTo>
                  <a:cubicBezTo>
                    <a:pt x="165" y="125"/>
                    <a:pt x="161" y="132"/>
                    <a:pt x="161" y="138"/>
                  </a:cubicBezTo>
                  <a:cubicBezTo>
                    <a:pt x="159" y="135"/>
                    <a:pt x="155" y="124"/>
                    <a:pt x="146" y="121"/>
                  </a:cubicBezTo>
                  <a:cubicBezTo>
                    <a:pt x="143" y="120"/>
                    <a:pt x="145" y="123"/>
                    <a:pt x="146" y="126"/>
                  </a:cubicBezTo>
                  <a:cubicBezTo>
                    <a:pt x="147" y="129"/>
                    <a:pt x="150" y="136"/>
                    <a:pt x="150" y="143"/>
                  </a:cubicBezTo>
                  <a:cubicBezTo>
                    <a:pt x="150" y="148"/>
                    <a:pt x="147" y="152"/>
                    <a:pt x="146" y="153"/>
                  </a:cubicBezTo>
                  <a:cubicBezTo>
                    <a:pt x="148" y="138"/>
                    <a:pt x="139" y="120"/>
                    <a:pt x="137" y="120"/>
                  </a:cubicBezTo>
                  <a:cubicBezTo>
                    <a:pt x="133" y="120"/>
                    <a:pt x="127" y="143"/>
                    <a:pt x="135" y="160"/>
                  </a:cubicBezTo>
                  <a:cubicBezTo>
                    <a:pt x="119" y="140"/>
                    <a:pt x="128" y="123"/>
                    <a:pt x="128" y="119"/>
                  </a:cubicBezTo>
                  <a:cubicBezTo>
                    <a:pt x="128" y="113"/>
                    <a:pt x="128" y="111"/>
                    <a:pt x="124" y="107"/>
                  </a:cubicBezTo>
                  <a:cubicBezTo>
                    <a:pt x="126" y="122"/>
                    <a:pt x="119" y="128"/>
                    <a:pt x="117" y="140"/>
                  </a:cubicBezTo>
                  <a:cubicBezTo>
                    <a:pt x="116" y="146"/>
                    <a:pt x="116" y="151"/>
                    <a:pt x="118" y="154"/>
                  </a:cubicBezTo>
                  <a:cubicBezTo>
                    <a:pt x="120" y="157"/>
                    <a:pt x="123" y="160"/>
                    <a:pt x="125" y="162"/>
                  </a:cubicBezTo>
                  <a:cubicBezTo>
                    <a:pt x="126" y="164"/>
                    <a:pt x="132" y="171"/>
                    <a:pt x="136" y="171"/>
                  </a:cubicBezTo>
                  <a:cubicBezTo>
                    <a:pt x="139" y="171"/>
                    <a:pt x="139" y="166"/>
                    <a:pt x="138" y="164"/>
                  </a:cubicBezTo>
                  <a:cubicBezTo>
                    <a:pt x="140" y="164"/>
                    <a:pt x="142" y="164"/>
                    <a:pt x="143" y="166"/>
                  </a:cubicBezTo>
                  <a:cubicBezTo>
                    <a:pt x="146" y="169"/>
                    <a:pt x="144" y="171"/>
                    <a:pt x="145" y="171"/>
                  </a:cubicBezTo>
                  <a:cubicBezTo>
                    <a:pt x="151" y="171"/>
                    <a:pt x="158" y="152"/>
                    <a:pt x="159" y="146"/>
                  </a:cubicBezTo>
                  <a:cubicBezTo>
                    <a:pt x="165" y="161"/>
                    <a:pt x="154" y="174"/>
                    <a:pt x="156" y="174"/>
                  </a:cubicBezTo>
                  <a:cubicBezTo>
                    <a:pt x="161" y="174"/>
                    <a:pt x="170" y="163"/>
                    <a:pt x="172" y="158"/>
                  </a:cubicBezTo>
                  <a:cubicBezTo>
                    <a:pt x="173" y="159"/>
                    <a:pt x="173" y="160"/>
                    <a:pt x="172" y="161"/>
                  </a:cubicBezTo>
                  <a:cubicBezTo>
                    <a:pt x="171" y="164"/>
                    <a:pt x="171" y="169"/>
                    <a:pt x="172" y="169"/>
                  </a:cubicBezTo>
                  <a:cubicBezTo>
                    <a:pt x="177" y="169"/>
                    <a:pt x="179" y="154"/>
                    <a:pt x="180" y="148"/>
                  </a:cubicBezTo>
                  <a:cubicBezTo>
                    <a:pt x="180" y="143"/>
                    <a:pt x="188" y="140"/>
                    <a:pt x="187" y="130"/>
                  </a:cubicBezTo>
                  <a:cubicBezTo>
                    <a:pt x="187" y="127"/>
                    <a:pt x="184" y="120"/>
                    <a:pt x="185" y="117"/>
                  </a:cubicBezTo>
                  <a:cubicBezTo>
                    <a:pt x="188" y="119"/>
                    <a:pt x="191" y="120"/>
                    <a:pt x="193" y="121"/>
                  </a:cubicBezTo>
                  <a:cubicBezTo>
                    <a:pt x="196" y="123"/>
                    <a:pt x="204" y="125"/>
                    <a:pt x="206" y="126"/>
                  </a:cubicBezTo>
                  <a:cubicBezTo>
                    <a:pt x="215" y="128"/>
                    <a:pt x="226" y="131"/>
                    <a:pt x="229" y="132"/>
                  </a:cubicBezTo>
                  <a:cubicBezTo>
                    <a:pt x="232" y="133"/>
                    <a:pt x="234" y="134"/>
                    <a:pt x="236" y="134"/>
                  </a:cubicBezTo>
                  <a:cubicBezTo>
                    <a:pt x="249" y="134"/>
                    <a:pt x="268" y="124"/>
                    <a:pt x="270" y="122"/>
                  </a:cubicBezTo>
                  <a:cubicBezTo>
                    <a:pt x="272" y="121"/>
                    <a:pt x="277" y="118"/>
                    <a:pt x="280" y="116"/>
                  </a:cubicBezTo>
                  <a:cubicBezTo>
                    <a:pt x="284" y="114"/>
                    <a:pt x="290" y="110"/>
                    <a:pt x="293" y="109"/>
                  </a:cubicBezTo>
                  <a:cubicBezTo>
                    <a:pt x="295" y="108"/>
                    <a:pt x="297" y="108"/>
                    <a:pt x="298" y="109"/>
                  </a:cubicBezTo>
                  <a:cubicBezTo>
                    <a:pt x="302" y="111"/>
                    <a:pt x="304" y="112"/>
                    <a:pt x="309" y="113"/>
                  </a:cubicBezTo>
                  <a:cubicBezTo>
                    <a:pt x="305" y="117"/>
                    <a:pt x="300" y="124"/>
                    <a:pt x="296" y="131"/>
                  </a:cubicBezTo>
                  <a:cubicBezTo>
                    <a:pt x="297" y="132"/>
                    <a:pt x="298" y="132"/>
                    <a:pt x="299" y="133"/>
                  </a:cubicBezTo>
                  <a:cubicBezTo>
                    <a:pt x="304" y="124"/>
                    <a:pt x="310" y="116"/>
                    <a:pt x="315" y="111"/>
                  </a:cubicBezTo>
                  <a:cubicBezTo>
                    <a:pt x="315" y="110"/>
                    <a:pt x="313" y="110"/>
                    <a:pt x="313" y="108"/>
                  </a:cubicBezTo>
                  <a:cubicBezTo>
                    <a:pt x="313" y="108"/>
                    <a:pt x="318" y="111"/>
                    <a:pt x="322" y="110"/>
                  </a:cubicBezTo>
                  <a:cubicBezTo>
                    <a:pt x="322" y="109"/>
                    <a:pt x="323" y="110"/>
                    <a:pt x="323" y="108"/>
                  </a:cubicBezTo>
                  <a:cubicBezTo>
                    <a:pt x="325" y="107"/>
                    <a:pt x="325" y="106"/>
                    <a:pt x="325" y="106"/>
                  </a:cubicBezTo>
                  <a:cubicBezTo>
                    <a:pt x="321" y="105"/>
                    <a:pt x="318" y="104"/>
                    <a:pt x="317" y="104"/>
                  </a:cubicBezTo>
                  <a:cubicBezTo>
                    <a:pt x="316" y="104"/>
                    <a:pt x="315" y="105"/>
                    <a:pt x="315" y="106"/>
                  </a:cubicBezTo>
                  <a:cubicBezTo>
                    <a:pt x="314" y="106"/>
                    <a:pt x="313" y="106"/>
                    <a:pt x="313" y="107"/>
                  </a:cubicBezTo>
                  <a:cubicBezTo>
                    <a:pt x="306" y="110"/>
                    <a:pt x="298" y="102"/>
                    <a:pt x="292" y="104"/>
                  </a:cubicBezTo>
                  <a:cubicBezTo>
                    <a:pt x="294" y="100"/>
                    <a:pt x="304" y="104"/>
                    <a:pt x="309" y="104"/>
                  </a:cubicBezTo>
                  <a:cubicBezTo>
                    <a:pt x="315" y="104"/>
                    <a:pt x="316" y="101"/>
                    <a:pt x="325" y="104"/>
                  </a:cubicBezTo>
                  <a:cubicBezTo>
                    <a:pt x="330" y="105"/>
                    <a:pt x="331" y="103"/>
                    <a:pt x="327" y="101"/>
                  </a:cubicBezTo>
                  <a:cubicBezTo>
                    <a:pt x="324" y="100"/>
                    <a:pt x="319" y="99"/>
                    <a:pt x="317" y="98"/>
                  </a:cubicBezTo>
                  <a:cubicBezTo>
                    <a:pt x="321" y="98"/>
                    <a:pt x="324" y="97"/>
                    <a:pt x="329" y="99"/>
                  </a:cubicBezTo>
                  <a:cubicBezTo>
                    <a:pt x="330" y="102"/>
                    <a:pt x="333" y="110"/>
                    <a:pt x="348" y="108"/>
                  </a:cubicBezTo>
                  <a:cubicBezTo>
                    <a:pt x="349" y="108"/>
                    <a:pt x="343" y="101"/>
                    <a:pt x="340" y="99"/>
                  </a:cubicBezTo>
                  <a:cubicBezTo>
                    <a:pt x="338" y="98"/>
                    <a:pt x="335" y="97"/>
                    <a:pt x="332" y="97"/>
                  </a:cubicBezTo>
                  <a:cubicBezTo>
                    <a:pt x="333" y="96"/>
                    <a:pt x="336" y="94"/>
                    <a:pt x="340" y="92"/>
                  </a:cubicBezTo>
                  <a:cubicBezTo>
                    <a:pt x="347" y="102"/>
                    <a:pt x="356" y="101"/>
                    <a:pt x="360" y="103"/>
                  </a:cubicBezTo>
                  <a:cubicBezTo>
                    <a:pt x="356" y="91"/>
                    <a:pt x="346" y="91"/>
                    <a:pt x="342" y="92"/>
                  </a:cubicBezTo>
                  <a:cubicBezTo>
                    <a:pt x="345" y="90"/>
                    <a:pt x="349" y="88"/>
                    <a:pt x="353" y="87"/>
                  </a:cubicBezTo>
                  <a:cubicBezTo>
                    <a:pt x="358" y="98"/>
                    <a:pt x="371" y="97"/>
                    <a:pt x="372" y="98"/>
                  </a:cubicBezTo>
                  <a:cubicBezTo>
                    <a:pt x="372" y="94"/>
                    <a:pt x="370" y="86"/>
                    <a:pt x="355" y="86"/>
                  </a:cubicBezTo>
                  <a:cubicBezTo>
                    <a:pt x="358" y="85"/>
                    <a:pt x="362" y="83"/>
                    <a:pt x="366" y="82"/>
                  </a:cubicBezTo>
                  <a:cubicBezTo>
                    <a:pt x="375" y="91"/>
                    <a:pt x="380" y="90"/>
                    <a:pt x="385" y="93"/>
                  </a:cubicBezTo>
                  <a:cubicBezTo>
                    <a:pt x="385" y="87"/>
                    <a:pt x="380" y="81"/>
                    <a:pt x="372" y="81"/>
                  </a:cubicBezTo>
                  <a:cubicBezTo>
                    <a:pt x="380" y="80"/>
                    <a:pt x="385" y="83"/>
                    <a:pt x="398" y="72"/>
                  </a:cubicBezTo>
                  <a:cubicBezTo>
                    <a:pt x="392" y="74"/>
                    <a:pt x="382" y="62"/>
                    <a:pt x="368" y="80"/>
                  </a:cubicBezTo>
                  <a:cubicBezTo>
                    <a:pt x="365" y="80"/>
                    <a:pt x="362" y="81"/>
                    <a:pt x="359" y="82"/>
                  </a:cubicBezTo>
                  <a:cubicBezTo>
                    <a:pt x="369" y="76"/>
                    <a:pt x="366" y="70"/>
                    <a:pt x="370" y="68"/>
                  </a:cubicBezTo>
                  <a:cubicBezTo>
                    <a:pt x="358" y="69"/>
                    <a:pt x="352" y="73"/>
                    <a:pt x="350" y="85"/>
                  </a:cubicBezTo>
                  <a:cubicBezTo>
                    <a:pt x="348" y="86"/>
                    <a:pt x="344" y="88"/>
                    <a:pt x="341" y="89"/>
                  </a:cubicBezTo>
                  <a:cubicBezTo>
                    <a:pt x="352" y="81"/>
                    <a:pt x="349" y="72"/>
                    <a:pt x="351" y="69"/>
                  </a:cubicBezTo>
                  <a:cubicBezTo>
                    <a:pt x="348" y="69"/>
                    <a:pt x="335" y="73"/>
                    <a:pt x="338" y="91"/>
                  </a:cubicBezTo>
                  <a:cubicBezTo>
                    <a:pt x="335" y="92"/>
                    <a:pt x="332" y="94"/>
                    <a:pt x="329" y="96"/>
                  </a:cubicBezTo>
                  <a:cubicBezTo>
                    <a:pt x="329" y="96"/>
                    <a:pt x="328" y="96"/>
                    <a:pt x="328" y="96"/>
                  </a:cubicBezTo>
                  <a:cubicBezTo>
                    <a:pt x="336" y="87"/>
                    <a:pt x="332" y="80"/>
                    <a:pt x="333" y="78"/>
                  </a:cubicBezTo>
                  <a:cubicBezTo>
                    <a:pt x="322" y="84"/>
                    <a:pt x="325" y="90"/>
                    <a:pt x="325" y="95"/>
                  </a:cubicBezTo>
                  <a:cubicBezTo>
                    <a:pt x="324" y="95"/>
                    <a:pt x="322" y="94"/>
                    <a:pt x="321" y="94"/>
                  </a:cubicBezTo>
                  <a:cubicBezTo>
                    <a:pt x="312" y="95"/>
                    <a:pt x="295" y="95"/>
                    <a:pt x="290" y="97"/>
                  </a:cubicBezTo>
                  <a:cubicBezTo>
                    <a:pt x="268" y="106"/>
                    <a:pt x="250" y="108"/>
                    <a:pt x="240" y="113"/>
                  </a:cubicBezTo>
                  <a:cubicBezTo>
                    <a:pt x="235" y="117"/>
                    <a:pt x="228" y="110"/>
                    <a:pt x="225" y="109"/>
                  </a:cubicBezTo>
                  <a:cubicBezTo>
                    <a:pt x="219" y="105"/>
                    <a:pt x="217" y="104"/>
                    <a:pt x="213" y="102"/>
                  </a:cubicBezTo>
                  <a:cubicBezTo>
                    <a:pt x="211" y="101"/>
                    <a:pt x="202" y="96"/>
                    <a:pt x="200" y="96"/>
                  </a:cubicBezTo>
                  <a:cubicBezTo>
                    <a:pt x="191" y="97"/>
                    <a:pt x="183" y="109"/>
                    <a:pt x="181" y="117"/>
                  </a:cubicBezTo>
                  <a:close/>
                  <a:moveTo>
                    <a:pt x="208" y="330"/>
                  </a:moveTo>
                  <a:cubicBezTo>
                    <a:pt x="204" y="335"/>
                    <a:pt x="207" y="340"/>
                    <a:pt x="209" y="343"/>
                  </a:cubicBezTo>
                  <a:cubicBezTo>
                    <a:pt x="212" y="345"/>
                    <a:pt x="216" y="344"/>
                    <a:pt x="217" y="342"/>
                  </a:cubicBezTo>
                  <a:cubicBezTo>
                    <a:pt x="215" y="339"/>
                    <a:pt x="212" y="339"/>
                    <a:pt x="208" y="330"/>
                  </a:cubicBezTo>
                  <a:close/>
                  <a:moveTo>
                    <a:pt x="132" y="339"/>
                  </a:moveTo>
                  <a:cubicBezTo>
                    <a:pt x="123" y="332"/>
                    <a:pt x="120" y="346"/>
                    <a:pt x="103" y="349"/>
                  </a:cubicBezTo>
                  <a:cubicBezTo>
                    <a:pt x="116" y="352"/>
                    <a:pt x="138" y="345"/>
                    <a:pt x="144" y="335"/>
                  </a:cubicBezTo>
                  <a:cubicBezTo>
                    <a:pt x="143" y="331"/>
                    <a:pt x="142" y="328"/>
                    <a:pt x="141" y="323"/>
                  </a:cubicBezTo>
                  <a:cubicBezTo>
                    <a:pt x="140" y="329"/>
                    <a:pt x="137" y="334"/>
                    <a:pt x="132" y="339"/>
                  </a:cubicBezTo>
                  <a:close/>
                  <a:moveTo>
                    <a:pt x="146" y="205"/>
                  </a:moveTo>
                  <a:cubicBezTo>
                    <a:pt x="145" y="207"/>
                    <a:pt x="143" y="208"/>
                    <a:pt x="143" y="211"/>
                  </a:cubicBezTo>
                  <a:cubicBezTo>
                    <a:pt x="143" y="214"/>
                    <a:pt x="145" y="214"/>
                    <a:pt x="143" y="218"/>
                  </a:cubicBezTo>
                  <a:cubicBezTo>
                    <a:pt x="140" y="229"/>
                    <a:pt x="140" y="238"/>
                    <a:pt x="141" y="245"/>
                  </a:cubicBezTo>
                  <a:cubicBezTo>
                    <a:pt x="144" y="235"/>
                    <a:pt x="153" y="201"/>
                    <a:pt x="185" y="195"/>
                  </a:cubicBezTo>
                  <a:cubicBezTo>
                    <a:pt x="177" y="193"/>
                    <a:pt x="165" y="196"/>
                    <a:pt x="157" y="200"/>
                  </a:cubicBezTo>
                  <a:cubicBezTo>
                    <a:pt x="166" y="190"/>
                    <a:pt x="181" y="190"/>
                    <a:pt x="191" y="190"/>
                  </a:cubicBezTo>
                  <a:cubicBezTo>
                    <a:pt x="191" y="190"/>
                    <a:pt x="189" y="188"/>
                    <a:pt x="188" y="186"/>
                  </a:cubicBezTo>
                  <a:cubicBezTo>
                    <a:pt x="190" y="186"/>
                    <a:pt x="192" y="189"/>
                    <a:pt x="199" y="188"/>
                  </a:cubicBezTo>
                  <a:cubicBezTo>
                    <a:pt x="206" y="188"/>
                    <a:pt x="209" y="188"/>
                    <a:pt x="213" y="187"/>
                  </a:cubicBezTo>
                  <a:cubicBezTo>
                    <a:pt x="207" y="190"/>
                    <a:pt x="202" y="192"/>
                    <a:pt x="193" y="193"/>
                  </a:cubicBezTo>
                  <a:cubicBezTo>
                    <a:pt x="218" y="200"/>
                    <a:pt x="223" y="191"/>
                    <a:pt x="236" y="189"/>
                  </a:cubicBezTo>
                  <a:cubicBezTo>
                    <a:pt x="234" y="186"/>
                    <a:pt x="226" y="184"/>
                    <a:pt x="217" y="184"/>
                  </a:cubicBezTo>
                  <a:cubicBezTo>
                    <a:pt x="214" y="187"/>
                    <a:pt x="203" y="181"/>
                    <a:pt x="196" y="181"/>
                  </a:cubicBezTo>
                  <a:cubicBezTo>
                    <a:pt x="191" y="182"/>
                    <a:pt x="189" y="185"/>
                    <a:pt x="186" y="186"/>
                  </a:cubicBezTo>
                  <a:cubicBezTo>
                    <a:pt x="171" y="183"/>
                    <a:pt x="155" y="193"/>
                    <a:pt x="146" y="205"/>
                  </a:cubicBezTo>
                  <a:close/>
                  <a:moveTo>
                    <a:pt x="112" y="252"/>
                  </a:moveTo>
                  <a:cubicBezTo>
                    <a:pt x="106" y="227"/>
                    <a:pt x="88" y="212"/>
                    <a:pt x="75" y="208"/>
                  </a:cubicBezTo>
                  <a:cubicBezTo>
                    <a:pt x="74" y="208"/>
                    <a:pt x="68" y="230"/>
                    <a:pt x="68" y="252"/>
                  </a:cubicBezTo>
                  <a:cubicBezTo>
                    <a:pt x="83" y="251"/>
                    <a:pt x="101" y="251"/>
                    <a:pt x="112" y="252"/>
                  </a:cubicBezTo>
                  <a:close/>
                  <a:moveTo>
                    <a:pt x="23" y="259"/>
                  </a:moveTo>
                  <a:cubicBezTo>
                    <a:pt x="28" y="257"/>
                    <a:pt x="35" y="256"/>
                    <a:pt x="42" y="255"/>
                  </a:cubicBezTo>
                  <a:cubicBezTo>
                    <a:pt x="41" y="245"/>
                    <a:pt x="42" y="230"/>
                    <a:pt x="47" y="211"/>
                  </a:cubicBezTo>
                  <a:cubicBezTo>
                    <a:pt x="36" y="218"/>
                    <a:pt x="24" y="233"/>
                    <a:pt x="23" y="259"/>
                  </a:cubicBezTo>
                  <a:close/>
                  <a:moveTo>
                    <a:pt x="87" y="325"/>
                  </a:moveTo>
                  <a:cubicBezTo>
                    <a:pt x="98" y="319"/>
                    <a:pt x="112" y="306"/>
                    <a:pt x="114" y="278"/>
                  </a:cubicBezTo>
                  <a:cubicBezTo>
                    <a:pt x="98" y="278"/>
                    <a:pt x="83" y="279"/>
                    <a:pt x="71" y="280"/>
                  </a:cubicBezTo>
                  <a:cubicBezTo>
                    <a:pt x="76" y="302"/>
                    <a:pt x="82" y="316"/>
                    <a:pt x="87" y="325"/>
                  </a:cubicBezTo>
                  <a:close/>
                  <a:moveTo>
                    <a:pt x="26" y="285"/>
                  </a:moveTo>
                  <a:cubicBezTo>
                    <a:pt x="33" y="310"/>
                    <a:pt x="49" y="322"/>
                    <a:pt x="59" y="325"/>
                  </a:cubicBezTo>
                  <a:cubicBezTo>
                    <a:pt x="51" y="311"/>
                    <a:pt x="47" y="297"/>
                    <a:pt x="44" y="282"/>
                  </a:cubicBezTo>
                  <a:cubicBezTo>
                    <a:pt x="36" y="283"/>
                    <a:pt x="30" y="284"/>
                    <a:pt x="26" y="285"/>
                  </a:cubicBezTo>
                  <a:close/>
                  <a:moveTo>
                    <a:pt x="312" y="357"/>
                  </a:moveTo>
                  <a:cubicBezTo>
                    <a:pt x="305" y="355"/>
                    <a:pt x="301" y="357"/>
                    <a:pt x="294" y="353"/>
                  </a:cubicBezTo>
                  <a:cubicBezTo>
                    <a:pt x="291" y="351"/>
                    <a:pt x="280" y="345"/>
                    <a:pt x="273" y="343"/>
                  </a:cubicBezTo>
                  <a:cubicBezTo>
                    <a:pt x="259" y="348"/>
                    <a:pt x="254" y="346"/>
                    <a:pt x="247" y="346"/>
                  </a:cubicBezTo>
                  <a:cubicBezTo>
                    <a:pt x="239" y="350"/>
                    <a:pt x="230" y="349"/>
                    <a:pt x="223" y="346"/>
                  </a:cubicBezTo>
                  <a:cubicBezTo>
                    <a:pt x="215" y="352"/>
                    <a:pt x="209" y="349"/>
                    <a:pt x="206" y="347"/>
                  </a:cubicBezTo>
                  <a:cubicBezTo>
                    <a:pt x="193" y="354"/>
                    <a:pt x="195" y="343"/>
                    <a:pt x="187" y="343"/>
                  </a:cubicBezTo>
                  <a:cubicBezTo>
                    <a:pt x="174" y="351"/>
                    <a:pt x="164" y="346"/>
                    <a:pt x="159" y="343"/>
                  </a:cubicBezTo>
                  <a:cubicBezTo>
                    <a:pt x="160" y="348"/>
                    <a:pt x="162" y="353"/>
                    <a:pt x="163" y="359"/>
                  </a:cubicBezTo>
                  <a:cubicBezTo>
                    <a:pt x="314" y="359"/>
                    <a:pt x="314" y="359"/>
                    <a:pt x="314" y="359"/>
                  </a:cubicBezTo>
                  <a:cubicBezTo>
                    <a:pt x="314" y="359"/>
                    <a:pt x="316" y="358"/>
                    <a:pt x="312" y="357"/>
                  </a:cubicBezTo>
                  <a:close/>
                  <a:moveTo>
                    <a:pt x="146" y="343"/>
                  </a:moveTo>
                  <a:cubicBezTo>
                    <a:pt x="134" y="351"/>
                    <a:pt x="115" y="356"/>
                    <a:pt x="104" y="356"/>
                  </a:cubicBezTo>
                  <a:cubicBezTo>
                    <a:pt x="98" y="356"/>
                    <a:pt x="98" y="358"/>
                    <a:pt x="98" y="359"/>
                  </a:cubicBezTo>
                  <a:cubicBezTo>
                    <a:pt x="102" y="359"/>
                    <a:pt x="150" y="359"/>
                    <a:pt x="150" y="359"/>
                  </a:cubicBezTo>
                  <a:cubicBezTo>
                    <a:pt x="150" y="359"/>
                    <a:pt x="147" y="347"/>
                    <a:pt x="146" y="343"/>
                  </a:cubicBezTo>
                  <a:close/>
                  <a:moveTo>
                    <a:pt x="167" y="375"/>
                  </a:moveTo>
                  <a:cubicBezTo>
                    <a:pt x="168" y="381"/>
                    <a:pt x="166" y="384"/>
                    <a:pt x="162" y="384"/>
                  </a:cubicBezTo>
                  <a:cubicBezTo>
                    <a:pt x="158" y="384"/>
                    <a:pt x="156" y="382"/>
                    <a:pt x="154" y="376"/>
                  </a:cubicBezTo>
                  <a:cubicBezTo>
                    <a:pt x="152" y="365"/>
                    <a:pt x="152" y="365"/>
                    <a:pt x="152" y="365"/>
                  </a:cubicBezTo>
                  <a:cubicBezTo>
                    <a:pt x="152" y="365"/>
                    <a:pt x="127" y="365"/>
                    <a:pt x="105" y="365"/>
                  </a:cubicBezTo>
                  <a:cubicBezTo>
                    <a:pt x="110" y="368"/>
                    <a:pt x="150" y="390"/>
                    <a:pt x="206" y="391"/>
                  </a:cubicBezTo>
                  <a:cubicBezTo>
                    <a:pt x="258" y="391"/>
                    <a:pt x="298" y="371"/>
                    <a:pt x="308" y="365"/>
                  </a:cubicBezTo>
                  <a:cubicBezTo>
                    <a:pt x="306" y="365"/>
                    <a:pt x="165" y="365"/>
                    <a:pt x="165" y="365"/>
                  </a:cubicBezTo>
                  <a:lnTo>
                    <a:pt x="167" y="375"/>
                  </a:lnTo>
                  <a:close/>
                  <a:moveTo>
                    <a:pt x="133" y="290"/>
                  </a:moveTo>
                  <a:cubicBezTo>
                    <a:pt x="132" y="285"/>
                    <a:pt x="128" y="271"/>
                    <a:pt x="127" y="264"/>
                  </a:cubicBezTo>
                  <a:cubicBezTo>
                    <a:pt x="124" y="260"/>
                    <a:pt x="121" y="258"/>
                    <a:pt x="119" y="256"/>
                  </a:cubicBezTo>
                  <a:cubicBezTo>
                    <a:pt x="119" y="258"/>
                    <a:pt x="119" y="259"/>
                    <a:pt x="119" y="260"/>
                  </a:cubicBezTo>
                  <a:cubicBezTo>
                    <a:pt x="121" y="267"/>
                    <a:pt x="121" y="275"/>
                    <a:pt x="120" y="283"/>
                  </a:cubicBezTo>
                  <a:cubicBezTo>
                    <a:pt x="118" y="307"/>
                    <a:pt x="105" y="332"/>
                    <a:pt x="78" y="336"/>
                  </a:cubicBezTo>
                  <a:cubicBezTo>
                    <a:pt x="50" y="341"/>
                    <a:pt x="18" y="306"/>
                    <a:pt x="19" y="264"/>
                  </a:cubicBezTo>
                  <a:cubicBezTo>
                    <a:pt x="20" y="222"/>
                    <a:pt x="45" y="202"/>
                    <a:pt x="64" y="202"/>
                  </a:cubicBezTo>
                  <a:cubicBezTo>
                    <a:pt x="73" y="202"/>
                    <a:pt x="82" y="204"/>
                    <a:pt x="92" y="211"/>
                  </a:cubicBezTo>
                  <a:cubicBezTo>
                    <a:pt x="85" y="200"/>
                    <a:pt x="83" y="195"/>
                    <a:pt x="82" y="189"/>
                  </a:cubicBezTo>
                  <a:cubicBezTo>
                    <a:pt x="77" y="187"/>
                    <a:pt x="69" y="186"/>
                    <a:pt x="65" y="186"/>
                  </a:cubicBezTo>
                  <a:cubicBezTo>
                    <a:pt x="20" y="188"/>
                    <a:pt x="0" y="244"/>
                    <a:pt x="11" y="287"/>
                  </a:cubicBezTo>
                  <a:cubicBezTo>
                    <a:pt x="15" y="304"/>
                    <a:pt x="23" y="321"/>
                    <a:pt x="36" y="334"/>
                  </a:cubicBezTo>
                  <a:cubicBezTo>
                    <a:pt x="43" y="340"/>
                    <a:pt x="53" y="349"/>
                    <a:pt x="66" y="351"/>
                  </a:cubicBezTo>
                  <a:cubicBezTo>
                    <a:pt x="100" y="359"/>
                    <a:pt x="128" y="329"/>
                    <a:pt x="133" y="290"/>
                  </a:cubicBezTo>
                  <a:close/>
                  <a:moveTo>
                    <a:pt x="77" y="47"/>
                  </a:moveTo>
                  <a:cubicBezTo>
                    <a:pt x="78" y="49"/>
                    <a:pt x="116" y="203"/>
                    <a:pt x="117" y="207"/>
                  </a:cubicBezTo>
                  <a:cubicBezTo>
                    <a:pt x="118" y="210"/>
                    <a:pt x="119" y="212"/>
                    <a:pt x="121" y="212"/>
                  </a:cubicBezTo>
                  <a:cubicBezTo>
                    <a:pt x="122" y="212"/>
                    <a:pt x="124" y="210"/>
                    <a:pt x="123" y="206"/>
                  </a:cubicBezTo>
                  <a:cubicBezTo>
                    <a:pt x="123" y="206"/>
                    <a:pt x="106" y="143"/>
                    <a:pt x="106" y="140"/>
                  </a:cubicBezTo>
                  <a:cubicBezTo>
                    <a:pt x="111" y="133"/>
                    <a:pt x="112" y="122"/>
                    <a:pt x="116" y="116"/>
                  </a:cubicBezTo>
                  <a:cubicBezTo>
                    <a:pt x="119" y="120"/>
                    <a:pt x="119" y="116"/>
                    <a:pt x="119" y="113"/>
                  </a:cubicBezTo>
                  <a:cubicBezTo>
                    <a:pt x="120" y="94"/>
                    <a:pt x="109" y="90"/>
                    <a:pt x="107" y="90"/>
                  </a:cubicBezTo>
                  <a:cubicBezTo>
                    <a:pt x="98" y="90"/>
                    <a:pt x="96" y="100"/>
                    <a:pt x="96" y="100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5"/>
                    <a:pt x="87" y="47"/>
                    <a:pt x="89" y="48"/>
                  </a:cubicBezTo>
                  <a:cubicBezTo>
                    <a:pt x="88" y="43"/>
                    <a:pt x="82" y="23"/>
                    <a:pt x="71" y="18"/>
                  </a:cubicBezTo>
                  <a:cubicBezTo>
                    <a:pt x="66" y="35"/>
                    <a:pt x="71" y="48"/>
                    <a:pt x="72" y="53"/>
                  </a:cubicBezTo>
                  <a:cubicBezTo>
                    <a:pt x="73" y="51"/>
                    <a:pt x="74" y="48"/>
                    <a:pt x="77" y="47"/>
                  </a:cubicBezTo>
                  <a:close/>
                  <a:moveTo>
                    <a:pt x="64" y="153"/>
                  </a:moveTo>
                  <a:cubicBezTo>
                    <a:pt x="64" y="155"/>
                    <a:pt x="65" y="161"/>
                    <a:pt x="69" y="166"/>
                  </a:cubicBezTo>
                  <a:cubicBezTo>
                    <a:pt x="68" y="154"/>
                    <a:pt x="64" y="145"/>
                    <a:pt x="83" y="106"/>
                  </a:cubicBezTo>
                  <a:cubicBezTo>
                    <a:pt x="84" y="103"/>
                    <a:pt x="81" y="104"/>
                    <a:pt x="78" y="108"/>
                  </a:cubicBezTo>
                  <a:cubicBezTo>
                    <a:pt x="46" y="152"/>
                    <a:pt x="61" y="178"/>
                    <a:pt x="64" y="184"/>
                  </a:cubicBezTo>
                  <a:cubicBezTo>
                    <a:pt x="63" y="177"/>
                    <a:pt x="60" y="164"/>
                    <a:pt x="64" y="153"/>
                  </a:cubicBezTo>
                  <a:close/>
                  <a:moveTo>
                    <a:pt x="300" y="325"/>
                  </a:moveTo>
                  <a:cubicBezTo>
                    <a:pt x="294" y="327"/>
                    <a:pt x="286" y="339"/>
                    <a:pt x="282" y="340"/>
                  </a:cubicBezTo>
                  <a:cubicBezTo>
                    <a:pt x="291" y="343"/>
                    <a:pt x="298" y="351"/>
                    <a:pt x="309" y="352"/>
                  </a:cubicBezTo>
                  <a:cubicBezTo>
                    <a:pt x="312" y="352"/>
                    <a:pt x="318" y="352"/>
                    <a:pt x="323" y="348"/>
                  </a:cubicBezTo>
                  <a:cubicBezTo>
                    <a:pt x="326" y="349"/>
                    <a:pt x="328" y="346"/>
                    <a:pt x="329" y="345"/>
                  </a:cubicBezTo>
                  <a:cubicBezTo>
                    <a:pt x="326" y="343"/>
                    <a:pt x="315" y="337"/>
                    <a:pt x="310" y="333"/>
                  </a:cubicBezTo>
                  <a:cubicBezTo>
                    <a:pt x="306" y="329"/>
                    <a:pt x="304" y="326"/>
                    <a:pt x="300" y="325"/>
                  </a:cubicBezTo>
                  <a:close/>
                  <a:moveTo>
                    <a:pt x="366" y="319"/>
                  </a:moveTo>
                  <a:cubicBezTo>
                    <a:pt x="366" y="323"/>
                    <a:pt x="371" y="327"/>
                    <a:pt x="377" y="328"/>
                  </a:cubicBezTo>
                  <a:cubicBezTo>
                    <a:pt x="382" y="324"/>
                    <a:pt x="389" y="315"/>
                    <a:pt x="393" y="310"/>
                  </a:cubicBezTo>
                  <a:cubicBezTo>
                    <a:pt x="390" y="309"/>
                    <a:pt x="387" y="309"/>
                    <a:pt x="384" y="309"/>
                  </a:cubicBezTo>
                  <a:cubicBezTo>
                    <a:pt x="374" y="309"/>
                    <a:pt x="366" y="313"/>
                    <a:pt x="366" y="319"/>
                  </a:cubicBezTo>
                  <a:close/>
                  <a:moveTo>
                    <a:pt x="385" y="297"/>
                  </a:moveTo>
                  <a:cubicBezTo>
                    <a:pt x="385" y="291"/>
                    <a:pt x="380" y="287"/>
                    <a:pt x="374" y="287"/>
                  </a:cubicBezTo>
                  <a:cubicBezTo>
                    <a:pt x="373" y="293"/>
                    <a:pt x="366" y="297"/>
                    <a:pt x="363" y="296"/>
                  </a:cubicBezTo>
                  <a:cubicBezTo>
                    <a:pt x="362" y="302"/>
                    <a:pt x="367" y="306"/>
                    <a:pt x="373" y="306"/>
                  </a:cubicBezTo>
                  <a:cubicBezTo>
                    <a:pt x="379" y="306"/>
                    <a:pt x="385" y="302"/>
                    <a:pt x="385" y="297"/>
                  </a:cubicBezTo>
                  <a:close/>
                  <a:moveTo>
                    <a:pt x="357" y="297"/>
                  </a:moveTo>
                  <a:cubicBezTo>
                    <a:pt x="356" y="297"/>
                    <a:pt x="356" y="297"/>
                    <a:pt x="355" y="296"/>
                  </a:cubicBezTo>
                  <a:cubicBezTo>
                    <a:pt x="354" y="302"/>
                    <a:pt x="350" y="308"/>
                    <a:pt x="336" y="307"/>
                  </a:cubicBezTo>
                  <a:cubicBezTo>
                    <a:pt x="337" y="311"/>
                    <a:pt x="342" y="315"/>
                    <a:pt x="348" y="315"/>
                  </a:cubicBezTo>
                  <a:cubicBezTo>
                    <a:pt x="355" y="316"/>
                    <a:pt x="361" y="312"/>
                    <a:pt x="362" y="306"/>
                  </a:cubicBezTo>
                  <a:cubicBezTo>
                    <a:pt x="362" y="303"/>
                    <a:pt x="360" y="300"/>
                    <a:pt x="357" y="297"/>
                  </a:cubicBezTo>
                  <a:close/>
                  <a:moveTo>
                    <a:pt x="346" y="318"/>
                  </a:moveTo>
                  <a:cubicBezTo>
                    <a:pt x="339" y="318"/>
                    <a:pt x="333" y="322"/>
                    <a:pt x="331" y="327"/>
                  </a:cubicBezTo>
                  <a:cubicBezTo>
                    <a:pt x="331" y="326"/>
                    <a:pt x="331" y="324"/>
                    <a:pt x="331" y="324"/>
                  </a:cubicBezTo>
                  <a:cubicBezTo>
                    <a:pt x="316" y="326"/>
                    <a:pt x="313" y="316"/>
                    <a:pt x="313" y="314"/>
                  </a:cubicBezTo>
                  <a:cubicBezTo>
                    <a:pt x="310" y="314"/>
                    <a:pt x="308" y="316"/>
                    <a:pt x="307" y="318"/>
                  </a:cubicBezTo>
                  <a:cubicBezTo>
                    <a:pt x="305" y="323"/>
                    <a:pt x="309" y="329"/>
                    <a:pt x="316" y="332"/>
                  </a:cubicBezTo>
                  <a:cubicBezTo>
                    <a:pt x="322" y="334"/>
                    <a:pt x="328" y="334"/>
                    <a:pt x="331" y="330"/>
                  </a:cubicBezTo>
                  <a:cubicBezTo>
                    <a:pt x="331" y="330"/>
                    <a:pt x="331" y="330"/>
                    <a:pt x="331" y="331"/>
                  </a:cubicBezTo>
                  <a:cubicBezTo>
                    <a:pt x="331" y="338"/>
                    <a:pt x="337" y="344"/>
                    <a:pt x="346" y="344"/>
                  </a:cubicBezTo>
                  <a:cubicBezTo>
                    <a:pt x="354" y="344"/>
                    <a:pt x="360" y="338"/>
                    <a:pt x="360" y="331"/>
                  </a:cubicBezTo>
                  <a:cubicBezTo>
                    <a:pt x="360" y="323"/>
                    <a:pt x="354" y="318"/>
                    <a:pt x="346" y="318"/>
                  </a:cubicBezTo>
                  <a:close/>
                  <a:moveTo>
                    <a:pt x="130" y="45"/>
                  </a:moveTo>
                  <a:cubicBezTo>
                    <a:pt x="128" y="38"/>
                    <a:pt x="128" y="35"/>
                    <a:pt x="128" y="31"/>
                  </a:cubicBezTo>
                  <a:cubicBezTo>
                    <a:pt x="129" y="27"/>
                    <a:pt x="130" y="11"/>
                    <a:pt x="145" y="4"/>
                  </a:cubicBezTo>
                  <a:cubicBezTo>
                    <a:pt x="154" y="2"/>
                    <a:pt x="164" y="2"/>
                    <a:pt x="168" y="7"/>
                  </a:cubicBezTo>
                  <a:cubicBezTo>
                    <a:pt x="162" y="6"/>
                    <a:pt x="155" y="6"/>
                    <a:pt x="149" y="9"/>
                  </a:cubicBezTo>
                  <a:cubicBezTo>
                    <a:pt x="144" y="11"/>
                    <a:pt x="137" y="17"/>
                    <a:pt x="139" y="26"/>
                  </a:cubicBezTo>
                  <a:cubicBezTo>
                    <a:pt x="135" y="26"/>
                    <a:pt x="134" y="22"/>
                    <a:pt x="134" y="22"/>
                  </a:cubicBezTo>
                  <a:cubicBezTo>
                    <a:pt x="133" y="25"/>
                    <a:pt x="131" y="35"/>
                    <a:pt x="139" y="40"/>
                  </a:cubicBezTo>
                  <a:cubicBezTo>
                    <a:pt x="141" y="42"/>
                    <a:pt x="143" y="40"/>
                    <a:pt x="142" y="39"/>
                  </a:cubicBezTo>
                  <a:cubicBezTo>
                    <a:pt x="139" y="34"/>
                    <a:pt x="142" y="30"/>
                    <a:pt x="143" y="29"/>
                  </a:cubicBezTo>
                  <a:cubicBezTo>
                    <a:pt x="146" y="28"/>
                    <a:pt x="148" y="25"/>
                    <a:pt x="149" y="22"/>
                  </a:cubicBezTo>
                  <a:cubicBezTo>
                    <a:pt x="151" y="26"/>
                    <a:pt x="150" y="29"/>
                    <a:pt x="147" y="32"/>
                  </a:cubicBezTo>
                  <a:cubicBezTo>
                    <a:pt x="155" y="30"/>
                    <a:pt x="151" y="26"/>
                    <a:pt x="162" y="25"/>
                  </a:cubicBezTo>
                  <a:cubicBezTo>
                    <a:pt x="155" y="29"/>
                    <a:pt x="157" y="34"/>
                    <a:pt x="150" y="36"/>
                  </a:cubicBezTo>
                  <a:cubicBezTo>
                    <a:pt x="163" y="40"/>
                    <a:pt x="161" y="21"/>
                    <a:pt x="174" y="23"/>
                  </a:cubicBezTo>
                  <a:cubicBezTo>
                    <a:pt x="162" y="24"/>
                    <a:pt x="164" y="53"/>
                    <a:pt x="138" y="59"/>
                  </a:cubicBezTo>
                  <a:cubicBezTo>
                    <a:pt x="134" y="74"/>
                    <a:pt x="128" y="76"/>
                    <a:pt x="119" y="80"/>
                  </a:cubicBezTo>
                  <a:cubicBezTo>
                    <a:pt x="138" y="85"/>
                    <a:pt x="145" y="109"/>
                    <a:pt x="165" y="106"/>
                  </a:cubicBezTo>
                  <a:cubicBezTo>
                    <a:pt x="163" y="109"/>
                    <a:pt x="160" y="109"/>
                    <a:pt x="158" y="109"/>
                  </a:cubicBezTo>
                  <a:cubicBezTo>
                    <a:pt x="157" y="114"/>
                    <a:pt x="158" y="118"/>
                    <a:pt x="162" y="118"/>
                  </a:cubicBezTo>
                  <a:cubicBezTo>
                    <a:pt x="179" y="114"/>
                    <a:pt x="184" y="96"/>
                    <a:pt x="200" y="93"/>
                  </a:cubicBezTo>
                  <a:cubicBezTo>
                    <a:pt x="199" y="91"/>
                    <a:pt x="194" y="91"/>
                    <a:pt x="192" y="89"/>
                  </a:cubicBezTo>
                  <a:cubicBezTo>
                    <a:pt x="184" y="83"/>
                    <a:pt x="184" y="78"/>
                    <a:pt x="180" y="79"/>
                  </a:cubicBezTo>
                  <a:cubicBezTo>
                    <a:pt x="185" y="89"/>
                    <a:pt x="184" y="96"/>
                    <a:pt x="169" y="104"/>
                  </a:cubicBezTo>
                  <a:cubicBezTo>
                    <a:pt x="168" y="101"/>
                    <a:pt x="172" y="100"/>
                    <a:pt x="175" y="97"/>
                  </a:cubicBezTo>
                  <a:cubicBezTo>
                    <a:pt x="178" y="93"/>
                    <a:pt x="179" y="89"/>
                    <a:pt x="178" y="81"/>
                  </a:cubicBezTo>
                  <a:cubicBezTo>
                    <a:pt x="177" y="80"/>
                    <a:pt x="174" y="72"/>
                    <a:pt x="167" y="72"/>
                  </a:cubicBezTo>
                  <a:cubicBezTo>
                    <a:pt x="171" y="78"/>
                    <a:pt x="175" y="84"/>
                    <a:pt x="171" y="94"/>
                  </a:cubicBezTo>
                  <a:cubicBezTo>
                    <a:pt x="171" y="86"/>
                    <a:pt x="170" y="83"/>
                    <a:pt x="164" y="76"/>
                  </a:cubicBezTo>
                  <a:cubicBezTo>
                    <a:pt x="162" y="78"/>
                    <a:pt x="158" y="81"/>
                    <a:pt x="158" y="85"/>
                  </a:cubicBezTo>
                  <a:cubicBezTo>
                    <a:pt x="153" y="83"/>
                    <a:pt x="164" y="70"/>
                    <a:pt x="162" y="64"/>
                  </a:cubicBezTo>
                  <a:cubicBezTo>
                    <a:pt x="159" y="63"/>
                    <a:pt x="157" y="59"/>
                    <a:pt x="157" y="55"/>
                  </a:cubicBezTo>
                  <a:cubicBezTo>
                    <a:pt x="160" y="58"/>
                    <a:pt x="165" y="61"/>
                    <a:pt x="172" y="62"/>
                  </a:cubicBezTo>
                  <a:cubicBezTo>
                    <a:pt x="175" y="63"/>
                    <a:pt x="178" y="62"/>
                    <a:pt x="178" y="60"/>
                  </a:cubicBezTo>
                  <a:cubicBezTo>
                    <a:pt x="179" y="58"/>
                    <a:pt x="178" y="58"/>
                    <a:pt x="178" y="57"/>
                  </a:cubicBezTo>
                  <a:cubicBezTo>
                    <a:pt x="178" y="56"/>
                    <a:pt x="178" y="55"/>
                    <a:pt x="180" y="55"/>
                  </a:cubicBezTo>
                  <a:cubicBezTo>
                    <a:pt x="180" y="54"/>
                    <a:pt x="180" y="53"/>
                    <a:pt x="179" y="52"/>
                  </a:cubicBezTo>
                  <a:cubicBezTo>
                    <a:pt x="181" y="52"/>
                    <a:pt x="181" y="51"/>
                    <a:pt x="181" y="51"/>
                  </a:cubicBezTo>
                  <a:cubicBezTo>
                    <a:pt x="181" y="50"/>
                    <a:pt x="180" y="50"/>
                    <a:pt x="181" y="49"/>
                  </a:cubicBezTo>
                  <a:cubicBezTo>
                    <a:pt x="182" y="47"/>
                    <a:pt x="186" y="48"/>
                    <a:pt x="186" y="46"/>
                  </a:cubicBezTo>
                  <a:cubicBezTo>
                    <a:pt x="186" y="45"/>
                    <a:pt x="185" y="44"/>
                    <a:pt x="185" y="43"/>
                  </a:cubicBezTo>
                  <a:cubicBezTo>
                    <a:pt x="184" y="41"/>
                    <a:pt x="184" y="41"/>
                    <a:pt x="182" y="37"/>
                  </a:cubicBezTo>
                  <a:cubicBezTo>
                    <a:pt x="182" y="35"/>
                    <a:pt x="183" y="33"/>
                    <a:pt x="183" y="30"/>
                  </a:cubicBezTo>
                  <a:cubicBezTo>
                    <a:pt x="183" y="26"/>
                    <a:pt x="182" y="22"/>
                    <a:pt x="182" y="22"/>
                  </a:cubicBezTo>
                  <a:cubicBezTo>
                    <a:pt x="187" y="19"/>
                    <a:pt x="186" y="14"/>
                    <a:pt x="184" y="13"/>
                  </a:cubicBezTo>
                  <a:cubicBezTo>
                    <a:pt x="179" y="11"/>
                    <a:pt x="171" y="1"/>
                    <a:pt x="160" y="0"/>
                  </a:cubicBezTo>
                  <a:cubicBezTo>
                    <a:pt x="152" y="0"/>
                    <a:pt x="142" y="0"/>
                    <a:pt x="137" y="6"/>
                  </a:cubicBezTo>
                  <a:cubicBezTo>
                    <a:pt x="133" y="10"/>
                    <a:pt x="126" y="17"/>
                    <a:pt x="124" y="25"/>
                  </a:cubicBezTo>
                  <a:cubicBezTo>
                    <a:pt x="123" y="33"/>
                    <a:pt x="125" y="41"/>
                    <a:pt x="130" y="45"/>
                  </a:cubicBezTo>
                  <a:close/>
                  <a:moveTo>
                    <a:pt x="182" y="31"/>
                  </a:moveTo>
                  <a:cubicBezTo>
                    <a:pt x="181" y="33"/>
                    <a:pt x="180" y="33"/>
                    <a:pt x="180" y="34"/>
                  </a:cubicBezTo>
                  <a:cubicBezTo>
                    <a:pt x="180" y="35"/>
                    <a:pt x="181" y="35"/>
                    <a:pt x="181" y="36"/>
                  </a:cubicBezTo>
                  <a:cubicBezTo>
                    <a:pt x="180" y="36"/>
                    <a:pt x="179" y="36"/>
                    <a:pt x="179" y="36"/>
                  </a:cubicBezTo>
                  <a:cubicBezTo>
                    <a:pt x="179" y="37"/>
                    <a:pt x="178" y="38"/>
                    <a:pt x="178" y="38"/>
                  </a:cubicBezTo>
                  <a:cubicBezTo>
                    <a:pt x="175" y="38"/>
                    <a:pt x="173" y="35"/>
                    <a:pt x="171" y="34"/>
                  </a:cubicBezTo>
                  <a:cubicBezTo>
                    <a:pt x="172" y="35"/>
                    <a:pt x="174" y="33"/>
                    <a:pt x="177" y="33"/>
                  </a:cubicBezTo>
                  <a:cubicBezTo>
                    <a:pt x="177" y="33"/>
                    <a:pt x="176" y="30"/>
                    <a:pt x="172" y="31"/>
                  </a:cubicBezTo>
                  <a:cubicBezTo>
                    <a:pt x="178" y="27"/>
                    <a:pt x="182" y="31"/>
                    <a:pt x="182" y="31"/>
                  </a:cubicBezTo>
                  <a:close/>
                  <a:moveTo>
                    <a:pt x="174" y="10"/>
                  </a:moveTo>
                  <a:cubicBezTo>
                    <a:pt x="184" y="15"/>
                    <a:pt x="182" y="20"/>
                    <a:pt x="171" y="19"/>
                  </a:cubicBezTo>
                  <a:cubicBezTo>
                    <a:pt x="176" y="17"/>
                    <a:pt x="176" y="14"/>
                    <a:pt x="174" y="10"/>
                  </a:cubicBezTo>
                  <a:close/>
                  <a:moveTo>
                    <a:pt x="330" y="319"/>
                  </a:moveTo>
                  <a:cubicBezTo>
                    <a:pt x="333" y="319"/>
                    <a:pt x="335" y="319"/>
                    <a:pt x="337" y="319"/>
                  </a:cubicBezTo>
                  <a:cubicBezTo>
                    <a:pt x="333" y="316"/>
                    <a:pt x="331" y="310"/>
                    <a:pt x="332" y="305"/>
                  </a:cubicBezTo>
                  <a:cubicBezTo>
                    <a:pt x="324" y="312"/>
                    <a:pt x="318" y="310"/>
                    <a:pt x="316" y="311"/>
                  </a:cubicBezTo>
                  <a:cubicBezTo>
                    <a:pt x="316" y="316"/>
                    <a:pt x="323" y="319"/>
                    <a:pt x="330" y="319"/>
                  </a:cubicBezTo>
                  <a:close/>
                  <a:moveTo>
                    <a:pt x="319" y="303"/>
                  </a:moveTo>
                  <a:cubicBezTo>
                    <a:pt x="324" y="305"/>
                    <a:pt x="329" y="305"/>
                    <a:pt x="331" y="302"/>
                  </a:cubicBezTo>
                  <a:cubicBezTo>
                    <a:pt x="333" y="298"/>
                    <a:pt x="331" y="293"/>
                    <a:pt x="327" y="290"/>
                  </a:cubicBezTo>
                  <a:cubicBezTo>
                    <a:pt x="322" y="287"/>
                    <a:pt x="316" y="288"/>
                    <a:pt x="314" y="291"/>
                  </a:cubicBezTo>
                  <a:cubicBezTo>
                    <a:pt x="312" y="295"/>
                    <a:pt x="314" y="300"/>
                    <a:pt x="319" y="303"/>
                  </a:cubicBezTo>
                  <a:close/>
                  <a:moveTo>
                    <a:pt x="314" y="310"/>
                  </a:moveTo>
                  <a:cubicBezTo>
                    <a:pt x="315" y="307"/>
                    <a:pt x="311" y="303"/>
                    <a:pt x="306" y="301"/>
                  </a:cubicBezTo>
                  <a:cubicBezTo>
                    <a:pt x="301" y="306"/>
                    <a:pt x="296" y="305"/>
                    <a:pt x="294" y="304"/>
                  </a:cubicBezTo>
                  <a:cubicBezTo>
                    <a:pt x="293" y="307"/>
                    <a:pt x="297" y="311"/>
                    <a:pt x="302" y="313"/>
                  </a:cubicBezTo>
                  <a:cubicBezTo>
                    <a:pt x="307" y="315"/>
                    <a:pt x="313" y="313"/>
                    <a:pt x="314" y="310"/>
                  </a:cubicBezTo>
                  <a:close/>
                  <a:moveTo>
                    <a:pt x="129" y="107"/>
                  </a:moveTo>
                  <a:cubicBezTo>
                    <a:pt x="134" y="112"/>
                    <a:pt x="143" y="118"/>
                    <a:pt x="154" y="115"/>
                  </a:cubicBezTo>
                  <a:cubicBezTo>
                    <a:pt x="139" y="112"/>
                    <a:pt x="127" y="81"/>
                    <a:pt x="110" y="80"/>
                  </a:cubicBezTo>
                  <a:cubicBezTo>
                    <a:pt x="107" y="80"/>
                    <a:pt x="101" y="81"/>
                    <a:pt x="96" y="88"/>
                  </a:cubicBezTo>
                  <a:cubicBezTo>
                    <a:pt x="115" y="81"/>
                    <a:pt x="124" y="101"/>
                    <a:pt x="129" y="107"/>
                  </a:cubicBezTo>
                  <a:close/>
                  <a:moveTo>
                    <a:pt x="347" y="299"/>
                  </a:moveTo>
                  <a:cubicBezTo>
                    <a:pt x="348" y="298"/>
                    <a:pt x="349" y="298"/>
                    <a:pt x="350" y="297"/>
                  </a:cubicBezTo>
                  <a:cubicBezTo>
                    <a:pt x="347" y="293"/>
                    <a:pt x="346" y="290"/>
                    <a:pt x="346" y="287"/>
                  </a:cubicBezTo>
                  <a:cubicBezTo>
                    <a:pt x="344" y="290"/>
                    <a:pt x="342" y="295"/>
                    <a:pt x="334" y="297"/>
                  </a:cubicBezTo>
                  <a:cubicBezTo>
                    <a:pt x="336" y="300"/>
                    <a:pt x="341" y="301"/>
                    <a:pt x="347" y="299"/>
                  </a:cubicBezTo>
                  <a:close/>
                  <a:moveTo>
                    <a:pt x="195" y="340"/>
                  </a:moveTo>
                  <a:cubicBezTo>
                    <a:pt x="198" y="344"/>
                    <a:pt x="205" y="341"/>
                    <a:pt x="202" y="333"/>
                  </a:cubicBezTo>
                  <a:cubicBezTo>
                    <a:pt x="200" y="325"/>
                    <a:pt x="184" y="324"/>
                    <a:pt x="182" y="320"/>
                  </a:cubicBezTo>
                  <a:cubicBezTo>
                    <a:pt x="181" y="325"/>
                    <a:pt x="179" y="325"/>
                    <a:pt x="179" y="332"/>
                  </a:cubicBezTo>
                  <a:cubicBezTo>
                    <a:pt x="185" y="327"/>
                    <a:pt x="192" y="336"/>
                    <a:pt x="195" y="340"/>
                  </a:cubicBezTo>
                  <a:close/>
                  <a:moveTo>
                    <a:pt x="358" y="274"/>
                  </a:moveTo>
                  <a:cubicBezTo>
                    <a:pt x="364" y="276"/>
                    <a:pt x="369" y="275"/>
                    <a:pt x="370" y="272"/>
                  </a:cubicBezTo>
                  <a:cubicBezTo>
                    <a:pt x="372" y="269"/>
                    <a:pt x="368" y="265"/>
                    <a:pt x="362" y="263"/>
                  </a:cubicBezTo>
                  <a:cubicBezTo>
                    <a:pt x="357" y="260"/>
                    <a:pt x="351" y="261"/>
                    <a:pt x="350" y="264"/>
                  </a:cubicBezTo>
                  <a:cubicBezTo>
                    <a:pt x="350" y="265"/>
                    <a:pt x="350" y="268"/>
                    <a:pt x="352" y="269"/>
                  </a:cubicBezTo>
                  <a:cubicBezTo>
                    <a:pt x="350" y="269"/>
                    <a:pt x="348" y="269"/>
                    <a:pt x="346" y="266"/>
                  </a:cubicBezTo>
                  <a:cubicBezTo>
                    <a:pt x="343" y="267"/>
                    <a:pt x="341" y="266"/>
                    <a:pt x="339" y="266"/>
                  </a:cubicBezTo>
                  <a:cubicBezTo>
                    <a:pt x="339" y="268"/>
                    <a:pt x="339" y="269"/>
                    <a:pt x="340" y="271"/>
                  </a:cubicBezTo>
                  <a:cubicBezTo>
                    <a:pt x="337" y="270"/>
                    <a:pt x="334" y="271"/>
                    <a:pt x="330" y="273"/>
                  </a:cubicBezTo>
                  <a:cubicBezTo>
                    <a:pt x="326" y="276"/>
                    <a:pt x="324" y="281"/>
                    <a:pt x="326" y="285"/>
                  </a:cubicBezTo>
                  <a:cubicBezTo>
                    <a:pt x="329" y="289"/>
                    <a:pt x="334" y="289"/>
                    <a:pt x="339" y="286"/>
                  </a:cubicBezTo>
                  <a:cubicBezTo>
                    <a:pt x="343" y="283"/>
                    <a:pt x="345" y="278"/>
                    <a:pt x="344" y="275"/>
                  </a:cubicBezTo>
                  <a:cubicBezTo>
                    <a:pt x="345" y="275"/>
                    <a:pt x="346" y="276"/>
                    <a:pt x="347" y="276"/>
                  </a:cubicBezTo>
                  <a:cubicBezTo>
                    <a:pt x="352" y="278"/>
                    <a:pt x="357" y="277"/>
                    <a:pt x="358" y="274"/>
                  </a:cubicBezTo>
                  <a:close/>
                  <a:moveTo>
                    <a:pt x="129" y="48"/>
                  </a:moveTo>
                  <a:cubicBezTo>
                    <a:pt x="115" y="58"/>
                    <a:pt x="125" y="71"/>
                    <a:pt x="113" y="77"/>
                  </a:cubicBezTo>
                  <a:cubicBezTo>
                    <a:pt x="127" y="77"/>
                    <a:pt x="123" y="57"/>
                    <a:pt x="129" y="48"/>
                  </a:cubicBezTo>
                  <a:close/>
                  <a:moveTo>
                    <a:pt x="178" y="342"/>
                  </a:moveTo>
                  <a:cubicBezTo>
                    <a:pt x="179" y="342"/>
                    <a:pt x="181" y="339"/>
                    <a:pt x="179" y="338"/>
                  </a:cubicBezTo>
                  <a:cubicBezTo>
                    <a:pt x="176" y="336"/>
                    <a:pt x="174" y="333"/>
                    <a:pt x="176" y="325"/>
                  </a:cubicBezTo>
                  <a:cubicBezTo>
                    <a:pt x="173" y="325"/>
                    <a:pt x="165" y="321"/>
                    <a:pt x="162" y="307"/>
                  </a:cubicBezTo>
                  <a:cubicBezTo>
                    <a:pt x="160" y="321"/>
                    <a:pt x="168" y="341"/>
                    <a:pt x="178" y="342"/>
                  </a:cubicBezTo>
                  <a:close/>
                  <a:moveTo>
                    <a:pt x="113" y="140"/>
                  </a:moveTo>
                  <a:cubicBezTo>
                    <a:pt x="117" y="138"/>
                    <a:pt x="117" y="131"/>
                    <a:pt x="116" y="128"/>
                  </a:cubicBezTo>
                  <a:cubicBezTo>
                    <a:pt x="113" y="132"/>
                    <a:pt x="112" y="137"/>
                    <a:pt x="113" y="140"/>
                  </a:cubicBezTo>
                  <a:close/>
                  <a:moveTo>
                    <a:pt x="363" y="292"/>
                  </a:moveTo>
                  <a:cubicBezTo>
                    <a:pt x="369" y="291"/>
                    <a:pt x="373" y="287"/>
                    <a:pt x="372" y="283"/>
                  </a:cubicBezTo>
                  <a:cubicBezTo>
                    <a:pt x="371" y="281"/>
                    <a:pt x="370" y="279"/>
                    <a:pt x="367" y="278"/>
                  </a:cubicBezTo>
                  <a:cubicBezTo>
                    <a:pt x="364" y="283"/>
                    <a:pt x="354" y="282"/>
                    <a:pt x="353" y="281"/>
                  </a:cubicBezTo>
                  <a:cubicBezTo>
                    <a:pt x="351" y="283"/>
                    <a:pt x="350" y="285"/>
                    <a:pt x="351" y="287"/>
                  </a:cubicBezTo>
                  <a:cubicBezTo>
                    <a:pt x="351" y="291"/>
                    <a:pt x="357" y="294"/>
                    <a:pt x="36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8"/>
            <p:cNvSpPr>
              <a:spLocks noEditPoints="1"/>
            </p:cNvSpPr>
            <p:nvPr/>
          </p:nvSpPr>
          <p:spPr bwMode="auto">
            <a:xfrm>
              <a:off x="-2097088" y="4873625"/>
              <a:ext cx="85725" cy="131763"/>
            </a:xfrm>
            <a:custGeom>
              <a:avLst/>
              <a:gdLst>
                <a:gd name="T0" fmla="*/ 0 w 89"/>
                <a:gd name="T1" fmla="*/ 0 h 137"/>
                <a:gd name="T2" fmla="*/ 38 w 89"/>
                <a:gd name="T3" fmla="*/ 0 h 137"/>
                <a:gd name="T4" fmla="*/ 80 w 89"/>
                <a:gd name="T5" fmla="*/ 34 h 137"/>
                <a:gd name="T6" fmla="*/ 63 w 89"/>
                <a:gd name="T7" fmla="*/ 63 h 137"/>
                <a:gd name="T8" fmla="*/ 63 w 89"/>
                <a:gd name="T9" fmla="*/ 63 h 137"/>
                <a:gd name="T10" fmla="*/ 89 w 89"/>
                <a:gd name="T11" fmla="*/ 97 h 137"/>
                <a:gd name="T12" fmla="*/ 42 w 89"/>
                <a:gd name="T13" fmla="*/ 137 h 137"/>
                <a:gd name="T14" fmla="*/ 0 w 89"/>
                <a:gd name="T15" fmla="*/ 137 h 137"/>
                <a:gd name="T16" fmla="*/ 0 w 89"/>
                <a:gd name="T17" fmla="*/ 0 h 137"/>
                <a:gd name="T18" fmla="*/ 35 w 89"/>
                <a:gd name="T19" fmla="*/ 58 h 137"/>
                <a:gd name="T20" fmla="*/ 59 w 89"/>
                <a:gd name="T21" fmla="*/ 38 h 137"/>
                <a:gd name="T22" fmla="*/ 35 w 89"/>
                <a:gd name="T23" fmla="*/ 18 h 137"/>
                <a:gd name="T24" fmla="*/ 22 w 89"/>
                <a:gd name="T25" fmla="*/ 18 h 137"/>
                <a:gd name="T26" fmla="*/ 22 w 89"/>
                <a:gd name="T27" fmla="*/ 58 h 137"/>
                <a:gd name="T28" fmla="*/ 35 w 89"/>
                <a:gd name="T29" fmla="*/ 58 h 137"/>
                <a:gd name="T30" fmla="*/ 40 w 89"/>
                <a:gd name="T31" fmla="*/ 119 h 137"/>
                <a:gd name="T32" fmla="*/ 67 w 89"/>
                <a:gd name="T33" fmla="*/ 97 h 137"/>
                <a:gd name="T34" fmla="*/ 42 w 89"/>
                <a:gd name="T35" fmla="*/ 76 h 137"/>
                <a:gd name="T36" fmla="*/ 22 w 89"/>
                <a:gd name="T37" fmla="*/ 76 h 137"/>
                <a:gd name="T38" fmla="*/ 22 w 89"/>
                <a:gd name="T39" fmla="*/ 119 h 137"/>
                <a:gd name="T40" fmla="*/ 40 w 89"/>
                <a:gd name="T41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7" y="0"/>
                    <a:pt x="80" y="16"/>
                    <a:pt x="80" y="34"/>
                  </a:cubicBezTo>
                  <a:cubicBezTo>
                    <a:pt x="80" y="47"/>
                    <a:pt x="74" y="5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9" y="67"/>
                    <a:pt x="89" y="80"/>
                    <a:pt x="89" y="97"/>
                  </a:cubicBezTo>
                  <a:cubicBezTo>
                    <a:pt x="89" y="119"/>
                    <a:pt x="73" y="137"/>
                    <a:pt x="4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5" y="58"/>
                  </a:moveTo>
                  <a:cubicBezTo>
                    <a:pt x="50" y="58"/>
                    <a:pt x="59" y="50"/>
                    <a:pt x="59" y="38"/>
                  </a:cubicBezTo>
                  <a:cubicBezTo>
                    <a:pt x="59" y="26"/>
                    <a:pt x="52" y="18"/>
                    <a:pt x="35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35" y="58"/>
                  </a:lnTo>
                  <a:close/>
                  <a:moveTo>
                    <a:pt x="40" y="119"/>
                  </a:moveTo>
                  <a:cubicBezTo>
                    <a:pt x="57" y="119"/>
                    <a:pt x="67" y="112"/>
                    <a:pt x="67" y="97"/>
                  </a:cubicBezTo>
                  <a:cubicBezTo>
                    <a:pt x="67" y="84"/>
                    <a:pt x="57" y="76"/>
                    <a:pt x="4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4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"/>
            <p:cNvSpPr>
              <a:spLocks noEditPoints="1"/>
            </p:cNvSpPr>
            <p:nvPr/>
          </p:nvSpPr>
          <p:spPr bwMode="auto">
            <a:xfrm>
              <a:off x="-1982788" y="4872038"/>
              <a:ext cx="119063" cy="133350"/>
            </a:xfrm>
            <a:custGeom>
              <a:avLst/>
              <a:gdLst>
                <a:gd name="T0" fmla="*/ 52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2 w 123"/>
                <a:gd name="T17" fmla="*/ 0 h 138"/>
                <a:gd name="T18" fmla="*/ 79 w 123"/>
                <a:gd name="T19" fmla="*/ 85 h 138"/>
                <a:gd name="T20" fmla="*/ 68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79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2" y="0"/>
                  </a:lnTo>
                  <a:close/>
                  <a:moveTo>
                    <a:pt x="79" y="85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4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79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-1828800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1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8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8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1" y="47"/>
                    <a:pt x="26" y="40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-1663700" y="4873625"/>
              <a:ext cx="95250" cy="131763"/>
            </a:xfrm>
            <a:custGeom>
              <a:avLst/>
              <a:gdLst>
                <a:gd name="T0" fmla="*/ 0 w 60"/>
                <a:gd name="T1" fmla="*/ 0 h 83"/>
                <a:gd name="T2" fmla="*/ 13 w 60"/>
                <a:gd name="T3" fmla="*/ 0 h 83"/>
                <a:gd name="T4" fmla="*/ 13 w 60"/>
                <a:gd name="T5" fmla="*/ 36 h 83"/>
                <a:gd name="T6" fmla="*/ 13 w 60"/>
                <a:gd name="T7" fmla="*/ 36 h 83"/>
                <a:gd name="T8" fmla="*/ 43 w 60"/>
                <a:gd name="T9" fmla="*/ 0 h 83"/>
                <a:gd name="T10" fmla="*/ 58 w 60"/>
                <a:gd name="T11" fmla="*/ 0 h 83"/>
                <a:gd name="T12" fmla="*/ 24 w 60"/>
                <a:gd name="T13" fmla="*/ 40 h 83"/>
                <a:gd name="T14" fmla="*/ 60 w 60"/>
                <a:gd name="T15" fmla="*/ 83 h 83"/>
                <a:gd name="T16" fmla="*/ 44 w 60"/>
                <a:gd name="T17" fmla="*/ 83 h 83"/>
                <a:gd name="T18" fmla="*/ 13 w 60"/>
                <a:gd name="T19" fmla="*/ 46 h 83"/>
                <a:gd name="T20" fmla="*/ 13 w 60"/>
                <a:gd name="T21" fmla="*/ 46 h 83"/>
                <a:gd name="T22" fmla="*/ 13 w 60"/>
                <a:gd name="T23" fmla="*/ 83 h 83"/>
                <a:gd name="T24" fmla="*/ 0 w 60"/>
                <a:gd name="T25" fmla="*/ 83 h 83"/>
                <a:gd name="T26" fmla="*/ 0 w 6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3">
                  <a:moveTo>
                    <a:pt x="0" y="0"/>
                  </a:moveTo>
                  <a:lnTo>
                    <a:pt x="13" y="0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24" y="40"/>
                  </a:lnTo>
                  <a:lnTo>
                    <a:pt x="60" y="83"/>
                  </a:lnTo>
                  <a:lnTo>
                    <a:pt x="44" y="83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-1490663" y="4872038"/>
              <a:ext cx="131763" cy="134938"/>
            </a:xfrm>
            <a:custGeom>
              <a:avLst/>
              <a:gdLst>
                <a:gd name="T0" fmla="*/ 0 w 137"/>
                <a:gd name="T1" fmla="*/ 71 h 141"/>
                <a:gd name="T2" fmla="*/ 69 w 137"/>
                <a:gd name="T3" fmla="*/ 0 h 141"/>
                <a:gd name="T4" fmla="*/ 137 w 137"/>
                <a:gd name="T5" fmla="*/ 71 h 141"/>
                <a:gd name="T6" fmla="*/ 69 w 137"/>
                <a:gd name="T7" fmla="*/ 141 h 141"/>
                <a:gd name="T8" fmla="*/ 0 w 137"/>
                <a:gd name="T9" fmla="*/ 71 h 141"/>
                <a:gd name="T10" fmla="*/ 114 w 137"/>
                <a:gd name="T11" fmla="*/ 71 h 141"/>
                <a:gd name="T12" fmla="*/ 69 w 137"/>
                <a:gd name="T13" fmla="*/ 19 h 141"/>
                <a:gd name="T14" fmla="*/ 24 w 137"/>
                <a:gd name="T15" fmla="*/ 71 h 141"/>
                <a:gd name="T16" fmla="*/ 69 w 137"/>
                <a:gd name="T17" fmla="*/ 122 h 141"/>
                <a:gd name="T18" fmla="*/ 114 w 137"/>
                <a:gd name="T19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0" y="71"/>
                  </a:moveTo>
                  <a:cubicBezTo>
                    <a:pt x="0" y="29"/>
                    <a:pt x="29" y="0"/>
                    <a:pt x="69" y="0"/>
                  </a:cubicBezTo>
                  <a:cubicBezTo>
                    <a:pt x="109" y="0"/>
                    <a:pt x="137" y="29"/>
                    <a:pt x="137" y="71"/>
                  </a:cubicBezTo>
                  <a:cubicBezTo>
                    <a:pt x="137" y="113"/>
                    <a:pt x="108" y="141"/>
                    <a:pt x="69" y="141"/>
                  </a:cubicBezTo>
                  <a:cubicBezTo>
                    <a:pt x="29" y="141"/>
                    <a:pt x="0" y="113"/>
                    <a:pt x="0" y="71"/>
                  </a:cubicBezTo>
                  <a:close/>
                  <a:moveTo>
                    <a:pt x="114" y="71"/>
                  </a:moveTo>
                  <a:cubicBezTo>
                    <a:pt x="114" y="40"/>
                    <a:pt x="97" y="19"/>
                    <a:pt x="69" y="19"/>
                  </a:cubicBezTo>
                  <a:cubicBezTo>
                    <a:pt x="42" y="19"/>
                    <a:pt x="24" y="39"/>
                    <a:pt x="24" y="71"/>
                  </a:cubicBezTo>
                  <a:cubicBezTo>
                    <a:pt x="24" y="103"/>
                    <a:pt x="42" y="122"/>
                    <a:pt x="69" y="122"/>
                  </a:cubicBezTo>
                  <a:cubicBezTo>
                    <a:pt x="96" y="122"/>
                    <a:pt x="114" y="103"/>
                    <a:pt x="11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3"/>
            <p:cNvSpPr>
              <a:spLocks/>
            </p:cNvSpPr>
            <p:nvPr/>
          </p:nvSpPr>
          <p:spPr bwMode="auto">
            <a:xfrm>
              <a:off x="-1314450" y="4873625"/>
              <a:ext cx="74613" cy="131763"/>
            </a:xfrm>
            <a:custGeom>
              <a:avLst/>
              <a:gdLst>
                <a:gd name="T0" fmla="*/ 0 w 47"/>
                <a:gd name="T1" fmla="*/ 0 h 83"/>
                <a:gd name="T2" fmla="*/ 47 w 47"/>
                <a:gd name="T3" fmla="*/ 0 h 83"/>
                <a:gd name="T4" fmla="*/ 44 w 47"/>
                <a:gd name="T5" fmla="*/ 10 h 83"/>
                <a:gd name="T6" fmla="*/ 13 w 47"/>
                <a:gd name="T7" fmla="*/ 10 h 83"/>
                <a:gd name="T8" fmla="*/ 13 w 47"/>
                <a:gd name="T9" fmla="*/ 35 h 83"/>
                <a:gd name="T10" fmla="*/ 43 w 47"/>
                <a:gd name="T11" fmla="*/ 35 h 83"/>
                <a:gd name="T12" fmla="*/ 43 w 47"/>
                <a:gd name="T13" fmla="*/ 46 h 83"/>
                <a:gd name="T14" fmla="*/ 13 w 47"/>
                <a:gd name="T15" fmla="*/ 46 h 83"/>
                <a:gd name="T16" fmla="*/ 13 w 47"/>
                <a:gd name="T17" fmla="*/ 83 h 83"/>
                <a:gd name="T18" fmla="*/ 0 w 47"/>
                <a:gd name="T19" fmla="*/ 83 h 83"/>
                <a:gd name="T20" fmla="*/ 0 w 47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3">
                  <a:moveTo>
                    <a:pt x="0" y="0"/>
                  </a:moveTo>
                  <a:lnTo>
                    <a:pt x="47" y="0"/>
                  </a:lnTo>
                  <a:lnTo>
                    <a:pt x="44" y="10"/>
                  </a:lnTo>
                  <a:lnTo>
                    <a:pt x="13" y="10"/>
                  </a:lnTo>
                  <a:lnTo>
                    <a:pt x="13" y="35"/>
                  </a:lnTo>
                  <a:lnTo>
                    <a:pt x="43" y="35"/>
                  </a:lnTo>
                  <a:lnTo>
                    <a:pt x="43" y="46"/>
                  </a:lnTo>
                  <a:lnTo>
                    <a:pt x="13" y="46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-1144588" y="4873625"/>
              <a:ext cx="79375" cy="131763"/>
            </a:xfrm>
            <a:custGeom>
              <a:avLst/>
              <a:gdLst>
                <a:gd name="T0" fmla="*/ 0 w 50"/>
                <a:gd name="T1" fmla="*/ 0 h 83"/>
                <a:gd name="T2" fmla="*/ 49 w 50"/>
                <a:gd name="T3" fmla="*/ 0 h 83"/>
                <a:gd name="T4" fmla="*/ 45 w 50"/>
                <a:gd name="T5" fmla="*/ 10 h 83"/>
                <a:gd name="T6" fmla="*/ 12 w 50"/>
                <a:gd name="T7" fmla="*/ 10 h 83"/>
                <a:gd name="T8" fmla="*/ 12 w 50"/>
                <a:gd name="T9" fmla="*/ 35 h 83"/>
                <a:gd name="T10" fmla="*/ 45 w 50"/>
                <a:gd name="T11" fmla="*/ 35 h 83"/>
                <a:gd name="T12" fmla="*/ 45 w 50"/>
                <a:gd name="T13" fmla="*/ 46 h 83"/>
                <a:gd name="T14" fmla="*/ 12 w 50"/>
                <a:gd name="T15" fmla="*/ 46 h 83"/>
                <a:gd name="T16" fmla="*/ 12 w 50"/>
                <a:gd name="T17" fmla="*/ 72 h 83"/>
                <a:gd name="T18" fmla="*/ 50 w 50"/>
                <a:gd name="T19" fmla="*/ 72 h 83"/>
                <a:gd name="T20" fmla="*/ 50 w 50"/>
                <a:gd name="T21" fmla="*/ 83 h 83"/>
                <a:gd name="T22" fmla="*/ 0 w 50"/>
                <a:gd name="T23" fmla="*/ 83 h 83"/>
                <a:gd name="T24" fmla="*/ 0 w 50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3">
                  <a:moveTo>
                    <a:pt x="0" y="0"/>
                  </a:moveTo>
                  <a:lnTo>
                    <a:pt x="49" y="0"/>
                  </a:lnTo>
                  <a:lnTo>
                    <a:pt x="45" y="10"/>
                  </a:lnTo>
                  <a:lnTo>
                    <a:pt x="12" y="10"/>
                  </a:lnTo>
                  <a:lnTo>
                    <a:pt x="12" y="35"/>
                  </a:lnTo>
                  <a:lnTo>
                    <a:pt x="45" y="35"/>
                  </a:lnTo>
                  <a:lnTo>
                    <a:pt x="45" y="46"/>
                  </a:lnTo>
                  <a:lnTo>
                    <a:pt x="12" y="46"/>
                  </a:lnTo>
                  <a:lnTo>
                    <a:pt x="12" y="72"/>
                  </a:lnTo>
                  <a:lnTo>
                    <a:pt x="50" y="72"/>
                  </a:lnTo>
                  <a:lnTo>
                    <a:pt x="50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-1020763" y="4873625"/>
              <a:ext cx="115888" cy="131763"/>
            </a:xfrm>
            <a:custGeom>
              <a:avLst/>
              <a:gdLst>
                <a:gd name="T0" fmla="*/ 0 w 121"/>
                <a:gd name="T1" fmla="*/ 0 h 137"/>
                <a:gd name="T2" fmla="*/ 22 w 121"/>
                <a:gd name="T3" fmla="*/ 0 h 137"/>
                <a:gd name="T4" fmla="*/ 82 w 121"/>
                <a:gd name="T5" fmla="*/ 77 h 137"/>
                <a:gd name="T6" fmla="*/ 99 w 121"/>
                <a:gd name="T7" fmla="*/ 101 h 137"/>
                <a:gd name="T8" fmla="*/ 99 w 121"/>
                <a:gd name="T9" fmla="*/ 101 h 137"/>
                <a:gd name="T10" fmla="*/ 99 w 121"/>
                <a:gd name="T11" fmla="*/ 77 h 137"/>
                <a:gd name="T12" fmla="*/ 99 w 121"/>
                <a:gd name="T13" fmla="*/ 0 h 137"/>
                <a:gd name="T14" fmla="*/ 121 w 121"/>
                <a:gd name="T15" fmla="*/ 0 h 137"/>
                <a:gd name="T16" fmla="*/ 121 w 121"/>
                <a:gd name="T17" fmla="*/ 137 h 137"/>
                <a:gd name="T18" fmla="*/ 101 w 121"/>
                <a:gd name="T19" fmla="*/ 137 h 137"/>
                <a:gd name="T20" fmla="*/ 39 w 121"/>
                <a:gd name="T21" fmla="*/ 56 h 137"/>
                <a:gd name="T22" fmla="*/ 22 w 121"/>
                <a:gd name="T23" fmla="*/ 33 h 137"/>
                <a:gd name="T24" fmla="*/ 22 w 121"/>
                <a:gd name="T25" fmla="*/ 33 h 137"/>
                <a:gd name="T26" fmla="*/ 22 w 121"/>
                <a:gd name="T27" fmla="*/ 55 h 137"/>
                <a:gd name="T28" fmla="*/ 22 w 121"/>
                <a:gd name="T29" fmla="*/ 137 h 137"/>
                <a:gd name="T30" fmla="*/ 0 w 121"/>
                <a:gd name="T31" fmla="*/ 137 h 137"/>
                <a:gd name="T32" fmla="*/ 0 w 121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3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9" y="87"/>
                    <a:pt x="94" y="94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9" y="86"/>
                    <a:pt x="99" y="7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2" y="47"/>
                    <a:pt x="27" y="40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-862013" y="4872038"/>
              <a:ext cx="114300" cy="134938"/>
            </a:xfrm>
            <a:custGeom>
              <a:avLst/>
              <a:gdLst>
                <a:gd name="T0" fmla="*/ 119 w 119"/>
                <a:gd name="T1" fmla="*/ 130 h 141"/>
                <a:gd name="T2" fmla="*/ 71 w 119"/>
                <a:gd name="T3" fmla="*/ 141 h 141"/>
                <a:gd name="T4" fmla="*/ 0 w 119"/>
                <a:gd name="T5" fmla="*/ 73 h 141"/>
                <a:gd name="T6" fmla="*/ 74 w 119"/>
                <a:gd name="T7" fmla="*/ 0 h 141"/>
                <a:gd name="T8" fmla="*/ 113 w 119"/>
                <a:gd name="T9" fmla="*/ 7 h 141"/>
                <a:gd name="T10" fmla="*/ 113 w 119"/>
                <a:gd name="T11" fmla="*/ 28 h 141"/>
                <a:gd name="T12" fmla="*/ 76 w 119"/>
                <a:gd name="T13" fmla="*/ 19 h 141"/>
                <a:gd name="T14" fmla="*/ 23 w 119"/>
                <a:gd name="T15" fmla="*/ 71 h 141"/>
                <a:gd name="T16" fmla="*/ 72 w 119"/>
                <a:gd name="T17" fmla="*/ 122 h 141"/>
                <a:gd name="T18" fmla="*/ 97 w 119"/>
                <a:gd name="T19" fmla="*/ 118 h 141"/>
                <a:gd name="T20" fmla="*/ 97 w 119"/>
                <a:gd name="T21" fmla="*/ 73 h 141"/>
                <a:gd name="T22" fmla="*/ 119 w 119"/>
                <a:gd name="T23" fmla="*/ 73 h 141"/>
                <a:gd name="T24" fmla="*/ 119 w 119"/>
                <a:gd name="T25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41">
                  <a:moveTo>
                    <a:pt x="119" y="130"/>
                  </a:moveTo>
                  <a:cubicBezTo>
                    <a:pt x="107" y="136"/>
                    <a:pt x="89" y="141"/>
                    <a:pt x="71" y="141"/>
                  </a:cubicBezTo>
                  <a:cubicBezTo>
                    <a:pt x="27" y="141"/>
                    <a:pt x="0" y="112"/>
                    <a:pt x="0" y="73"/>
                  </a:cubicBezTo>
                  <a:cubicBezTo>
                    <a:pt x="0" y="31"/>
                    <a:pt x="29" y="0"/>
                    <a:pt x="74" y="0"/>
                  </a:cubicBezTo>
                  <a:cubicBezTo>
                    <a:pt x="90" y="0"/>
                    <a:pt x="103" y="4"/>
                    <a:pt x="113" y="7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3" y="23"/>
                    <a:pt x="90" y="19"/>
                    <a:pt x="76" y="19"/>
                  </a:cubicBezTo>
                  <a:cubicBezTo>
                    <a:pt x="42" y="19"/>
                    <a:pt x="23" y="40"/>
                    <a:pt x="23" y="71"/>
                  </a:cubicBezTo>
                  <a:cubicBezTo>
                    <a:pt x="23" y="102"/>
                    <a:pt x="42" y="122"/>
                    <a:pt x="72" y="122"/>
                  </a:cubicBezTo>
                  <a:cubicBezTo>
                    <a:pt x="82" y="122"/>
                    <a:pt x="91" y="120"/>
                    <a:pt x="97" y="118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9" y="73"/>
                    <a:pt x="119" y="73"/>
                    <a:pt x="119" y="73"/>
                  </a:cubicBezTo>
                  <a:lnTo>
                    <a:pt x="119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-700088" y="4873625"/>
              <a:ext cx="68263" cy="131763"/>
            </a:xfrm>
            <a:custGeom>
              <a:avLst/>
              <a:gdLst>
                <a:gd name="T0" fmla="*/ 0 w 43"/>
                <a:gd name="T1" fmla="*/ 0 h 83"/>
                <a:gd name="T2" fmla="*/ 13 w 43"/>
                <a:gd name="T3" fmla="*/ 0 h 83"/>
                <a:gd name="T4" fmla="*/ 13 w 43"/>
                <a:gd name="T5" fmla="*/ 72 h 83"/>
                <a:gd name="T6" fmla="*/ 43 w 43"/>
                <a:gd name="T7" fmla="*/ 72 h 83"/>
                <a:gd name="T8" fmla="*/ 43 w 43"/>
                <a:gd name="T9" fmla="*/ 83 h 83"/>
                <a:gd name="T10" fmla="*/ 0 w 43"/>
                <a:gd name="T11" fmla="*/ 83 h 83"/>
                <a:gd name="T12" fmla="*/ 0 w 43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83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43" y="72"/>
                  </a:lnTo>
                  <a:lnTo>
                    <a:pt x="43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8"/>
            <p:cNvSpPr>
              <a:spLocks noEditPoints="1"/>
            </p:cNvSpPr>
            <p:nvPr/>
          </p:nvSpPr>
          <p:spPr bwMode="auto">
            <a:xfrm>
              <a:off x="-609600" y="4872038"/>
              <a:ext cx="119063" cy="133350"/>
            </a:xfrm>
            <a:custGeom>
              <a:avLst/>
              <a:gdLst>
                <a:gd name="T0" fmla="*/ 53 w 123"/>
                <a:gd name="T1" fmla="*/ 0 h 138"/>
                <a:gd name="T2" fmla="*/ 69 w 123"/>
                <a:gd name="T3" fmla="*/ 0 h 138"/>
                <a:gd name="T4" fmla="*/ 123 w 123"/>
                <a:gd name="T5" fmla="*/ 138 h 138"/>
                <a:gd name="T6" fmla="*/ 100 w 123"/>
                <a:gd name="T7" fmla="*/ 138 h 138"/>
                <a:gd name="T8" fmla="*/ 86 w 123"/>
                <a:gd name="T9" fmla="*/ 103 h 138"/>
                <a:gd name="T10" fmla="*/ 35 w 123"/>
                <a:gd name="T11" fmla="*/ 103 h 138"/>
                <a:gd name="T12" fmla="*/ 22 w 123"/>
                <a:gd name="T13" fmla="*/ 138 h 138"/>
                <a:gd name="T14" fmla="*/ 0 w 123"/>
                <a:gd name="T15" fmla="*/ 138 h 138"/>
                <a:gd name="T16" fmla="*/ 53 w 123"/>
                <a:gd name="T17" fmla="*/ 0 h 138"/>
                <a:gd name="T18" fmla="*/ 80 w 123"/>
                <a:gd name="T19" fmla="*/ 85 h 138"/>
                <a:gd name="T20" fmla="*/ 69 w 123"/>
                <a:gd name="T21" fmla="*/ 53 h 138"/>
                <a:gd name="T22" fmla="*/ 61 w 123"/>
                <a:gd name="T23" fmla="*/ 31 h 138"/>
                <a:gd name="T24" fmla="*/ 61 w 123"/>
                <a:gd name="T25" fmla="*/ 31 h 138"/>
                <a:gd name="T26" fmla="*/ 53 w 123"/>
                <a:gd name="T27" fmla="*/ 53 h 138"/>
                <a:gd name="T28" fmla="*/ 42 w 123"/>
                <a:gd name="T29" fmla="*/ 85 h 138"/>
                <a:gd name="T30" fmla="*/ 80 w 123"/>
                <a:gd name="T31" fmla="*/ 8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8">
                  <a:moveTo>
                    <a:pt x="5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0" y="138"/>
                    <a:pt x="0" y="138"/>
                    <a:pt x="0" y="138"/>
                  </a:cubicBezTo>
                  <a:lnTo>
                    <a:pt x="53" y="0"/>
                  </a:lnTo>
                  <a:close/>
                  <a:moveTo>
                    <a:pt x="80" y="85"/>
                  </a:moveTo>
                  <a:cubicBezTo>
                    <a:pt x="69" y="53"/>
                    <a:pt x="69" y="53"/>
                    <a:pt x="69" y="53"/>
                  </a:cubicBezTo>
                  <a:cubicBezTo>
                    <a:pt x="65" y="42"/>
                    <a:pt x="63" y="36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6"/>
                    <a:pt x="57" y="42"/>
                    <a:pt x="53" y="53"/>
                  </a:cubicBezTo>
                  <a:cubicBezTo>
                    <a:pt x="42" y="85"/>
                    <a:pt x="42" y="85"/>
                    <a:pt x="42" y="85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-455613" y="4873625"/>
              <a:ext cx="115888" cy="131763"/>
            </a:xfrm>
            <a:custGeom>
              <a:avLst/>
              <a:gdLst>
                <a:gd name="T0" fmla="*/ 0 w 120"/>
                <a:gd name="T1" fmla="*/ 0 h 137"/>
                <a:gd name="T2" fmla="*/ 21 w 120"/>
                <a:gd name="T3" fmla="*/ 0 h 137"/>
                <a:gd name="T4" fmla="*/ 81 w 120"/>
                <a:gd name="T5" fmla="*/ 77 h 137"/>
                <a:gd name="T6" fmla="*/ 98 w 120"/>
                <a:gd name="T7" fmla="*/ 101 h 137"/>
                <a:gd name="T8" fmla="*/ 99 w 120"/>
                <a:gd name="T9" fmla="*/ 101 h 137"/>
                <a:gd name="T10" fmla="*/ 98 w 120"/>
                <a:gd name="T11" fmla="*/ 77 h 137"/>
                <a:gd name="T12" fmla="*/ 98 w 120"/>
                <a:gd name="T13" fmla="*/ 0 h 137"/>
                <a:gd name="T14" fmla="*/ 120 w 120"/>
                <a:gd name="T15" fmla="*/ 0 h 137"/>
                <a:gd name="T16" fmla="*/ 120 w 120"/>
                <a:gd name="T17" fmla="*/ 137 h 137"/>
                <a:gd name="T18" fmla="*/ 101 w 120"/>
                <a:gd name="T19" fmla="*/ 137 h 137"/>
                <a:gd name="T20" fmla="*/ 38 w 120"/>
                <a:gd name="T21" fmla="*/ 56 h 137"/>
                <a:gd name="T22" fmla="*/ 22 w 120"/>
                <a:gd name="T23" fmla="*/ 33 h 137"/>
                <a:gd name="T24" fmla="*/ 21 w 120"/>
                <a:gd name="T25" fmla="*/ 33 h 137"/>
                <a:gd name="T26" fmla="*/ 22 w 120"/>
                <a:gd name="T27" fmla="*/ 55 h 137"/>
                <a:gd name="T28" fmla="*/ 22 w 120"/>
                <a:gd name="T29" fmla="*/ 137 h 137"/>
                <a:gd name="T30" fmla="*/ 0 w 120"/>
                <a:gd name="T31" fmla="*/ 137 h 137"/>
                <a:gd name="T32" fmla="*/ 0 w 120"/>
                <a:gd name="T3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37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9" y="87"/>
                    <a:pt x="94" y="94"/>
                    <a:pt x="98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93"/>
                    <a:pt x="98" y="86"/>
                    <a:pt x="98" y="7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2" y="47"/>
                    <a:pt x="26" y="40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9"/>
                    <a:pt x="22" y="46"/>
                    <a:pt x="22" y="5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0"/>
            <p:cNvSpPr>
              <a:spLocks noEditPoints="1"/>
            </p:cNvSpPr>
            <p:nvPr/>
          </p:nvSpPr>
          <p:spPr bwMode="auto">
            <a:xfrm>
              <a:off x="-290513" y="4873625"/>
              <a:ext cx="107950" cy="131763"/>
            </a:xfrm>
            <a:custGeom>
              <a:avLst/>
              <a:gdLst>
                <a:gd name="T0" fmla="*/ 0 w 113"/>
                <a:gd name="T1" fmla="*/ 0 h 137"/>
                <a:gd name="T2" fmla="*/ 39 w 113"/>
                <a:gd name="T3" fmla="*/ 0 h 137"/>
                <a:gd name="T4" fmla="*/ 113 w 113"/>
                <a:gd name="T5" fmla="*/ 67 h 137"/>
                <a:gd name="T6" fmla="*/ 37 w 113"/>
                <a:gd name="T7" fmla="*/ 137 h 137"/>
                <a:gd name="T8" fmla="*/ 0 w 113"/>
                <a:gd name="T9" fmla="*/ 137 h 137"/>
                <a:gd name="T10" fmla="*/ 0 w 113"/>
                <a:gd name="T11" fmla="*/ 0 h 137"/>
                <a:gd name="T12" fmla="*/ 38 w 113"/>
                <a:gd name="T13" fmla="*/ 119 h 137"/>
                <a:gd name="T14" fmla="*/ 90 w 113"/>
                <a:gd name="T15" fmla="*/ 67 h 137"/>
                <a:gd name="T16" fmla="*/ 37 w 113"/>
                <a:gd name="T17" fmla="*/ 17 h 137"/>
                <a:gd name="T18" fmla="*/ 22 w 113"/>
                <a:gd name="T19" fmla="*/ 17 h 137"/>
                <a:gd name="T20" fmla="*/ 22 w 113"/>
                <a:gd name="T21" fmla="*/ 119 h 137"/>
                <a:gd name="T22" fmla="*/ 38 w 113"/>
                <a:gd name="T23" fmla="*/ 1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37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88" y="0"/>
                    <a:pt x="113" y="27"/>
                    <a:pt x="113" y="67"/>
                  </a:cubicBezTo>
                  <a:cubicBezTo>
                    <a:pt x="113" y="108"/>
                    <a:pt x="86" y="137"/>
                    <a:pt x="37" y="137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0"/>
                  </a:lnTo>
                  <a:close/>
                  <a:moveTo>
                    <a:pt x="38" y="119"/>
                  </a:moveTo>
                  <a:cubicBezTo>
                    <a:pt x="76" y="119"/>
                    <a:pt x="90" y="95"/>
                    <a:pt x="90" y="67"/>
                  </a:cubicBezTo>
                  <a:cubicBezTo>
                    <a:pt x="90" y="38"/>
                    <a:pt x="73" y="17"/>
                    <a:pt x="37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38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4228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8788-BF37-454B-8C54-72F292E4AAD9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B3E1-4EF3-4663-8371-F84FFFE0F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2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2" r:id="rId4"/>
    <p:sldLayoutId id="2147483663" r:id="rId5"/>
    <p:sldLayoutId id="2147483660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D039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b="1" kern="1200" dirty="0" smtClean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57188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1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england.co.uk/-/media/boe/files/statistics/data-collection/def_gene2014.pdf?la=en&amp;hash=6BDE29460DB223328C20145C61F007321067D9F3" TargetMode="External"/><Relationship Id="rId2" Type="http://schemas.openxmlformats.org/officeDocument/2006/relationships/hyperlink" Target="https://www.bankofengland.co.uk/-/media/boe/files/statistics/data-collection/be/def_be201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bankofengland.co.uk/-/media/boe/files/statistics/data-collection/spv/spv_worked.pdf" TargetMode="External"/><Relationship Id="rId4" Type="http://schemas.openxmlformats.org/officeDocument/2006/relationships/hyperlink" Target="https://www.bankofengland.co.uk/-/media/boe/files/statistics/data-collection/cag201310.pdf?la=en&amp;hash=AEAD201195ED0033B1410ACF11E21C8FA5BE70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D-MCG-BalanceSheets@bankofengland.co.uk" TargetMode="External"/><Relationship Id="rId2" Type="http://schemas.openxmlformats.org/officeDocument/2006/relationships/hyperlink" Target="mailto:dsd_ms@bankofengland.co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8.xml"/><Relationship Id="rId5" Type="http://schemas.openxmlformats.org/officeDocument/2006/relationships/slide" Target="slide11.xml"/><Relationship Id="rId10" Type="http://schemas.openxmlformats.org/officeDocument/2006/relationships/image" Target="../media/image5.png"/><Relationship Id="rId4" Type="http://schemas.openxmlformats.org/officeDocument/2006/relationships/slide" Target="slide13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england.co.uk/statistics/details/further-details-about-m4-lending-excluding-lending-to-intermediate-other-financial-corporations-data" TargetMode="External"/><Relationship Id="rId2" Type="http://schemas.openxmlformats.org/officeDocument/2006/relationships/hyperlink" Target="https://www.bankofengland.co.uk/statistics/details/further-details-about-m4-excluding-intermediate-other-financial-corporations-dat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ankofengland.co.uk/statistics/Pages/iadb/notesiadb/m4adjusted.aspx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ankofengland.co.uk/-/media/boe/files/statistics/data-collection/spv/spv_worked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10800000">
            <a:off x="-5653136" y="765655"/>
            <a:ext cx="5370878" cy="3462279"/>
          </a:xfrm>
          <a:prstGeom prst="roundRect">
            <a:avLst>
              <a:gd name="adj" fmla="val 1391"/>
            </a:avLst>
          </a:prstGeom>
          <a:solidFill>
            <a:schemeClr val="bg1"/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28492" y="826715"/>
            <a:ext cx="46759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14328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guide captures…</a:t>
            </a:r>
          </a:p>
          <a:p>
            <a:pPr marL="285750" lvl="1" indent="-285750" defTabSz="814328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Form BE – which collects information for all UK Monetary Financial Institutions (MFIs) with a deposit taking license</a:t>
            </a:r>
          </a:p>
          <a:p>
            <a:pPr marL="285750" lvl="1" indent="-285750" defTabSz="814328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It captures additional breakdowns of liabilities to and claims on UK residents </a:t>
            </a: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other than MFIs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disaggregated by sector and financial instruments. </a:t>
            </a:r>
          </a:p>
          <a:p>
            <a:pPr marL="285750" lvl="1" indent="-285750" defTabSz="814328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49234" y="2283718"/>
            <a:ext cx="3835564" cy="523220"/>
            <a:chOff x="3949234" y="2354140"/>
            <a:chExt cx="3835564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4814241" y="2354140"/>
              <a:ext cx="2970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Look out for this icon throughout the</a:t>
              </a:r>
              <a:br>
                <a:rPr lang="en-GB" sz="1400" dirty="0"/>
              </a:br>
              <a:r>
                <a:rPr lang="en-GB" sz="1400" dirty="0"/>
                <a:t>presentation for extra information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49234" y="2407381"/>
              <a:ext cx="360000" cy="360000"/>
              <a:chOff x="-1908175" y="1046163"/>
              <a:chExt cx="331787" cy="331788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-1908175" y="1046163"/>
                <a:ext cx="331787" cy="331788"/>
              </a:xfrm>
              <a:prstGeom prst="ellipse">
                <a:avLst/>
              </a:prstGeom>
              <a:solidFill>
                <a:srgbClr val="D0395D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-1781175" y="1106488"/>
                <a:ext cx="77787" cy="211138"/>
              </a:xfrm>
              <a:custGeom>
                <a:avLst/>
                <a:gdLst>
                  <a:gd name="T0" fmla="*/ 37 w 49"/>
                  <a:gd name="T1" fmla="*/ 40 h 133"/>
                  <a:gd name="T2" fmla="*/ 37 w 49"/>
                  <a:gd name="T3" fmla="*/ 121 h 133"/>
                  <a:gd name="T4" fmla="*/ 49 w 49"/>
                  <a:gd name="T5" fmla="*/ 121 h 133"/>
                  <a:gd name="T6" fmla="*/ 49 w 49"/>
                  <a:gd name="T7" fmla="*/ 133 h 133"/>
                  <a:gd name="T8" fmla="*/ 0 w 49"/>
                  <a:gd name="T9" fmla="*/ 133 h 133"/>
                  <a:gd name="T10" fmla="*/ 0 w 49"/>
                  <a:gd name="T11" fmla="*/ 121 h 133"/>
                  <a:gd name="T12" fmla="*/ 12 w 49"/>
                  <a:gd name="T13" fmla="*/ 121 h 133"/>
                  <a:gd name="T14" fmla="*/ 12 w 49"/>
                  <a:gd name="T15" fmla="*/ 53 h 133"/>
                  <a:gd name="T16" fmla="*/ 0 w 49"/>
                  <a:gd name="T17" fmla="*/ 53 h 133"/>
                  <a:gd name="T18" fmla="*/ 0 w 49"/>
                  <a:gd name="T19" fmla="*/ 40 h 133"/>
                  <a:gd name="T20" fmla="*/ 37 w 49"/>
                  <a:gd name="T21" fmla="*/ 40 h 133"/>
                  <a:gd name="T22" fmla="*/ 12 w 49"/>
                  <a:gd name="T23" fmla="*/ 25 h 133"/>
                  <a:gd name="T24" fmla="*/ 12 w 49"/>
                  <a:gd name="T25" fmla="*/ 0 h 133"/>
                  <a:gd name="T26" fmla="*/ 37 w 49"/>
                  <a:gd name="T27" fmla="*/ 0 h 133"/>
                  <a:gd name="T28" fmla="*/ 37 w 49"/>
                  <a:gd name="T29" fmla="*/ 25 h 133"/>
                  <a:gd name="T30" fmla="*/ 12 w 49"/>
                  <a:gd name="T31" fmla="*/ 2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133">
                    <a:moveTo>
                      <a:pt x="37" y="40"/>
                    </a:moveTo>
                    <a:lnTo>
                      <a:pt x="37" y="121"/>
                    </a:lnTo>
                    <a:lnTo>
                      <a:pt x="49" y="121"/>
                    </a:lnTo>
                    <a:lnTo>
                      <a:pt x="49" y="133"/>
                    </a:lnTo>
                    <a:lnTo>
                      <a:pt x="0" y="133"/>
                    </a:lnTo>
                    <a:lnTo>
                      <a:pt x="0" y="121"/>
                    </a:lnTo>
                    <a:lnTo>
                      <a:pt x="12" y="121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37" y="40"/>
                    </a:lnTo>
                    <a:close/>
                    <a:moveTo>
                      <a:pt x="12" y="25"/>
                    </a:moveTo>
                    <a:lnTo>
                      <a:pt x="12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49234" y="2931790"/>
            <a:ext cx="4482279" cy="973282"/>
            <a:chOff x="3949234" y="3275279"/>
            <a:chExt cx="4482279" cy="973282"/>
          </a:xfrm>
        </p:grpSpPr>
        <p:sp>
          <p:nvSpPr>
            <p:cNvPr id="29" name="TextBox 28"/>
            <p:cNvSpPr txBox="1"/>
            <p:nvPr/>
          </p:nvSpPr>
          <p:spPr>
            <a:xfrm>
              <a:off x="4814241" y="3275279"/>
              <a:ext cx="361727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Navigate through the presentation using </a:t>
              </a:r>
              <a:br>
                <a:rPr lang="en-GB" sz="1400" dirty="0"/>
              </a:br>
              <a:r>
                <a:rPr lang="en-GB" sz="1400" dirty="0"/>
                <a:t>the icons in the bottom-right corner</a:t>
              </a:r>
            </a:p>
            <a:p>
              <a:endParaRPr lang="en-GB" sz="1400" dirty="0"/>
            </a:p>
            <a:p>
              <a:r>
                <a:rPr lang="en-GB" sz="1400" dirty="0"/>
                <a:t>Click on             to take you back to the contents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949234" y="3356695"/>
              <a:ext cx="837890" cy="360000"/>
              <a:chOff x="3949234" y="3798499"/>
              <a:chExt cx="837890" cy="3600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427123" y="3798499"/>
                <a:ext cx="360001" cy="360000"/>
                <a:chOff x="4466987" y="3798499"/>
                <a:chExt cx="360001" cy="360000"/>
              </a:xfrm>
            </p:grpSpPr>
            <p:sp>
              <p:nvSpPr>
                <p:cNvPr id="41" name="Oval 40">
                  <a:hlinkClick r:id="" action="ppaction://hlinkshowjump?jump=nextslide"/>
                </p:cNvPr>
                <p:cNvSpPr/>
                <p:nvPr/>
              </p:nvSpPr>
              <p:spPr>
                <a:xfrm>
                  <a:off x="4466987" y="3798499"/>
                  <a:ext cx="360001" cy="360000"/>
                </a:xfrm>
                <a:prstGeom prst="ellipse">
                  <a:avLst/>
                </a:prstGeom>
                <a:solidFill>
                  <a:srgbClr val="D0395D"/>
                </a:solidFill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Down Arrow 41">
                  <a:hlinkClick r:id="" action="ppaction://hlinkshowjump?jump=nextslide"/>
                </p:cNvPr>
                <p:cNvSpPr/>
                <p:nvPr/>
              </p:nvSpPr>
              <p:spPr>
                <a:xfrm rot="16200000">
                  <a:off x="4575588" y="3890489"/>
                  <a:ext cx="163485" cy="175427"/>
                </a:xfrm>
                <a:prstGeom prst="downArrow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9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949234" y="3798499"/>
                <a:ext cx="360001" cy="360000"/>
                <a:chOff x="3993880" y="3798499"/>
                <a:chExt cx="360001" cy="360000"/>
              </a:xfrm>
            </p:grpSpPr>
            <p:sp>
              <p:nvSpPr>
                <p:cNvPr id="39" name="Oval 38"/>
                <p:cNvSpPr/>
                <p:nvPr/>
              </p:nvSpPr>
              <p:spPr>
                <a:xfrm flipH="1">
                  <a:off x="3993880" y="3798499"/>
                  <a:ext cx="360001" cy="360000"/>
                </a:xfrm>
                <a:prstGeom prst="ellipse">
                  <a:avLst/>
                </a:prstGeom>
                <a:solidFill>
                  <a:srgbClr val="D0395D"/>
                </a:solidFill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Down Arrow 39"/>
                <p:cNvSpPr/>
                <p:nvPr/>
              </p:nvSpPr>
              <p:spPr>
                <a:xfrm rot="5400000" flipH="1">
                  <a:off x="4086607" y="3890489"/>
                  <a:ext cx="163485" cy="175427"/>
                </a:xfrm>
                <a:prstGeom prst="downArrow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900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5532204" y="3888561"/>
              <a:ext cx="360000" cy="360000"/>
              <a:chOff x="5487754" y="3901261"/>
              <a:chExt cx="360000" cy="360000"/>
            </a:xfrm>
          </p:grpSpPr>
          <p:sp>
            <p:nvSpPr>
              <p:cNvPr id="32" name="Oval 31">
                <a:hlinkClick r:id="rId2" action="ppaction://hlinksldjump"/>
              </p:cNvPr>
              <p:cNvSpPr/>
              <p:nvPr/>
            </p:nvSpPr>
            <p:spPr>
              <a:xfrm>
                <a:off x="5487754" y="3901261"/>
                <a:ext cx="360000" cy="360000"/>
              </a:xfrm>
              <a:prstGeom prst="ellipse">
                <a:avLst/>
              </a:prstGeom>
              <a:solidFill>
                <a:srgbClr val="D0395D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547754" y="3943166"/>
                <a:ext cx="240000" cy="240000"/>
                <a:chOff x="6229350" y="5710238"/>
                <a:chExt cx="781050" cy="781051"/>
              </a:xfrm>
              <a:solidFill>
                <a:schemeClr val="bg1"/>
              </a:solidFill>
            </p:grpSpPr>
            <p:sp>
              <p:nvSpPr>
                <p:cNvPr id="34" name="Freeform 13">
                  <a:hlinkClick r:id="rId2" action="ppaction://hlinksldjump"/>
                </p:cNvPr>
                <p:cNvSpPr>
                  <a:spLocks/>
                </p:cNvSpPr>
                <p:nvPr/>
              </p:nvSpPr>
              <p:spPr bwMode="auto">
                <a:xfrm>
                  <a:off x="6229350" y="5710238"/>
                  <a:ext cx="781050" cy="781050"/>
                </a:xfrm>
                <a:custGeom>
                  <a:avLst/>
                  <a:gdLst>
                    <a:gd name="T0" fmla="*/ 246 w 492"/>
                    <a:gd name="T1" fmla="*/ 0 h 492"/>
                    <a:gd name="T2" fmla="*/ 338 w 492"/>
                    <a:gd name="T3" fmla="*/ 92 h 492"/>
                    <a:gd name="T4" fmla="*/ 338 w 492"/>
                    <a:gd name="T5" fmla="*/ 31 h 492"/>
                    <a:gd name="T6" fmla="*/ 400 w 492"/>
                    <a:gd name="T7" fmla="*/ 31 h 492"/>
                    <a:gd name="T8" fmla="*/ 400 w 492"/>
                    <a:gd name="T9" fmla="*/ 154 h 492"/>
                    <a:gd name="T10" fmla="*/ 492 w 492"/>
                    <a:gd name="T11" fmla="*/ 246 h 492"/>
                    <a:gd name="T12" fmla="*/ 431 w 492"/>
                    <a:gd name="T13" fmla="*/ 246 h 492"/>
                    <a:gd name="T14" fmla="*/ 431 w 492"/>
                    <a:gd name="T15" fmla="*/ 492 h 492"/>
                    <a:gd name="T16" fmla="*/ 61 w 492"/>
                    <a:gd name="T17" fmla="*/ 492 h 492"/>
                    <a:gd name="T18" fmla="*/ 61 w 492"/>
                    <a:gd name="T19" fmla="*/ 246 h 492"/>
                    <a:gd name="T20" fmla="*/ 0 w 492"/>
                    <a:gd name="T21" fmla="*/ 246 h 492"/>
                    <a:gd name="T22" fmla="*/ 246 w 492"/>
                    <a:gd name="T23" fmla="*/ 0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2" h="492">
                      <a:moveTo>
                        <a:pt x="246" y="0"/>
                      </a:moveTo>
                      <a:lnTo>
                        <a:pt x="338" y="92"/>
                      </a:lnTo>
                      <a:lnTo>
                        <a:pt x="338" y="31"/>
                      </a:lnTo>
                      <a:lnTo>
                        <a:pt x="400" y="31"/>
                      </a:lnTo>
                      <a:lnTo>
                        <a:pt x="400" y="154"/>
                      </a:lnTo>
                      <a:lnTo>
                        <a:pt x="492" y="246"/>
                      </a:lnTo>
                      <a:lnTo>
                        <a:pt x="431" y="246"/>
                      </a:lnTo>
                      <a:lnTo>
                        <a:pt x="431" y="492"/>
                      </a:lnTo>
                      <a:lnTo>
                        <a:pt x="61" y="492"/>
                      </a:lnTo>
                      <a:lnTo>
                        <a:pt x="61" y="246"/>
                      </a:lnTo>
                      <a:lnTo>
                        <a:pt x="0" y="246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6765925" y="5856288"/>
                  <a:ext cx="98425" cy="98425"/>
                </a:xfrm>
                <a:prstGeom prst="line">
                  <a:avLst/>
                </a:prstGeom>
                <a:grpFill/>
                <a:ln w="254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16"/>
                <p:cNvSpPr>
                  <a:spLocks/>
                </p:cNvSpPr>
                <p:nvPr/>
              </p:nvSpPr>
              <p:spPr bwMode="auto">
                <a:xfrm>
                  <a:off x="6570663" y="6296026"/>
                  <a:ext cx="98425" cy="195263"/>
                </a:xfrm>
                <a:custGeom>
                  <a:avLst/>
                  <a:gdLst>
                    <a:gd name="T0" fmla="*/ 0 w 62"/>
                    <a:gd name="T1" fmla="*/ 123 h 123"/>
                    <a:gd name="T2" fmla="*/ 0 w 62"/>
                    <a:gd name="T3" fmla="*/ 0 h 123"/>
                    <a:gd name="T4" fmla="*/ 62 w 62"/>
                    <a:gd name="T5" fmla="*/ 0 h 123"/>
                    <a:gd name="T6" fmla="*/ 62 w 62"/>
                    <a:gd name="T7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123">
                      <a:moveTo>
                        <a:pt x="0" y="123"/>
                      </a:move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123"/>
                      </a:lnTo>
                    </a:path>
                  </a:pathLst>
                </a:custGeom>
                <a:grpFill/>
                <a:ln w="2540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4"/>
          <a:stretch/>
        </p:blipFill>
        <p:spPr bwMode="auto">
          <a:xfrm>
            <a:off x="169200" y="669073"/>
            <a:ext cx="3455987" cy="384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7"/>
            <a:r>
              <a:rPr lang="en-GB" dirty="0"/>
              <a:t>Form BE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8"/>
            <a:r>
              <a:rPr lang="en-GB" dirty="0"/>
              <a:t>Additional Sectoral Detail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8"/>
            <a:r>
              <a:rPr lang="en-GB" dirty="0"/>
              <a:t>Part of Balance sheet and breakdowns from Bank of England’s Core Statistical Returns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38150" y="1676400"/>
            <a:ext cx="1709135" cy="2335510"/>
            <a:chOff x="438150" y="1676400"/>
            <a:chExt cx="1709135" cy="2335510"/>
          </a:xfrm>
        </p:grpSpPr>
        <p:grpSp>
          <p:nvGrpSpPr>
            <p:cNvPr id="55" name="Group 54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3" name="Group 72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</p:grpSpPr>
            <p:sp>
              <p:nvSpPr>
                <p:cNvPr id="74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solidFill>
                  <a:srgbClr val="10253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solidFill>
                  <a:srgbClr val="1025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56" name="TextBox 55"/>
            <p:cNvSpPr txBox="1"/>
            <p:nvPr userDrawn="1"/>
          </p:nvSpPr>
          <p:spPr>
            <a:xfrm>
              <a:off x="463352" y="1826270"/>
              <a:ext cx="9192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600" b="1" dirty="0">
                  <a:solidFill>
                    <a:schemeClr val="bg1"/>
                  </a:solidFill>
                </a:rPr>
                <a:t>BE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91848" y="3060738"/>
            <a:ext cx="949845" cy="949847"/>
            <a:chOff x="-1908175" y="1046163"/>
            <a:chExt cx="331787" cy="331788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-1908175" y="1046163"/>
              <a:ext cx="331787" cy="331788"/>
            </a:xfrm>
            <a:prstGeom prst="ellipse">
              <a:avLst/>
            </a:prstGeom>
            <a:solidFill>
              <a:srgbClr val="D0395D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-1781175" y="1106488"/>
              <a:ext cx="77787" cy="211138"/>
            </a:xfrm>
            <a:custGeom>
              <a:avLst/>
              <a:gdLst>
                <a:gd name="T0" fmla="*/ 37 w 49"/>
                <a:gd name="T1" fmla="*/ 40 h 133"/>
                <a:gd name="T2" fmla="*/ 37 w 49"/>
                <a:gd name="T3" fmla="*/ 121 h 133"/>
                <a:gd name="T4" fmla="*/ 49 w 49"/>
                <a:gd name="T5" fmla="*/ 121 h 133"/>
                <a:gd name="T6" fmla="*/ 49 w 49"/>
                <a:gd name="T7" fmla="*/ 133 h 133"/>
                <a:gd name="T8" fmla="*/ 0 w 49"/>
                <a:gd name="T9" fmla="*/ 133 h 133"/>
                <a:gd name="T10" fmla="*/ 0 w 49"/>
                <a:gd name="T11" fmla="*/ 121 h 133"/>
                <a:gd name="T12" fmla="*/ 12 w 49"/>
                <a:gd name="T13" fmla="*/ 121 h 133"/>
                <a:gd name="T14" fmla="*/ 12 w 49"/>
                <a:gd name="T15" fmla="*/ 53 h 133"/>
                <a:gd name="T16" fmla="*/ 0 w 49"/>
                <a:gd name="T17" fmla="*/ 53 h 133"/>
                <a:gd name="T18" fmla="*/ 0 w 49"/>
                <a:gd name="T19" fmla="*/ 40 h 133"/>
                <a:gd name="T20" fmla="*/ 37 w 49"/>
                <a:gd name="T21" fmla="*/ 40 h 133"/>
                <a:gd name="T22" fmla="*/ 12 w 49"/>
                <a:gd name="T23" fmla="*/ 25 h 133"/>
                <a:gd name="T24" fmla="*/ 12 w 49"/>
                <a:gd name="T25" fmla="*/ 0 h 133"/>
                <a:gd name="T26" fmla="*/ 37 w 49"/>
                <a:gd name="T27" fmla="*/ 0 h 133"/>
                <a:gd name="T28" fmla="*/ 37 w 49"/>
                <a:gd name="T29" fmla="*/ 25 h 133"/>
                <a:gd name="T30" fmla="*/ 12 w 49"/>
                <a:gd name="T31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33">
                  <a:moveTo>
                    <a:pt x="37" y="40"/>
                  </a:moveTo>
                  <a:lnTo>
                    <a:pt x="37" y="121"/>
                  </a:lnTo>
                  <a:lnTo>
                    <a:pt x="49" y="121"/>
                  </a:lnTo>
                  <a:lnTo>
                    <a:pt x="49" y="133"/>
                  </a:lnTo>
                  <a:lnTo>
                    <a:pt x="0" y="133"/>
                  </a:lnTo>
                  <a:lnTo>
                    <a:pt x="0" y="121"/>
                  </a:lnTo>
                  <a:lnTo>
                    <a:pt x="12" y="121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37" y="40"/>
                  </a:lnTo>
                  <a:close/>
                  <a:moveTo>
                    <a:pt x="12" y="25"/>
                  </a:moveTo>
                  <a:lnTo>
                    <a:pt x="12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1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487 2.46914E-6 L 1.00105 2.46914E-6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0" dirty="0"/>
              <a:t>Public sector business should not be reported in form BE</a:t>
            </a:r>
          </a:p>
          <a:p>
            <a:r>
              <a:rPr lang="en-GB" sz="1600" b="0" dirty="0"/>
              <a:t>e.g. Transport for London should not be reported in BE</a:t>
            </a:r>
            <a:br>
              <a:rPr lang="en-GB" sz="1600" b="0" dirty="0"/>
            </a:br>
            <a:br>
              <a:rPr lang="en-GB" sz="1600" b="0" dirty="0"/>
            </a:br>
            <a:r>
              <a:rPr lang="en-GB" sz="1600" b="0" dirty="0"/>
              <a:t>Financial Subsidiaries</a:t>
            </a:r>
            <a:br>
              <a:rPr lang="en-GB" sz="1600" b="0" dirty="0"/>
            </a:br>
            <a:r>
              <a:rPr lang="en-GB" sz="1600" b="0" dirty="0"/>
              <a:t>If a financial subsidiary’s sole function is to raise money for a parent company, it should be classified under the same activity as its owner</a:t>
            </a:r>
          </a:p>
          <a:p>
            <a:r>
              <a:rPr lang="en-GB" sz="1600" b="0" dirty="0"/>
              <a:t>e.g. Shell Finance should be reported in PNFC not OFC</a:t>
            </a:r>
          </a:p>
          <a:p>
            <a:br>
              <a:rPr lang="en-GB" sz="1600" b="0" dirty="0"/>
            </a:br>
            <a:r>
              <a:rPr lang="en-GB" sz="1600" b="0" dirty="0"/>
              <a:t>Property</a:t>
            </a:r>
          </a:p>
          <a:p>
            <a:r>
              <a:rPr lang="en-GB" sz="1600" b="0" dirty="0"/>
              <a:t>If the loan is to an individual this should be recorded in Households</a:t>
            </a:r>
          </a:p>
          <a:p>
            <a:r>
              <a:rPr lang="en-GB" sz="1600" b="0" dirty="0"/>
              <a:t>Only loans to businesses are recorded in PNFCs. Real estate companies will be recorded in PNFCs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Common Reporting Issues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Classification / reporting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FBE57-4866-A104-C270-D443F5B4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9947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636000" y="115925"/>
            <a:ext cx="4746833" cy="22230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Form Reconciliations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65705" y="561965"/>
            <a:ext cx="7869238" cy="504056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100" dirty="0">
                <a:solidFill>
                  <a:srgbClr val="D0395D"/>
                </a:solidFill>
                <a:latin typeface="+mn-lt"/>
              </a:rPr>
              <a:t>AD/AL, BE and BT form reconciliations</a:t>
            </a:r>
          </a:p>
        </p:txBody>
      </p:sp>
      <p:graphicFrame>
        <p:nvGraphicFramePr>
          <p:cNvPr id="9" name="Group 5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90944"/>
              </p:ext>
            </p:extLst>
          </p:nvPr>
        </p:nvGraphicFramePr>
        <p:xfrm>
          <a:off x="1907704" y="1059582"/>
          <a:ext cx="5904656" cy="3277814"/>
        </p:xfrm>
        <a:graphic>
          <a:graphicData uri="http://schemas.openxmlformats.org/drawingml/2006/table">
            <a:tbl>
              <a:tblPr/>
              <a:tblGrid>
                <a:gridCol w="193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AD/AL categories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NFCs (1-14)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OFCs (15-17)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Individuals (18)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OFCs (1)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PNFCs (2)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Individuals (3a)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UBs (3b)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NPISH (4)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Public Sector</a:t>
                      </a:r>
                    </a:p>
                  </a:txBody>
                  <a:tcPr marL="68132" marR="68132" marT="33374" marB="333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79" charset="-128"/>
                        </a:rPr>
                        <a:t>X</a:t>
                      </a: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79" charset="-128"/>
                      </a:endParaRPr>
                    </a:p>
                  </a:txBody>
                  <a:tcPr marL="68132" marR="68132" marT="33374" marB="333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 Box 47"/>
          <p:cNvSpPr txBox="1">
            <a:spLocks noChangeArrowheads="1"/>
          </p:cNvSpPr>
          <p:nvPr/>
        </p:nvSpPr>
        <p:spPr bwMode="auto">
          <a:xfrm rot="-5400000">
            <a:off x="424467" y="2402057"/>
            <a:ext cx="1584970" cy="3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8" tIns="40814" rIns="81628" bIns="408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sz="1600" dirty="0">
                <a:solidFill>
                  <a:srgbClr val="D0395D"/>
                </a:solidFill>
                <a:effectLst/>
                <a:latin typeface="+mn-lt"/>
                <a:cs typeface="Arial" panose="020B0604020202020204" pitchFamily="34" charset="0"/>
              </a:rPr>
              <a:t>BE </a:t>
            </a:r>
            <a:r>
              <a:rPr lang="en-GB" sz="1600" dirty="0">
                <a:solidFill>
                  <a:srgbClr val="D0395D"/>
                </a:solidFill>
                <a:latin typeface="+mn-lt"/>
                <a:ea typeface="ＭＳ Ｐゴシック" pitchFamily="79" charset="-128"/>
                <a:cs typeface="Arial" panose="020B0604020202020204" pitchFamily="34" charset="0"/>
              </a:rPr>
              <a:t>categories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115988" y="3939901"/>
            <a:ext cx="647700" cy="3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sz="1600" dirty="0">
                <a:solidFill>
                  <a:srgbClr val="D0395D"/>
                </a:solidFill>
                <a:effectLst/>
                <a:latin typeface="+mn-lt"/>
                <a:cs typeface="Arial" panose="020B0604020202020204" pitchFamily="34" charset="0"/>
              </a:rPr>
              <a:t>BT</a:t>
            </a:r>
            <a:endParaRPr lang="en-GB" sz="2000" dirty="0">
              <a:solidFill>
                <a:srgbClr val="D0395D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AutoShape 46"/>
          <p:cNvSpPr>
            <a:spLocks/>
          </p:cNvSpPr>
          <p:nvPr/>
        </p:nvSpPr>
        <p:spPr bwMode="auto">
          <a:xfrm>
            <a:off x="1475656" y="1635646"/>
            <a:ext cx="360412" cy="2160240"/>
          </a:xfrm>
          <a:prstGeom prst="leftBrace">
            <a:avLst>
              <a:gd name="adj1" fmla="val 241055"/>
              <a:gd name="adj2" fmla="val 48211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1628" tIns="40814" rIns="81628" bIns="408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pitchFamily="-105" charset="-128"/>
            </a:endParaRPr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>
            <a:off x="1979712" y="1584769"/>
            <a:ext cx="1655762" cy="0"/>
          </a:xfrm>
          <a:prstGeom prst="line">
            <a:avLst/>
          </a:prstGeom>
          <a:noFill/>
          <a:ln w="15875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28" tIns="40814" rIns="81628" bIns="40814"/>
          <a:lstStyle/>
          <a:p>
            <a:pPr>
              <a:defRPr/>
            </a:pPr>
            <a:endParaRPr lang="en-GB">
              <a:ea typeface="ＭＳ Ｐゴシック" pitchFamily="-105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90976-2D60-22E7-DAEC-C81E1CE0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7" y="137461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GB" dirty="0"/>
              <a:t>Reporting deadlines for monthly forms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875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03" y="2635047"/>
            <a:ext cx="1286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D039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days in the month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0327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77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1231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1683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2135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2587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303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3491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3943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4395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94847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529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35751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06203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6659" y="2707099"/>
            <a:ext cx="432048" cy="396000"/>
          </a:xfrm>
          <a:prstGeom prst="rect">
            <a:avLst/>
          </a:prstGeom>
          <a:gradFill>
            <a:gsLst>
              <a:gs pos="0">
                <a:srgbClr val="D0395D"/>
              </a:gs>
              <a:gs pos="100000">
                <a:srgbClr val="E89CA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3608" y="1894061"/>
            <a:ext cx="1112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800" kern="0" dirty="0">
                <a:solidFill>
                  <a:prstClr val="black"/>
                </a:solidFill>
                <a:latin typeface="Arial"/>
                <a:ea typeface="ＭＳ Ｐゴシック"/>
              </a:rPr>
              <a:t>(For reporters submitting a BT later than +9)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51483" y="1369802"/>
            <a:ext cx="467180" cy="542717"/>
            <a:chOff x="123798" y="1661249"/>
            <a:chExt cx="2023487" cy="2350661"/>
          </a:xfrm>
          <a:solidFill>
            <a:srgbClr val="D0395D"/>
          </a:solidFill>
        </p:grpSpPr>
        <p:grpSp>
          <p:nvGrpSpPr>
            <p:cNvPr id="26" name="Group 25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8" name="Rounded Rectangle 27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1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7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44" name="Group 43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45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 userDrawn="1"/>
          </p:nvSpPr>
          <p:spPr>
            <a:xfrm>
              <a:off x="123798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PB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28187" y="1373061"/>
            <a:ext cx="464019" cy="542717"/>
            <a:chOff x="137484" y="1661249"/>
            <a:chExt cx="2009801" cy="2350661"/>
          </a:xfrm>
          <a:solidFill>
            <a:srgbClr val="D0395D"/>
          </a:solidFill>
        </p:grpSpPr>
        <p:grpSp>
          <p:nvGrpSpPr>
            <p:cNvPr id="48" name="Group 47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50" name="Rounded Rectangle 49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3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5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8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59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66" name="Group 65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67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68" name="Rectangle 67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49" name="TextBox 48"/>
            <p:cNvSpPr txBox="1"/>
            <p:nvPr userDrawn="1"/>
          </p:nvSpPr>
          <p:spPr>
            <a:xfrm>
              <a:off x="137484" y="1661249"/>
              <a:ext cx="1528499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30964" y="3829233"/>
            <a:ext cx="463642" cy="542717"/>
            <a:chOff x="139120" y="1661249"/>
            <a:chExt cx="2008165" cy="2350661"/>
          </a:xfrm>
          <a:solidFill>
            <a:schemeClr val="accent1">
              <a:lumMod val="75000"/>
            </a:schemeClr>
          </a:solidFill>
        </p:grpSpPr>
        <p:grpSp>
          <p:nvGrpSpPr>
            <p:cNvPr id="70" name="Group 69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72" name="Rounded Rectangle 71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73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4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5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6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7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8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79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0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1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2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3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4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5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87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88" name="Group 87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89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90" name="Rectangle 89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71" name="TextBox 70"/>
            <p:cNvSpPr txBox="1"/>
            <p:nvPr userDrawn="1"/>
          </p:nvSpPr>
          <p:spPr>
            <a:xfrm>
              <a:off x="139120" y="1661249"/>
              <a:ext cx="1528497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72003" y="3829233"/>
            <a:ext cx="468453" cy="542717"/>
            <a:chOff x="118283" y="1661249"/>
            <a:chExt cx="2029002" cy="2350661"/>
          </a:xfrm>
          <a:solidFill>
            <a:srgbClr val="D0395D"/>
          </a:solidFill>
        </p:grpSpPr>
        <p:grpSp>
          <p:nvGrpSpPr>
            <p:cNvPr id="92" name="Group 91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94" name="Rounded Rectangle 93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95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6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7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8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99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0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1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2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3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4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5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6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7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8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10" name="Group 109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12" name="Rectangle 111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93" name="TextBox 92"/>
            <p:cNvSpPr txBox="1"/>
            <p:nvPr userDrawn="1"/>
          </p:nvSpPr>
          <p:spPr>
            <a:xfrm>
              <a:off x="118283" y="1661249"/>
              <a:ext cx="1528497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BE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822254" y="3829233"/>
            <a:ext cx="456758" cy="542717"/>
            <a:chOff x="168937" y="1661249"/>
            <a:chExt cx="1978348" cy="2350661"/>
          </a:xfrm>
          <a:solidFill>
            <a:srgbClr val="F28C34"/>
          </a:solidFill>
        </p:grpSpPr>
        <p:grpSp>
          <p:nvGrpSpPr>
            <p:cNvPr id="114" name="Group 11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16" name="Rounded Rectangle 11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1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1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1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2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3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32" name="Group 13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3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34" name="Rectangle 13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15" name="TextBox 114"/>
            <p:cNvSpPr txBox="1"/>
            <p:nvPr userDrawn="1"/>
          </p:nvSpPr>
          <p:spPr>
            <a:xfrm>
              <a:off x="168937" y="1661249"/>
              <a:ext cx="1693025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AD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260809" y="3829233"/>
            <a:ext cx="457669" cy="542717"/>
            <a:chOff x="164990" y="1661249"/>
            <a:chExt cx="1982295" cy="2350661"/>
          </a:xfrm>
          <a:solidFill>
            <a:srgbClr val="F28C34"/>
          </a:solidFill>
        </p:grpSpPr>
        <p:grpSp>
          <p:nvGrpSpPr>
            <p:cNvPr id="136" name="Group 135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38" name="Rounded Rectangle 137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39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0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1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2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3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4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5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49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0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1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2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53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54" name="Group 153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55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56" name="Rectangle 155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37" name="TextBox 136"/>
            <p:cNvSpPr txBox="1"/>
            <p:nvPr userDrawn="1"/>
          </p:nvSpPr>
          <p:spPr>
            <a:xfrm>
              <a:off x="164990" y="1661249"/>
              <a:ext cx="1528497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AL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943083" y="1373061"/>
            <a:ext cx="461137" cy="542717"/>
            <a:chOff x="149971" y="1661249"/>
            <a:chExt cx="1997314" cy="2350661"/>
          </a:xfrm>
          <a:solidFill>
            <a:srgbClr val="D0395D"/>
          </a:solidFill>
        </p:grpSpPr>
        <p:grpSp>
          <p:nvGrpSpPr>
            <p:cNvPr id="158" name="Group 157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60" name="Rounded Rectangle 159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61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2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3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4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5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6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7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8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69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0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1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2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3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75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76" name="Group 175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77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178" name="Rectangle 177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59" name="TextBox 158"/>
            <p:cNvSpPr txBox="1"/>
            <p:nvPr userDrawn="1"/>
          </p:nvSpPr>
          <p:spPr>
            <a:xfrm>
              <a:off x="149971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GT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956179" y="3829233"/>
            <a:ext cx="457017" cy="542717"/>
            <a:chOff x="167813" y="1661249"/>
            <a:chExt cx="1979472" cy="2350661"/>
          </a:xfrm>
          <a:solidFill>
            <a:srgbClr val="2F505B"/>
          </a:solidFill>
        </p:grpSpPr>
        <p:grpSp>
          <p:nvGrpSpPr>
            <p:cNvPr id="180" name="Group 179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182" name="Rounded Rectangle 181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183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4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5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6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7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8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89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0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1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2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3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4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5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6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197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198" name="Group 197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199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00" name="Rectangle 199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181" name="TextBox 180"/>
            <p:cNvSpPr txBox="1"/>
            <p:nvPr userDrawn="1"/>
          </p:nvSpPr>
          <p:spPr>
            <a:xfrm>
              <a:off x="167813" y="1661249"/>
              <a:ext cx="1528494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IS</a:t>
              </a: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383990" y="3829233"/>
            <a:ext cx="459427" cy="542717"/>
            <a:chOff x="157373" y="1661249"/>
            <a:chExt cx="1989912" cy="2350661"/>
          </a:xfrm>
          <a:solidFill>
            <a:srgbClr val="2F505B"/>
          </a:solidFill>
        </p:grpSpPr>
        <p:grpSp>
          <p:nvGrpSpPr>
            <p:cNvPr id="202" name="Group 201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04" name="Rounded Rectangle 203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05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6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7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8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09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0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1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2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3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5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6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7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8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19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20" name="Group 219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21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22" name="Rectangle 221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03" name="TextBox 202"/>
            <p:cNvSpPr txBox="1"/>
            <p:nvPr userDrawn="1"/>
          </p:nvSpPr>
          <p:spPr>
            <a:xfrm>
              <a:off x="157373" y="1661249"/>
              <a:ext cx="1528495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IC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4814211" y="3829233"/>
            <a:ext cx="463995" cy="542717"/>
            <a:chOff x="137590" y="1661249"/>
            <a:chExt cx="2009695" cy="2350661"/>
          </a:xfrm>
          <a:solidFill>
            <a:srgbClr val="2F505B"/>
          </a:solidFill>
        </p:grpSpPr>
        <p:grpSp>
          <p:nvGrpSpPr>
            <p:cNvPr id="224" name="Group 22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26" name="Rounded Rectangle 22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2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2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2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3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4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4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42" name="Group 24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4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44" name="Rectangle 24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25" name="TextBox 224"/>
            <p:cNvSpPr txBox="1"/>
            <p:nvPr userDrawn="1"/>
          </p:nvSpPr>
          <p:spPr>
            <a:xfrm>
              <a:off x="137590" y="1661249"/>
              <a:ext cx="1528493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IO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678021" y="3829233"/>
            <a:ext cx="453148" cy="542717"/>
            <a:chOff x="184571" y="1661249"/>
            <a:chExt cx="1962714" cy="2350661"/>
          </a:xfrm>
          <a:solidFill>
            <a:srgbClr val="F28C34"/>
          </a:solidFill>
        </p:grpSpPr>
        <p:grpSp>
          <p:nvGrpSpPr>
            <p:cNvPr id="246" name="Group 245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48" name="Rounded Rectangle 247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49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0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1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2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3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4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5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6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7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8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59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0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1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2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63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64" name="Group 263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65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66" name="Rectangle 265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47" name="TextBox 246"/>
            <p:cNvSpPr txBox="1"/>
            <p:nvPr userDrawn="1"/>
          </p:nvSpPr>
          <p:spPr>
            <a:xfrm>
              <a:off x="184571" y="1661249"/>
              <a:ext cx="1528498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LN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249000" y="3829233"/>
            <a:ext cx="458227" cy="542717"/>
            <a:chOff x="162575" y="1661249"/>
            <a:chExt cx="1984710" cy="2350661"/>
          </a:xfrm>
          <a:solidFill>
            <a:srgbClr val="3A8560"/>
          </a:solidFill>
        </p:grpSpPr>
        <p:grpSp>
          <p:nvGrpSpPr>
            <p:cNvPr id="268" name="Group 267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270" name="Rounded Rectangle 269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271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2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3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4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5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6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7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8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79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0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1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2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3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4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285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286" name="Group 285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287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288" name="Rectangle 287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269" name="TextBox 268"/>
            <p:cNvSpPr txBox="1"/>
            <p:nvPr userDrawn="1"/>
          </p:nvSpPr>
          <p:spPr>
            <a:xfrm>
              <a:off x="162575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ER</a:t>
              </a:r>
            </a:p>
          </p:txBody>
        </p:sp>
      </p:grpSp>
      <p:sp>
        <p:nvSpPr>
          <p:cNvPr id="339" name="Line 170"/>
          <p:cNvSpPr>
            <a:spLocks noChangeShapeType="1"/>
          </p:cNvSpPr>
          <p:nvPr/>
        </p:nvSpPr>
        <p:spPr bwMode="auto">
          <a:xfrm>
            <a:off x="2015742" y="1908134"/>
            <a:ext cx="866182" cy="7306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40" name="Line 170"/>
          <p:cNvSpPr>
            <a:spLocks noChangeShapeType="1"/>
          </p:cNvSpPr>
          <p:nvPr/>
        </p:nvSpPr>
        <p:spPr bwMode="auto">
          <a:xfrm flipV="1">
            <a:off x="2002424" y="3158267"/>
            <a:ext cx="844831" cy="564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2364844" y="1401038"/>
            <a:ext cx="960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Public</a:t>
            </a:r>
            <a:b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</a:b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Sector</a:t>
            </a:r>
            <a:b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</a:b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embargo</a:t>
            </a:r>
          </a:p>
        </p:txBody>
      </p:sp>
      <p:sp>
        <p:nvSpPr>
          <p:cNvPr id="342" name="Line 170"/>
          <p:cNvSpPr>
            <a:spLocks noChangeShapeType="1"/>
          </p:cNvSpPr>
          <p:nvPr/>
        </p:nvSpPr>
        <p:spPr bwMode="auto">
          <a:xfrm>
            <a:off x="2891065" y="2047369"/>
            <a:ext cx="463235" cy="5913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343" name="Group 342"/>
          <p:cNvGrpSpPr/>
          <p:nvPr/>
        </p:nvGrpSpPr>
        <p:grpSpPr>
          <a:xfrm>
            <a:off x="3478316" y="1369802"/>
            <a:ext cx="461842" cy="542717"/>
            <a:chOff x="146917" y="1661249"/>
            <a:chExt cx="2000368" cy="2350661"/>
          </a:xfrm>
          <a:solidFill>
            <a:schemeClr val="accent1">
              <a:lumMod val="75000"/>
            </a:schemeClr>
          </a:solidFill>
        </p:grpSpPr>
        <p:grpSp>
          <p:nvGrpSpPr>
            <p:cNvPr id="344" name="Group 343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346" name="Rounded Rectangle 345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347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48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49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0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1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2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3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4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5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6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7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8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59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60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362" name="Group 361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363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364" name="Rectangle 363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345" name="TextBox 344"/>
            <p:cNvSpPr txBox="1"/>
            <p:nvPr userDrawn="1"/>
          </p:nvSpPr>
          <p:spPr>
            <a:xfrm>
              <a:off x="146917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BT</a:t>
              </a:r>
            </a:p>
          </p:txBody>
        </p:sp>
      </p:grpSp>
      <p:sp>
        <p:nvSpPr>
          <p:cNvPr id="365" name="Rectangle 364"/>
          <p:cNvSpPr/>
          <p:nvPr/>
        </p:nvSpPr>
        <p:spPr>
          <a:xfrm>
            <a:off x="3357870" y="1894061"/>
            <a:ext cx="742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800" kern="0" dirty="0">
                <a:solidFill>
                  <a:prstClr val="black"/>
                </a:solidFill>
                <a:latin typeface="Arial"/>
                <a:ea typeface="ＭＳ Ｐゴシック"/>
              </a:rPr>
              <a:t>(F</a:t>
            </a:r>
            <a:r>
              <a:rPr lang="en-GB" sz="800" kern="0" dirty="0">
                <a:latin typeface="Arial"/>
                <a:ea typeface="ＭＳ Ｐゴシック"/>
              </a:rPr>
              <a:t>or PB</a:t>
            </a:r>
            <a:br>
              <a:rPr lang="en-GB" sz="800" kern="0" dirty="0">
                <a:latin typeface="Arial"/>
                <a:ea typeface="ＭＳ Ｐゴシック"/>
              </a:rPr>
            </a:br>
            <a:r>
              <a:rPr lang="en-GB" sz="800" kern="0" dirty="0">
                <a:latin typeface="Arial"/>
                <a:ea typeface="ＭＳ Ｐゴシック"/>
              </a:rPr>
              <a:t>reporters)</a:t>
            </a:r>
          </a:p>
        </p:txBody>
      </p:sp>
      <p:sp>
        <p:nvSpPr>
          <p:cNvPr id="366" name="Line 170"/>
          <p:cNvSpPr>
            <a:spLocks noChangeShapeType="1"/>
          </p:cNvSpPr>
          <p:nvPr/>
        </p:nvSpPr>
        <p:spPr bwMode="auto">
          <a:xfrm>
            <a:off x="4028187" y="1932971"/>
            <a:ext cx="215371" cy="7057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69" name="Line 170"/>
          <p:cNvSpPr>
            <a:spLocks noChangeShapeType="1"/>
          </p:cNvSpPr>
          <p:nvPr/>
        </p:nvSpPr>
        <p:spPr bwMode="auto">
          <a:xfrm flipV="1">
            <a:off x="3086830" y="3218578"/>
            <a:ext cx="671154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71" name="Line 170"/>
          <p:cNvSpPr>
            <a:spLocks noChangeShapeType="1"/>
          </p:cNvSpPr>
          <p:nvPr/>
        </p:nvSpPr>
        <p:spPr bwMode="auto">
          <a:xfrm flipH="1" flipV="1">
            <a:off x="4759475" y="3218578"/>
            <a:ext cx="308631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6490037" y="3829233"/>
            <a:ext cx="458227" cy="542717"/>
            <a:chOff x="162575" y="1661249"/>
            <a:chExt cx="1984710" cy="2350661"/>
          </a:xfrm>
          <a:solidFill>
            <a:srgbClr val="3A8560"/>
          </a:solidFill>
        </p:grpSpPr>
        <p:grpSp>
          <p:nvGrpSpPr>
            <p:cNvPr id="375" name="Group 374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377" name="Rounded Rectangle 376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378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79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0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1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2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3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4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5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6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7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8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89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0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1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392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393" name="Group 392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394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395" name="Rectangle 394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376" name="TextBox 375"/>
            <p:cNvSpPr txBox="1"/>
            <p:nvPr userDrawn="1"/>
          </p:nvSpPr>
          <p:spPr>
            <a:xfrm>
              <a:off x="162575" y="1661249"/>
              <a:ext cx="1528496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VP</a:t>
              </a:r>
            </a:p>
          </p:txBody>
        </p:sp>
      </p:grpSp>
      <p:sp>
        <p:nvSpPr>
          <p:cNvPr id="396" name="Line 170"/>
          <p:cNvSpPr>
            <a:spLocks noChangeShapeType="1"/>
          </p:cNvSpPr>
          <p:nvPr/>
        </p:nvSpPr>
        <p:spPr bwMode="auto">
          <a:xfrm flipH="1" flipV="1">
            <a:off x="5713291" y="3218578"/>
            <a:ext cx="921370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5659783" y="1574671"/>
            <a:ext cx="960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Embargo</a:t>
            </a:r>
          </a:p>
        </p:txBody>
      </p:sp>
      <p:sp>
        <p:nvSpPr>
          <p:cNvPr id="398" name="Line 170"/>
          <p:cNvSpPr>
            <a:spLocks noChangeShapeType="1"/>
          </p:cNvSpPr>
          <p:nvPr/>
        </p:nvSpPr>
        <p:spPr bwMode="auto">
          <a:xfrm>
            <a:off x="6135921" y="1951190"/>
            <a:ext cx="0" cy="6875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7989439" y="1269277"/>
            <a:ext cx="960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GB" sz="1200" b="1" i="1" kern="0" dirty="0" err="1">
                <a:solidFill>
                  <a:prstClr val="black"/>
                </a:solidFill>
                <a:latin typeface="Arial"/>
                <a:ea typeface="ＭＳ Ｐゴシック"/>
              </a:rPr>
              <a:t>Bankstats</a:t>
            </a:r>
            <a:r>
              <a:rPr lang="en-GB" sz="1200" b="1" kern="0" dirty="0">
                <a:solidFill>
                  <a:prstClr val="black"/>
                </a:solidFill>
                <a:latin typeface="Arial"/>
                <a:ea typeface="ＭＳ Ｐゴシック"/>
              </a:rPr>
              <a:t>, Money and Credit release </a:t>
            </a:r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>
            <a:off x="8470885" y="2124892"/>
            <a:ext cx="0" cy="5138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401" name="Group 400"/>
          <p:cNvGrpSpPr/>
          <p:nvPr/>
        </p:nvGrpSpPr>
        <p:grpSpPr>
          <a:xfrm>
            <a:off x="7801090" y="3829233"/>
            <a:ext cx="475569" cy="542717"/>
            <a:chOff x="162575" y="1661249"/>
            <a:chExt cx="2059823" cy="2350661"/>
          </a:xfrm>
          <a:solidFill>
            <a:srgbClr val="3A8560"/>
          </a:solidFill>
        </p:grpSpPr>
        <p:grpSp>
          <p:nvGrpSpPr>
            <p:cNvPr id="402" name="Group 401"/>
            <p:cNvGrpSpPr/>
            <p:nvPr userDrawn="1"/>
          </p:nvGrpSpPr>
          <p:grpSpPr>
            <a:xfrm>
              <a:off x="438150" y="1676400"/>
              <a:ext cx="1709135" cy="2335510"/>
              <a:chOff x="9272371" y="2324105"/>
              <a:chExt cx="1709135" cy="2335510"/>
            </a:xfrm>
            <a:grpFill/>
          </p:grpSpPr>
          <p:sp>
            <p:nvSpPr>
              <p:cNvPr id="404" name="Rounded Rectangle 403"/>
              <p:cNvSpPr/>
              <p:nvPr/>
            </p:nvSpPr>
            <p:spPr>
              <a:xfrm>
                <a:off x="9301199" y="2341995"/>
                <a:ext cx="1657688" cy="2298633"/>
              </a:xfrm>
              <a:prstGeom prst="roundRect">
                <a:avLst>
                  <a:gd name="adj" fmla="val 2927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00"/>
              </a:p>
            </p:txBody>
          </p:sp>
          <p:sp>
            <p:nvSpPr>
              <p:cNvPr id="405" name="Freeform 6"/>
              <p:cNvSpPr>
                <a:spLocks noEditPoints="1"/>
              </p:cNvSpPr>
              <p:nvPr/>
            </p:nvSpPr>
            <p:spPr bwMode="auto">
              <a:xfrm>
                <a:off x="9408179" y="3326489"/>
                <a:ext cx="1339592" cy="138578"/>
              </a:xfrm>
              <a:custGeom>
                <a:avLst/>
                <a:gdLst>
                  <a:gd name="T0" fmla="*/ 0 w 1450"/>
                  <a:gd name="T1" fmla="*/ 150 h 150"/>
                  <a:gd name="T2" fmla="*/ 1450 w 1450"/>
                  <a:gd name="T3" fmla="*/ 150 h 150"/>
                  <a:gd name="T4" fmla="*/ 1450 w 1450"/>
                  <a:gd name="T5" fmla="*/ 0 h 150"/>
                  <a:gd name="T6" fmla="*/ 0 w 1450"/>
                  <a:gd name="T7" fmla="*/ 0 h 150"/>
                  <a:gd name="T8" fmla="*/ 0 w 1450"/>
                  <a:gd name="T9" fmla="*/ 150 h 150"/>
                  <a:gd name="T10" fmla="*/ 26 w 1450"/>
                  <a:gd name="T11" fmla="*/ 27 h 150"/>
                  <a:gd name="T12" fmla="*/ 1423 w 1450"/>
                  <a:gd name="T13" fmla="*/ 27 h 150"/>
                  <a:gd name="T14" fmla="*/ 1423 w 1450"/>
                  <a:gd name="T15" fmla="*/ 124 h 150"/>
                  <a:gd name="T16" fmla="*/ 26 w 1450"/>
                  <a:gd name="T17" fmla="*/ 124 h 150"/>
                  <a:gd name="T18" fmla="*/ 26 w 1450"/>
                  <a:gd name="T19" fmla="*/ 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50">
                    <a:moveTo>
                      <a:pt x="0" y="150"/>
                    </a:moveTo>
                    <a:lnTo>
                      <a:pt x="1450" y="150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  <a:moveTo>
                      <a:pt x="26" y="27"/>
                    </a:moveTo>
                    <a:lnTo>
                      <a:pt x="1423" y="27"/>
                    </a:lnTo>
                    <a:lnTo>
                      <a:pt x="1423" y="124"/>
                    </a:lnTo>
                    <a:lnTo>
                      <a:pt x="26" y="124"/>
                    </a:ln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6" name="Rectangle 7"/>
              <p:cNvSpPr>
                <a:spLocks noChangeArrowheads="1"/>
              </p:cNvSpPr>
              <p:nvPr/>
            </p:nvSpPr>
            <p:spPr bwMode="auto">
              <a:xfrm>
                <a:off x="9408179" y="3236876"/>
                <a:ext cx="74093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7" name="Freeform 8"/>
              <p:cNvSpPr>
                <a:spLocks noEditPoints="1"/>
              </p:cNvSpPr>
              <p:nvPr/>
            </p:nvSpPr>
            <p:spPr bwMode="auto">
              <a:xfrm>
                <a:off x="9408179" y="3659078"/>
                <a:ext cx="1339592" cy="264224"/>
              </a:xfrm>
              <a:custGeom>
                <a:avLst/>
                <a:gdLst>
                  <a:gd name="T0" fmla="*/ 0 w 1450"/>
                  <a:gd name="T1" fmla="*/ 286 h 286"/>
                  <a:gd name="T2" fmla="*/ 1450 w 1450"/>
                  <a:gd name="T3" fmla="*/ 286 h 286"/>
                  <a:gd name="T4" fmla="*/ 1450 w 1450"/>
                  <a:gd name="T5" fmla="*/ 0 h 286"/>
                  <a:gd name="T6" fmla="*/ 0 w 1450"/>
                  <a:gd name="T7" fmla="*/ 0 h 286"/>
                  <a:gd name="T8" fmla="*/ 0 w 1450"/>
                  <a:gd name="T9" fmla="*/ 286 h 286"/>
                  <a:gd name="T10" fmla="*/ 26 w 1450"/>
                  <a:gd name="T11" fmla="*/ 26 h 286"/>
                  <a:gd name="T12" fmla="*/ 1423 w 1450"/>
                  <a:gd name="T13" fmla="*/ 26 h 286"/>
                  <a:gd name="T14" fmla="*/ 1423 w 1450"/>
                  <a:gd name="T15" fmla="*/ 260 h 286"/>
                  <a:gd name="T16" fmla="*/ 26 w 1450"/>
                  <a:gd name="T17" fmla="*/ 260 h 286"/>
                  <a:gd name="T18" fmla="*/ 26 w 1450"/>
                  <a:gd name="T19" fmla="*/ 2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286">
                    <a:moveTo>
                      <a:pt x="0" y="286"/>
                    </a:moveTo>
                    <a:lnTo>
                      <a:pt x="1450" y="286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260"/>
                    </a:lnTo>
                    <a:lnTo>
                      <a:pt x="26" y="26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8" name="Rectangle 9"/>
              <p:cNvSpPr>
                <a:spLocks noChangeArrowheads="1"/>
              </p:cNvSpPr>
              <p:nvPr/>
            </p:nvSpPr>
            <p:spPr bwMode="auto">
              <a:xfrm>
                <a:off x="9408179" y="3568541"/>
                <a:ext cx="564476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09" name="Freeform 10"/>
              <p:cNvSpPr>
                <a:spLocks noEditPoints="1"/>
              </p:cNvSpPr>
              <p:nvPr/>
            </p:nvSpPr>
            <p:spPr bwMode="auto">
              <a:xfrm>
                <a:off x="9408179" y="4117311"/>
                <a:ext cx="1339592" cy="132112"/>
              </a:xfrm>
              <a:custGeom>
                <a:avLst/>
                <a:gdLst>
                  <a:gd name="T0" fmla="*/ 0 w 1450"/>
                  <a:gd name="T1" fmla="*/ 143 h 143"/>
                  <a:gd name="T2" fmla="*/ 1450 w 1450"/>
                  <a:gd name="T3" fmla="*/ 143 h 143"/>
                  <a:gd name="T4" fmla="*/ 1450 w 1450"/>
                  <a:gd name="T5" fmla="*/ 0 h 143"/>
                  <a:gd name="T6" fmla="*/ 0 w 1450"/>
                  <a:gd name="T7" fmla="*/ 0 h 143"/>
                  <a:gd name="T8" fmla="*/ 0 w 1450"/>
                  <a:gd name="T9" fmla="*/ 143 h 143"/>
                  <a:gd name="T10" fmla="*/ 26 w 1450"/>
                  <a:gd name="T11" fmla="*/ 26 h 143"/>
                  <a:gd name="T12" fmla="*/ 1423 w 1450"/>
                  <a:gd name="T13" fmla="*/ 26 h 143"/>
                  <a:gd name="T14" fmla="*/ 1423 w 1450"/>
                  <a:gd name="T15" fmla="*/ 117 h 143"/>
                  <a:gd name="T16" fmla="*/ 26 w 1450"/>
                  <a:gd name="T17" fmla="*/ 117 h 143"/>
                  <a:gd name="T18" fmla="*/ 26 w 1450"/>
                  <a:gd name="T1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0" h="143">
                    <a:moveTo>
                      <a:pt x="0" y="143"/>
                    </a:moveTo>
                    <a:lnTo>
                      <a:pt x="1450" y="143"/>
                    </a:lnTo>
                    <a:lnTo>
                      <a:pt x="1450" y="0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  <a:moveTo>
                      <a:pt x="26" y="26"/>
                    </a:moveTo>
                    <a:lnTo>
                      <a:pt x="1423" y="26"/>
                    </a:lnTo>
                    <a:lnTo>
                      <a:pt x="1423" y="117"/>
                    </a:lnTo>
                    <a:lnTo>
                      <a:pt x="26" y="117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0" name="Rectangle 11"/>
              <p:cNvSpPr>
                <a:spLocks noChangeArrowheads="1"/>
              </p:cNvSpPr>
              <p:nvPr/>
            </p:nvSpPr>
            <p:spPr bwMode="auto">
              <a:xfrm>
                <a:off x="9408179" y="4026773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1" name="Freeform 12"/>
              <p:cNvSpPr>
                <a:spLocks noEditPoints="1"/>
              </p:cNvSpPr>
              <p:nvPr/>
            </p:nvSpPr>
            <p:spPr bwMode="auto">
              <a:xfrm>
                <a:off x="9408179" y="4446204"/>
                <a:ext cx="88690" cy="88690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96 h 96"/>
                  <a:gd name="T4" fmla="*/ 96 w 96"/>
                  <a:gd name="T5" fmla="*/ 0 h 96"/>
                  <a:gd name="T6" fmla="*/ 0 w 96"/>
                  <a:gd name="T7" fmla="*/ 0 h 96"/>
                  <a:gd name="T8" fmla="*/ 0 w 96"/>
                  <a:gd name="T9" fmla="*/ 96 h 96"/>
                  <a:gd name="T10" fmla="*/ 13 w 96"/>
                  <a:gd name="T11" fmla="*/ 13 h 96"/>
                  <a:gd name="T12" fmla="*/ 83 w 96"/>
                  <a:gd name="T13" fmla="*/ 13 h 96"/>
                  <a:gd name="T14" fmla="*/ 83 w 96"/>
                  <a:gd name="T15" fmla="*/ 83 h 96"/>
                  <a:gd name="T16" fmla="*/ 13 w 96"/>
                  <a:gd name="T17" fmla="*/ 83 h 96"/>
                  <a:gd name="T18" fmla="*/ 13 w 96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83" y="13"/>
                    </a:lnTo>
                    <a:lnTo>
                      <a:pt x="83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2" name="Freeform 13"/>
              <p:cNvSpPr>
                <a:spLocks noEditPoints="1"/>
              </p:cNvSpPr>
              <p:nvPr/>
            </p:nvSpPr>
            <p:spPr bwMode="auto">
              <a:xfrm>
                <a:off x="9868259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13 w 92"/>
                  <a:gd name="T11" fmla="*/ 13 h 96"/>
                  <a:gd name="T12" fmla="*/ 79 w 92"/>
                  <a:gd name="T13" fmla="*/ 13 h 96"/>
                  <a:gd name="T14" fmla="*/ 79 w 92"/>
                  <a:gd name="T15" fmla="*/ 83 h 96"/>
                  <a:gd name="T16" fmla="*/ 13 w 92"/>
                  <a:gd name="T17" fmla="*/ 83 h 96"/>
                  <a:gd name="T18" fmla="*/ 13 w 92"/>
                  <a:gd name="T19" fmla="*/ 1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13" y="13"/>
                    </a:moveTo>
                    <a:lnTo>
                      <a:pt x="79" y="13"/>
                    </a:lnTo>
                    <a:lnTo>
                      <a:pt x="79" y="83"/>
                    </a:lnTo>
                    <a:lnTo>
                      <a:pt x="13" y="83"/>
                    </a:lnTo>
                    <a:lnTo>
                      <a:pt x="1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3" name="Freeform 14"/>
              <p:cNvSpPr>
                <a:spLocks noEditPoints="1"/>
              </p:cNvSpPr>
              <p:nvPr/>
            </p:nvSpPr>
            <p:spPr bwMode="auto">
              <a:xfrm>
                <a:off x="10327415" y="4446204"/>
                <a:ext cx="84994" cy="88690"/>
              </a:xfrm>
              <a:custGeom>
                <a:avLst/>
                <a:gdLst>
                  <a:gd name="T0" fmla="*/ 0 w 92"/>
                  <a:gd name="T1" fmla="*/ 96 h 96"/>
                  <a:gd name="T2" fmla="*/ 92 w 92"/>
                  <a:gd name="T3" fmla="*/ 96 h 96"/>
                  <a:gd name="T4" fmla="*/ 92 w 92"/>
                  <a:gd name="T5" fmla="*/ 0 h 96"/>
                  <a:gd name="T6" fmla="*/ 0 w 92"/>
                  <a:gd name="T7" fmla="*/ 0 h 96"/>
                  <a:gd name="T8" fmla="*/ 0 w 92"/>
                  <a:gd name="T9" fmla="*/ 96 h 96"/>
                  <a:gd name="T10" fmla="*/ 55 w 92"/>
                  <a:gd name="T11" fmla="*/ 48 h 96"/>
                  <a:gd name="T12" fmla="*/ 79 w 92"/>
                  <a:gd name="T13" fmla="*/ 24 h 96"/>
                  <a:gd name="T14" fmla="*/ 79 w 92"/>
                  <a:gd name="T15" fmla="*/ 71 h 96"/>
                  <a:gd name="T16" fmla="*/ 55 w 92"/>
                  <a:gd name="T17" fmla="*/ 48 h 96"/>
                  <a:gd name="T18" fmla="*/ 71 w 92"/>
                  <a:gd name="T19" fmla="*/ 83 h 96"/>
                  <a:gd name="T20" fmla="*/ 20 w 92"/>
                  <a:gd name="T21" fmla="*/ 83 h 96"/>
                  <a:gd name="T22" fmla="*/ 45 w 92"/>
                  <a:gd name="T23" fmla="*/ 57 h 96"/>
                  <a:gd name="T24" fmla="*/ 71 w 92"/>
                  <a:gd name="T25" fmla="*/ 83 h 96"/>
                  <a:gd name="T26" fmla="*/ 45 w 92"/>
                  <a:gd name="T27" fmla="*/ 38 h 96"/>
                  <a:gd name="T28" fmla="*/ 20 w 92"/>
                  <a:gd name="T29" fmla="*/ 13 h 96"/>
                  <a:gd name="T30" fmla="*/ 71 w 92"/>
                  <a:gd name="T31" fmla="*/ 13 h 96"/>
                  <a:gd name="T32" fmla="*/ 45 w 92"/>
                  <a:gd name="T33" fmla="*/ 38 h 96"/>
                  <a:gd name="T34" fmla="*/ 36 w 92"/>
                  <a:gd name="T35" fmla="*/ 48 h 96"/>
                  <a:gd name="T36" fmla="*/ 13 w 92"/>
                  <a:gd name="T37" fmla="*/ 71 h 96"/>
                  <a:gd name="T38" fmla="*/ 13 w 92"/>
                  <a:gd name="T39" fmla="*/ 24 h 96"/>
                  <a:gd name="T40" fmla="*/ 36 w 92"/>
                  <a:gd name="T41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6">
                    <a:moveTo>
                      <a:pt x="0" y="96"/>
                    </a:moveTo>
                    <a:lnTo>
                      <a:pt x="92" y="96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  <a:moveTo>
                      <a:pt x="55" y="48"/>
                    </a:moveTo>
                    <a:lnTo>
                      <a:pt x="79" y="24"/>
                    </a:lnTo>
                    <a:lnTo>
                      <a:pt x="79" y="71"/>
                    </a:lnTo>
                    <a:lnTo>
                      <a:pt x="55" y="48"/>
                    </a:lnTo>
                    <a:close/>
                    <a:moveTo>
                      <a:pt x="71" y="83"/>
                    </a:moveTo>
                    <a:lnTo>
                      <a:pt x="20" y="83"/>
                    </a:lnTo>
                    <a:lnTo>
                      <a:pt x="45" y="57"/>
                    </a:lnTo>
                    <a:lnTo>
                      <a:pt x="71" y="83"/>
                    </a:lnTo>
                    <a:close/>
                    <a:moveTo>
                      <a:pt x="45" y="38"/>
                    </a:moveTo>
                    <a:lnTo>
                      <a:pt x="20" y="13"/>
                    </a:lnTo>
                    <a:lnTo>
                      <a:pt x="71" y="13"/>
                    </a:lnTo>
                    <a:lnTo>
                      <a:pt x="45" y="38"/>
                    </a:lnTo>
                    <a:close/>
                    <a:moveTo>
                      <a:pt x="36" y="48"/>
                    </a:moveTo>
                    <a:lnTo>
                      <a:pt x="13" y="71"/>
                    </a:lnTo>
                    <a:lnTo>
                      <a:pt x="13" y="24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4" name="Rectangle 15"/>
              <p:cNvSpPr>
                <a:spLocks noChangeArrowheads="1"/>
              </p:cNvSpPr>
              <p:nvPr/>
            </p:nvSpPr>
            <p:spPr bwMode="auto">
              <a:xfrm>
                <a:off x="9408179" y="4352894"/>
                <a:ext cx="740932" cy="39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5" name="Rectangle 16"/>
              <p:cNvSpPr>
                <a:spLocks noChangeArrowheads="1"/>
              </p:cNvSpPr>
              <p:nvPr/>
            </p:nvSpPr>
            <p:spPr bwMode="auto">
              <a:xfrm>
                <a:off x="9542136" y="4469300"/>
                <a:ext cx="100700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6" name="Rectangle 17"/>
              <p:cNvSpPr>
                <a:spLocks noChangeArrowheads="1"/>
              </p:cNvSpPr>
              <p:nvPr/>
            </p:nvSpPr>
            <p:spPr bwMode="auto">
              <a:xfrm>
                <a:off x="9993903" y="4469300"/>
                <a:ext cx="155208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7" name="Rectangle 18"/>
              <p:cNvSpPr>
                <a:spLocks noChangeArrowheads="1"/>
              </p:cNvSpPr>
              <p:nvPr/>
            </p:nvSpPr>
            <p:spPr bwMode="auto">
              <a:xfrm>
                <a:off x="10454908" y="4469300"/>
                <a:ext cx="292862" cy="3880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8" name="Freeform 19"/>
              <p:cNvSpPr>
                <a:spLocks/>
              </p:cNvSpPr>
              <p:nvPr/>
            </p:nvSpPr>
            <p:spPr bwMode="auto">
              <a:xfrm>
                <a:off x="9545833" y="2465455"/>
                <a:ext cx="84994" cy="113634"/>
              </a:xfrm>
              <a:custGeom>
                <a:avLst/>
                <a:gdLst>
                  <a:gd name="T0" fmla="*/ 11 w 112"/>
                  <a:gd name="T1" fmla="*/ 131 h 151"/>
                  <a:gd name="T2" fmla="*/ 28 w 112"/>
                  <a:gd name="T3" fmla="*/ 146 h 151"/>
                  <a:gd name="T4" fmla="*/ 55 w 112"/>
                  <a:gd name="T5" fmla="*/ 151 h 151"/>
                  <a:gd name="T6" fmla="*/ 82 w 112"/>
                  <a:gd name="T7" fmla="*/ 145 h 151"/>
                  <a:gd name="T8" fmla="*/ 100 w 112"/>
                  <a:gd name="T9" fmla="*/ 129 h 151"/>
                  <a:gd name="T10" fmla="*/ 109 w 112"/>
                  <a:gd name="T11" fmla="*/ 105 h 151"/>
                  <a:gd name="T12" fmla="*/ 112 w 112"/>
                  <a:gd name="T13" fmla="*/ 75 h 151"/>
                  <a:gd name="T14" fmla="*/ 109 w 112"/>
                  <a:gd name="T15" fmla="*/ 44 h 151"/>
                  <a:gd name="T16" fmla="*/ 100 w 112"/>
                  <a:gd name="T17" fmla="*/ 21 h 151"/>
                  <a:gd name="T18" fmla="*/ 83 w 112"/>
                  <a:gd name="T19" fmla="*/ 5 h 151"/>
                  <a:gd name="T20" fmla="*/ 56 w 112"/>
                  <a:gd name="T21" fmla="*/ 0 h 151"/>
                  <a:gd name="T22" fmla="*/ 29 w 112"/>
                  <a:gd name="T23" fmla="*/ 6 h 151"/>
                  <a:gd name="T24" fmla="*/ 12 w 112"/>
                  <a:gd name="T25" fmla="*/ 22 h 151"/>
                  <a:gd name="T26" fmla="*/ 2 w 112"/>
                  <a:gd name="T27" fmla="*/ 46 h 151"/>
                  <a:gd name="T28" fmla="*/ 0 w 112"/>
                  <a:gd name="T29" fmla="*/ 75 h 151"/>
                  <a:gd name="T30" fmla="*/ 2 w 112"/>
                  <a:gd name="T31" fmla="*/ 107 h 151"/>
                  <a:gd name="T32" fmla="*/ 11 w 112"/>
                  <a:gd name="T33" fmla="*/ 1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1">
                    <a:moveTo>
                      <a:pt x="11" y="131"/>
                    </a:moveTo>
                    <a:cubicBezTo>
                      <a:pt x="16" y="137"/>
                      <a:pt x="21" y="142"/>
                      <a:pt x="28" y="146"/>
                    </a:cubicBezTo>
                    <a:cubicBezTo>
                      <a:pt x="35" y="149"/>
                      <a:pt x="44" y="151"/>
                      <a:pt x="55" y="151"/>
                    </a:cubicBezTo>
                    <a:cubicBezTo>
                      <a:pt x="66" y="151"/>
                      <a:pt x="75" y="149"/>
                      <a:pt x="82" y="145"/>
                    </a:cubicBezTo>
                    <a:cubicBezTo>
                      <a:pt x="89" y="141"/>
                      <a:pt x="95" y="136"/>
                      <a:pt x="100" y="129"/>
                    </a:cubicBezTo>
                    <a:cubicBezTo>
                      <a:pt x="104" y="122"/>
                      <a:pt x="107" y="114"/>
                      <a:pt x="109" y="105"/>
                    </a:cubicBezTo>
                    <a:cubicBezTo>
                      <a:pt x="111" y="96"/>
                      <a:pt x="112" y="86"/>
                      <a:pt x="112" y="75"/>
                    </a:cubicBezTo>
                    <a:cubicBezTo>
                      <a:pt x="112" y="64"/>
                      <a:pt x="111" y="54"/>
                      <a:pt x="109" y="44"/>
                    </a:cubicBezTo>
                    <a:cubicBezTo>
                      <a:pt x="107" y="35"/>
                      <a:pt x="104" y="27"/>
                      <a:pt x="100" y="21"/>
                    </a:cubicBezTo>
                    <a:cubicBezTo>
                      <a:pt x="96" y="14"/>
                      <a:pt x="90" y="9"/>
                      <a:pt x="83" y="5"/>
                    </a:cubicBezTo>
                    <a:cubicBezTo>
                      <a:pt x="76" y="2"/>
                      <a:pt x="67" y="0"/>
                      <a:pt x="56" y="0"/>
                    </a:cubicBezTo>
                    <a:cubicBezTo>
                      <a:pt x="46" y="0"/>
                      <a:pt x="37" y="2"/>
                      <a:pt x="29" y="6"/>
                    </a:cubicBezTo>
                    <a:cubicBezTo>
                      <a:pt x="22" y="10"/>
                      <a:pt x="16" y="15"/>
                      <a:pt x="12" y="22"/>
                    </a:cubicBezTo>
                    <a:cubicBezTo>
                      <a:pt x="7" y="29"/>
                      <a:pt x="4" y="37"/>
                      <a:pt x="2" y="46"/>
                    </a:cubicBezTo>
                    <a:cubicBezTo>
                      <a:pt x="1" y="55"/>
                      <a:pt x="0" y="65"/>
                      <a:pt x="0" y="75"/>
                    </a:cubicBezTo>
                    <a:cubicBezTo>
                      <a:pt x="0" y="87"/>
                      <a:pt x="1" y="97"/>
                      <a:pt x="2" y="107"/>
                    </a:cubicBezTo>
                    <a:cubicBezTo>
                      <a:pt x="4" y="116"/>
                      <a:pt x="7" y="124"/>
                      <a:pt x="1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sp>
            <p:nvSpPr>
              <p:cNvPr id="419" name="Freeform 21"/>
              <p:cNvSpPr>
                <a:spLocks/>
              </p:cNvSpPr>
              <p:nvPr/>
            </p:nvSpPr>
            <p:spPr bwMode="auto">
              <a:xfrm>
                <a:off x="9725985" y="2466379"/>
                <a:ext cx="44344" cy="46193"/>
              </a:xfrm>
              <a:custGeom>
                <a:avLst/>
                <a:gdLst>
                  <a:gd name="T0" fmla="*/ 38 w 59"/>
                  <a:gd name="T1" fmla="*/ 59 h 61"/>
                  <a:gd name="T2" fmla="*/ 50 w 59"/>
                  <a:gd name="T3" fmla="*/ 53 h 61"/>
                  <a:gd name="T4" fmla="*/ 57 w 59"/>
                  <a:gd name="T5" fmla="*/ 43 h 61"/>
                  <a:gd name="T6" fmla="*/ 59 w 59"/>
                  <a:gd name="T7" fmla="*/ 30 h 61"/>
                  <a:gd name="T8" fmla="*/ 55 w 59"/>
                  <a:gd name="T9" fmla="*/ 12 h 61"/>
                  <a:gd name="T10" fmla="*/ 39 w 59"/>
                  <a:gd name="T11" fmla="*/ 2 h 61"/>
                  <a:gd name="T12" fmla="*/ 31 w 59"/>
                  <a:gd name="T13" fmla="*/ 1 h 61"/>
                  <a:gd name="T14" fmla="*/ 19 w 59"/>
                  <a:gd name="T15" fmla="*/ 0 h 61"/>
                  <a:gd name="T16" fmla="*/ 0 w 59"/>
                  <a:gd name="T17" fmla="*/ 0 h 61"/>
                  <a:gd name="T18" fmla="*/ 0 w 59"/>
                  <a:gd name="T19" fmla="*/ 61 h 61"/>
                  <a:gd name="T20" fmla="*/ 22 w 59"/>
                  <a:gd name="T21" fmla="*/ 61 h 61"/>
                  <a:gd name="T22" fmla="*/ 38 w 59"/>
                  <a:gd name="T23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61">
                    <a:moveTo>
                      <a:pt x="38" y="59"/>
                    </a:moveTo>
                    <a:cubicBezTo>
                      <a:pt x="43" y="58"/>
                      <a:pt x="47" y="56"/>
                      <a:pt x="50" y="53"/>
                    </a:cubicBezTo>
                    <a:cubicBezTo>
                      <a:pt x="53" y="50"/>
                      <a:pt x="56" y="47"/>
                      <a:pt x="57" y="43"/>
                    </a:cubicBezTo>
                    <a:cubicBezTo>
                      <a:pt x="59" y="39"/>
                      <a:pt x="59" y="35"/>
                      <a:pt x="59" y="30"/>
                    </a:cubicBezTo>
                    <a:cubicBezTo>
                      <a:pt x="59" y="23"/>
                      <a:pt x="58" y="17"/>
                      <a:pt x="55" y="12"/>
                    </a:cubicBezTo>
                    <a:cubicBezTo>
                      <a:pt x="51" y="7"/>
                      <a:pt x="46" y="4"/>
                      <a:pt x="39" y="2"/>
                    </a:cubicBezTo>
                    <a:cubicBezTo>
                      <a:pt x="37" y="1"/>
                      <a:pt x="34" y="1"/>
                      <a:pt x="31" y="1"/>
                    </a:cubicBezTo>
                    <a:cubicBezTo>
                      <a:pt x="28" y="0"/>
                      <a:pt x="24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8" y="61"/>
                      <a:pt x="34" y="61"/>
                      <a:pt x="3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"/>
              </a:p>
            </p:txBody>
          </p:sp>
          <p:grpSp>
            <p:nvGrpSpPr>
              <p:cNvPr id="420" name="Group 419"/>
              <p:cNvGrpSpPr/>
              <p:nvPr userDrawn="1"/>
            </p:nvGrpSpPr>
            <p:grpSpPr>
              <a:xfrm>
                <a:off x="9272371" y="2324105"/>
                <a:ext cx="1709135" cy="2335510"/>
                <a:chOff x="9272371" y="2324105"/>
                <a:chExt cx="1709135" cy="2335510"/>
              </a:xfrm>
              <a:grpFill/>
            </p:grpSpPr>
            <p:sp>
              <p:nvSpPr>
                <p:cNvPr id="421" name="Freeform 23"/>
                <p:cNvSpPr>
                  <a:spLocks noEditPoints="1"/>
                </p:cNvSpPr>
                <p:nvPr/>
              </p:nvSpPr>
              <p:spPr bwMode="auto">
                <a:xfrm>
                  <a:off x="9272371" y="2324105"/>
                  <a:ext cx="1709135" cy="2335510"/>
                </a:xfrm>
                <a:custGeom>
                  <a:avLst/>
                  <a:gdLst>
                    <a:gd name="T0" fmla="*/ 0 w 2270"/>
                    <a:gd name="T1" fmla="*/ 3031 h 3102"/>
                    <a:gd name="T2" fmla="*/ 2270 w 2270"/>
                    <a:gd name="T3" fmla="*/ 71 h 3102"/>
                    <a:gd name="T4" fmla="*/ 768 w 2270"/>
                    <a:gd name="T5" fmla="*/ 156 h 3102"/>
                    <a:gd name="T6" fmla="*/ 826 w 2270"/>
                    <a:gd name="T7" fmla="*/ 169 h 3102"/>
                    <a:gd name="T8" fmla="*/ 926 w 2270"/>
                    <a:gd name="T9" fmla="*/ 181 h 3102"/>
                    <a:gd name="T10" fmla="*/ 956 w 2270"/>
                    <a:gd name="T11" fmla="*/ 156 h 3102"/>
                    <a:gd name="T12" fmla="*/ 1002 w 2270"/>
                    <a:gd name="T13" fmla="*/ 166 h 3102"/>
                    <a:gd name="T14" fmla="*/ 999 w 2270"/>
                    <a:gd name="T15" fmla="*/ 371 h 3102"/>
                    <a:gd name="T16" fmla="*/ 966 w 2270"/>
                    <a:gd name="T17" fmla="*/ 371 h 3102"/>
                    <a:gd name="T18" fmla="*/ 961 w 2270"/>
                    <a:gd name="T19" fmla="*/ 190 h 3102"/>
                    <a:gd name="T20" fmla="*/ 886 w 2270"/>
                    <a:gd name="T21" fmla="*/ 372 h 3102"/>
                    <a:gd name="T22" fmla="*/ 856 w 2270"/>
                    <a:gd name="T23" fmla="*/ 369 h 3102"/>
                    <a:gd name="T24" fmla="*/ 793 w 2270"/>
                    <a:gd name="T25" fmla="*/ 366 h 3102"/>
                    <a:gd name="T26" fmla="*/ 772 w 2270"/>
                    <a:gd name="T27" fmla="*/ 373 h 3102"/>
                    <a:gd name="T28" fmla="*/ 751 w 2270"/>
                    <a:gd name="T29" fmla="*/ 366 h 3102"/>
                    <a:gd name="T30" fmla="*/ 900 w 2270"/>
                    <a:gd name="T31" fmla="*/ 699 h 3102"/>
                    <a:gd name="T32" fmla="*/ 900 w 2270"/>
                    <a:gd name="T33" fmla="*/ 759 h 3102"/>
                    <a:gd name="T34" fmla="*/ 740 w 2270"/>
                    <a:gd name="T35" fmla="*/ 906 h 3102"/>
                    <a:gd name="T36" fmla="*/ 931 w 2270"/>
                    <a:gd name="T37" fmla="*/ 926 h 3102"/>
                    <a:gd name="T38" fmla="*/ 924 w 2270"/>
                    <a:gd name="T39" fmla="*/ 982 h 3102"/>
                    <a:gd name="T40" fmla="*/ 640 w 2270"/>
                    <a:gd name="T41" fmla="*/ 952 h 3102"/>
                    <a:gd name="T42" fmla="*/ 916 w 2270"/>
                    <a:gd name="T43" fmla="*/ 492 h 3102"/>
                    <a:gd name="T44" fmla="*/ 930 w 2270"/>
                    <a:gd name="T45" fmla="*/ 531 h 3102"/>
                    <a:gd name="T46" fmla="*/ 916 w 2270"/>
                    <a:gd name="T47" fmla="*/ 570 h 3102"/>
                    <a:gd name="T48" fmla="*/ 559 w 2270"/>
                    <a:gd name="T49" fmla="*/ 169 h 3102"/>
                    <a:gd name="T50" fmla="*/ 642 w 2270"/>
                    <a:gd name="T51" fmla="*/ 156 h 3102"/>
                    <a:gd name="T52" fmla="*/ 704 w 2270"/>
                    <a:gd name="T53" fmla="*/ 192 h 3102"/>
                    <a:gd name="T54" fmla="*/ 684 w 2270"/>
                    <a:gd name="T55" fmla="*/ 263 h 3102"/>
                    <a:gd name="T56" fmla="*/ 690 w 2270"/>
                    <a:gd name="T57" fmla="*/ 296 h 3102"/>
                    <a:gd name="T58" fmla="*/ 719 w 2270"/>
                    <a:gd name="T59" fmla="*/ 366 h 3102"/>
                    <a:gd name="T60" fmla="*/ 695 w 2270"/>
                    <a:gd name="T61" fmla="*/ 373 h 3102"/>
                    <a:gd name="T62" fmla="*/ 672 w 2270"/>
                    <a:gd name="T63" fmla="*/ 365 h 3102"/>
                    <a:gd name="T64" fmla="*/ 629 w 2270"/>
                    <a:gd name="T65" fmla="*/ 285 h 3102"/>
                    <a:gd name="T66" fmla="*/ 602 w 2270"/>
                    <a:gd name="T67" fmla="*/ 369 h 3102"/>
                    <a:gd name="T68" fmla="*/ 570 w 2270"/>
                    <a:gd name="T69" fmla="*/ 372 h 3102"/>
                    <a:gd name="T70" fmla="*/ 559 w 2270"/>
                    <a:gd name="T71" fmla="*/ 169 h 3102"/>
                    <a:gd name="T72" fmla="*/ 560 w 2270"/>
                    <a:gd name="T73" fmla="*/ 836 h 3102"/>
                    <a:gd name="T74" fmla="*/ 463 w 2270"/>
                    <a:gd name="T75" fmla="*/ 969 h 3102"/>
                    <a:gd name="T76" fmla="*/ 212 w 2270"/>
                    <a:gd name="T77" fmla="*/ 977 h 3102"/>
                    <a:gd name="T78" fmla="*/ 233 w 2270"/>
                    <a:gd name="T79" fmla="*/ 492 h 3102"/>
                    <a:gd name="T80" fmla="*/ 519 w 2270"/>
                    <a:gd name="T81" fmla="*/ 561 h 3102"/>
                    <a:gd name="T82" fmla="*/ 491 w 2270"/>
                    <a:gd name="T83" fmla="*/ 702 h 3102"/>
                    <a:gd name="T84" fmla="*/ 344 w 2270"/>
                    <a:gd name="T85" fmla="*/ 182 h 3102"/>
                    <a:gd name="T86" fmla="*/ 497 w 2270"/>
                    <a:gd name="T87" fmla="*/ 178 h 3102"/>
                    <a:gd name="T88" fmla="*/ 495 w 2270"/>
                    <a:gd name="T89" fmla="*/ 345 h 3102"/>
                    <a:gd name="T90" fmla="*/ 343 w 2270"/>
                    <a:gd name="T91" fmla="*/ 349 h 3102"/>
                    <a:gd name="T92" fmla="*/ 173 w 2270"/>
                    <a:gd name="T93" fmla="*/ 169 h 3102"/>
                    <a:gd name="T94" fmla="*/ 291 w 2270"/>
                    <a:gd name="T95" fmla="*/ 157 h 3102"/>
                    <a:gd name="T96" fmla="*/ 294 w 2270"/>
                    <a:gd name="T97" fmla="*/ 182 h 3102"/>
                    <a:gd name="T98" fmla="*/ 217 w 2270"/>
                    <a:gd name="T99" fmla="*/ 191 h 3102"/>
                    <a:gd name="T100" fmla="*/ 288 w 2270"/>
                    <a:gd name="T101" fmla="*/ 253 h 3102"/>
                    <a:gd name="T102" fmla="*/ 288 w 2270"/>
                    <a:gd name="T103" fmla="*/ 281 h 3102"/>
                    <a:gd name="T104" fmla="*/ 217 w 2270"/>
                    <a:gd name="T105" fmla="*/ 365 h 3102"/>
                    <a:gd name="T106" fmla="*/ 195 w 2270"/>
                    <a:gd name="T107" fmla="*/ 373 h 3102"/>
                    <a:gd name="T108" fmla="*/ 173 w 2270"/>
                    <a:gd name="T109" fmla="*/ 365 h 3102"/>
                    <a:gd name="T110" fmla="*/ 71 w 2270"/>
                    <a:gd name="T111" fmla="*/ 3054 h 3102"/>
                    <a:gd name="T112" fmla="*/ 2222 w 2270"/>
                    <a:gd name="T113" fmla="*/ 3031 h 3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70" h="3102">
                      <a:moveTo>
                        <a:pt x="2199" y="0"/>
                      </a:move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3031"/>
                        <a:pt x="0" y="3031"/>
                        <a:pt x="0" y="3031"/>
                      </a:cubicBezTo>
                      <a:cubicBezTo>
                        <a:pt x="0" y="3070"/>
                        <a:pt x="32" y="3102"/>
                        <a:pt x="71" y="3102"/>
                      </a:cubicBezTo>
                      <a:cubicBezTo>
                        <a:pt x="2199" y="3102"/>
                        <a:pt x="2199" y="3102"/>
                        <a:pt x="2199" y="3102"/>
                      </a:cubicBezTo>
                      <a:cubicBezTo>
                        <a:pt x="2238" y="3102"/>
                        <a:pt x="2270" y="3070"/>
                        <a:pt x="2270" y="3031"/>
                      </a:cubicBezTo>
                      <a:cubicBezTo>
                        <a:pt x="2270" y="71"/>
                        <a:pt x="2270" y="71"/>
                        <a:pt x="2270" y="71"/>
                      </a:cubicBezTo>
                      <a:cubicBezTo>
                        <a:pt x="2270" y="32"/>
                        <a:pt x="2238" y="0"/>
                        <a:pt x="2199" y="0"/>
                      </a:cubicBezTo>
                      <a:close/>
                      <a:moveTo>
                        <a:pt x="751" y="173"/>
                      </a:moveTo>
                      <a:cubicBezTo>
                        <a:pt x="751" y="167"/>
                        <a:pt x="753" y="163"/>
                        <a:pt x="756" y="160"/>
                      </a:cubicBezTo>
                      <a:cubicBezTo>
                        <a:pt x="759" y="157"/>
                        <a:pt x="763" y="156"/>
                        <a:pt x="768" y="156"/>
                      </a:cubicBezTo>
                      <a:cubicBezTo>
                        <a:pt x="796" y="156"/>
                        <a:pt x="796" y="156"/>
                        <a:pt x="796" y="156"/>
                      </a:cubicBezTo>
                      <a:cubicBezTo>
                        <a:pt x="802" y="156"/>
                        <a:pt x="806" y="156"/>
                        <a:pt x="810" y="157"/>
                      </a:cubicBezTo>
                      <a:cubicBezTo>
                        <a:pt x="813" y="158"/>
                        <a:pt x="816" y="159"/>
                        <a:pt x="819" y="161"/>
                      </a:cubicBezTo>
                      <a:cubicBezTo>
                        <a:pt x="822" y="163"/>
                        <a:pt x="824" y="166"/>
                        <a:pt x="826" y="169"/>
                      </a:cubicBezTo>
                      <a:cubicBezTo>
                        <a:pt x="828" y="172"/>
                        <a:pt x="829" y="176"/>
                        <a:pt x="831" y="180"/>
                      </a:cubicBezTo>
                      <a:cubicBezTo>
                        <a:pt x="877" y="309"/>
                        <a:pt x="877" y="309"/>
                        <a:pt x="877" y="309"/>
                      </a:cubicBezTo>
                      <a:cubicBezTo>
                        <a:pt x="878" y="309"/>
                        <a:pt x="878" y="309"/>
                        <a:pt x="878" y="309"/>
                      </a:cubicBezTo>
                      <a:cubicBezTo>
                        <a:pt x="926" y="181"/>
                        <a:pt x="926" y="181"/>
                        <a:pt x="926" y="181"/>
                      </a:cubicBezTo>
                      <a:cubicBezTo>
                        <a:pt x="928" y="176"/>
                        <a:pt x="929" y="172"/>
                        <a:pt x="931" y="169"/>
                      </a:cubicBezTo>
                      <a:cubicBezTo>
                        <a:pt x="933" y="166"/>
                        <a:pt x="935" y="163"/>
                        <a:pt x="937" y="161"/>
                      </a:cubicBezTo>
                      <a:cubicBezTo>
                        <a:pt x="939" y="159"/>
                        <a:pt x="942" y="158"/>
                        <a:pt x="945" y="157"/>
                      </a:cubicBezTo>
                      <a:cubicBezTo>
                        <a:pt x="948" y="156"/>
                        <a:pt x="952" y="156"/>
                        <a:pt x="956" y="156"/>
                      </a:cubicBezTo>
                      <a:cubicBezTo>
                        <a:pt x="986" y="156"/>
                        <a:pt x="986" y="156"/>
                        <a:pt x="986" y="156"/>
                      </a:cubicBezTo>
                      <a:cubicBezTo>
                        <a:pt x="989" y="156"/>
                        <a:pt x="991" y="156"/>
                        <a:pt x="993" y="157"/>
                      </a:cubicBezTo>
                      <a:cubicBezTo>
                        <a:pt x="995" y="158"/>
                        <a:pt x="997" y="159"/>
                        <a:pt x="999" y="160"/>
                      </a:cubicBezTo>
                      <a:cubicBezTo>
                        <a:pt x="1000" y="162"/>
                        <a:pt x="1001" y="164"/>
                        <a:pt x="1002" y="166"/>
                      </a:cubicBezTo>
                      <a:cubicBezTo>
                        <a:pt x="1003" y="168"/>
                        <a:pt x="1003" y="170"/>
                        <a:pt x="1003" y="173"/>
                      </a:cubicBezTo>
                      <a:cubicBezTo>
                        <a:pt x="1003" y="366"/>
                        <a:pt x="1003" y="366"/>
                        <a:pt x="1003" y="366"/>
                      </a:cubicBezTo>
                      <a:cubicBezTo>
                        <a:pt x="1003" y="367"/>
                        <a:pt x="1003" y="368"/>
                        <a:pt x="1002" y="369"/>
                      </a:cubicBezTo>
                      <a:cubicBezTo>
                        <a:pt x="1001" y="369"/>
                        <a:pt x="1000" y="370"/>
                        <a:pt x="999" y="371"/>
                      </a:cubicBezTo>
                      <a:cubicBezTo>
                        <a:pt x="997" y="371"/>
                        <a:pt x="995" y="372"/>
                        <a:pt x="992" y="372"/>
                      </a:cubicBezTo>
                      <a:cubicBezTo>
                        <a:pt x="990" y="372"/>
                        <a:pt x="986" y="373"/>
                        <a:pt x="982" y="373"/>
                      </a:cubicBezTo>
                      <a:cubicBezTo>
                        <a:pt x="978" y="373"/>
                        <a:pt x="975" y="372"/>
                        <a:pt x="972" y="372"/>
                      </a:cubicBezTo>
                      <a:cubicBezTo>
                        <a:pt x="969" y="372"/>
                        <a:pt x="967" y="371"/>
                        <a:pt x="966" y="371"/>
                      </a:cubicBezTo>
                      <a:cubicBezTo>
                        <a:pt x="964" y="370"/>
                        <a:pt x="963" y="369"/>
                        <a:pt x="962" y="369"/>
                      </a:cubicBezTo>
                      <a:cubicBezTo>
                        <a:pt x="962" y="368"/>
                        <a:pt x="961" y="367"/>
                        <a:pt x="961" y="366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961" y="190"/>
                        <a:pt x="961" y="190"/>
                        <a:pt x="961" y="190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7"/>
                        <a:pt x="897" y="368"/>
                        <a:pt x="896" y="369"/>
                      </a:cubicBezTo>
                      <a:cubicBezTo>
                        <a:pt x="895" y="370"/>
                        <a:pt x="894" y="371"/>
                        <a:pt x="892" y="371"/>
                      </a:cubicBezTo>
                      <a:cubicBezTo>
                        <a:pt x="890" y="372"/>
                        <a:pt x="888" y="372"/>
                        <a:pt x="886" y="372"/>
                      </a:cubicBezTo>
                      <a:cubicBezTo>
                        <a:pt x="883" y="372"/>
                        <a:pt x="880" y="373"/>
                        <a:pt x="876" y="373"/>
                      </a:cubicBezTo>
                      <a:cubicBezTo>
                        <a:pt x="872" y="373"/>
                        <a:pt x="869" y="372"/>
                        <a:pt x="866" y="372"/>
                      </a:cubicBezTo>
                      <a:cubicBezTo>
                        <a:pt x="864" y="372"/>
                        <a:pt x="861" y="371"/>
                        <a:pt x="860" y="371"/>
                      </a:cubicBezTo>
                      <a:cubicBezTo>
                        <a:pt x="858" y="370"/>
                        <a:pt x="857" y="369"/>
                        <a:pt x="856" y="369"/>
                      </a:cubicBezTo>
                      <a:cubicBezTo>
                        <a:pt x="855" y="368"/>
                        <a:pt x="854" y="367"/>
                        <a:pt x="854" y="365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190"/>
                        <a:pt x="793" y="190"/>
                        <a:pt x="793" y="190"/>
                      </a:cubicBezTo>
                      <a:cubicBezTo>
                        <a:pt x="793" y="366"/>
                        <a:pt x="793" y="366"/>
                        <a:pt x="793" y="366"/>
                      </a:cubicBezTo>
                      <a:cubicBezTo>
                        <a:pt x="793" y="367"/>
                        <a:pt x="792" y="368"/>
                        <a:pt x="792" y="369"/>
                      </a:cubicBezTo>
                      <a:cubicBezTo>
                        <a:pt x="791" y="369"/>
                        <a:pt x="790" y="370"/>
                        <a:pt x="788" y="371"/>
                      </a:cubicBezTo>
                      <a:cubicBezTo>
                        <a:pt x="787" y="371"/>
                        <a:pt x="785" y="372"/>
                        <a:pt x="782" y="372"/>
                      </a:cubicBezTo>
                      <a:cubicBezTo>
                        <a:pt x="779" y="372"/>
                        <a:pt x="776" y="373"/>
                        <a:pt x="772" y="373"/>
                      </a:cubicBezTo>
                      <a:cubicBezTo>
                        <a:pt x="768" y="373"/>
                        <a:pt x="765" y="372"/>
                        <a:pt x="762" y="372"/>
                      </a:cubicBezTo>
                      <a:cubicBezTo>
                        <a:pt x="759" y="372"/>
                        <a:pt x="757" y="371"/>
                        <a:pt x="756" y="371"/>
                      </a:cubicBezTo>
                      <a:cubicBezTo>
                        <a:pt x="754" y="370"/>
                        <a:pt x="753" y="369"/>
                        <a:pt x="752" y="369"/>
                      </a:cubicBezTo>
                      <a:cubicBezTo>
                        <a:pt x="752" y="368"/>
                        <a:pt x="751" y="367"/>
                        <a:pt x="751" y="366"/>
                      </a:cubicBezTo>
                      <a:lnTo>
                        <a:pt x="751" y="173"/>
                      </a:lnTo>
                      <a:close/>
                      <a:moveTo>
                        <a:pt x="889" y="690"/>
                      </a:moveTo>
                      <a:cubicBezTo>
                        <a:pt x="891" y="690"/>
                        <a:pt x="893" y="691"/>
                        <a:pt x="895" y="692"/>
                      </a:cubicBezTo>
                      <a:cubicBezTo>
                        <a:pt x="897" y="694"/>
                        <a:pt x="898" y="696"/>
                        <a:pt x="900" y="699"/>
                      </a:cubicBezTo>
                      <a:cubicBezTo>
                        <a:pt x="901" y="702"/>
                        <a:pt x="902" y="706"/>
                        <a:pt x="903" y="711"/>
                      </a:cubicBezTo>
                      <a:cubicBezTo>
                        <a:pt x="903" y="716"/>
                        <a:pt x="904" y="722"/>
                        <a:pt x="904" y="729"/>
                      </a:cubicBezTo>
                      <a:cubicBezTo>
                        <a:pt x="904" y="736"/>
                        <a:pt x="903" y="742"/>
                        <a:pt x="903" y="747"/>
                      </a:cubicBezTo>
                      <a:cubicBezTo>
                        <a:pt x="902" y="752"/>
                        <a:pt x="901" y="756"/>
                        <a:pt x="900" y="759"/>
                      </a:cubicBezTo>
                      <a:cubicBezTo>
                        <a:pt x="898" y="761"/>
                        <a:pt x="897" y="764"/>
                        <a:pt x="895" y="765"/>
                      </a:cubicBezTo>
                      <a:cubicBezTo>
                        <a:pt x="893" y="766"/>
                        <a:pt x="891" y="767"/>
                        <a:pt x="889" y="767"/>
                      </a:cubicBezTo>
                      <a:cubicBezTo>
                        <a:pt x="740" y="767"/>
                        <a:pt x="740" y="767"/>
                        <a:pt x="740" y="767"/>
                      </a:cubicBezTo>
                      <a:cubicBezTo>
                        <a:pt x="740" y="906"/>
                        <a:pt x="740" y="906"/>
                        <a:pt x="740" y="906"/>
                      </a:cubicBezTo>
                      <a:cubicBezTo>
                        <a:pt x="917" y="906"/>
                        <a:pt x="917" y="906"/>
                        <a:pt x="917" y="906"/>
                      </a:cubicBezTo>
                      <a:cubicBezTo>
                        <a:pt x="920" y="906"/>
                        <a:pt x="922" y="906"/>
                        <a:pt x="924" y="908"/>
                      </a:cubicBezTo>
                      <a:cubicBezTo>
                        <a:pt x="925" y="909"/>
                        <a:pt x="927" y="911"/>
                        <a:pt x="928" y="914"/>
                      </a:cubicBezTo>
                      <a:cubicBezTo>
                        <a:pt x="930" y="917"/>
                        <a:pt x="930" y="921"/>
                        <a:pt x="931" y="926"/>
                      </a:cubicBezTo>
                      <a:cubicBezTo>
                        <a:pt x="932" y="931"/>
                        <a:pt x="932" y="937"/>
                        <a:pt x="932" y="945"/>
                      </a:cubicBezTo>
                      <a:cubicBezTo>
                        <a:pt x="932" y="952"/>
                        <a:pt x="932" y="958"/>
                        <a:pt x="931" y="963"/>
                      </a:cubicBezTo>
                      <a:cubicBezTo>
                        <a:pt x="930" y="968"/>
                        <a:pt x="930" y="972"/>
                        <a:pt x="928" y="975"/>
                      </a:cubicBezTo>
                      <a:cubicBezTo>
                        <a:pt x="927" y="978"/>
                        <a:pt x="925" y="980"/>
                        <a:pt x="924" y="982"/>
                      </a:cubicBezTo>
                      <a:cubicBezTo>
                        <a:pt x="922" y="983"/>
                        <a:pt x="920" y="984"/>
                        <a:pt x="917" y="984"/>
                      </a:cubicBezTo>
                      <a:cubicBezTo>
                        <a:pt x="670" y="984"/>
                        <a:pt x="670" y="984"/>
                        <a:pt x="670" y="984"/>
                      </a:cubicBezTo>
                      <a:cubicBezTo>
                        <a:pt x="662" y="984"/>
                        <a:pt x="655" y="981"/>
                        <a:pt x="649" y="977"/>
                      </a:cubicBezTo>
                      <a:cubicBezTo>
                        <a:pt x="643" y="972"/>
                        <a:pt x="640" y="964"/>
                        <a:pt x="640" y="952"/>
                      </a:cubicBezTo>
                      <a:cubicBezTo>
                        <a:pt x="640" y="523"/>
                        <a:pt x="640" y="523"/>
                        <a:pt x="640" y="523"/>
                      </a:cubicBezTo>
                      <a:cubicBezTo>
                        <a:pt x="640" y="512"/>
                        <a:pt x="643" y="504"/>
                        <a:pt x="649" y="499"/>
                      </a:cubicBezTo>
                      <a:cubicBezTo>
                        <a:pt x="655" y="494"/>
                        <a:pt x="662" y="492"/>
                        <a:pt x="670" y="492"/>
                      </a:cubicBezTo>
                      <a:cubicBezTo>
                        <a:pt x="916" y="492"/>
                        <a:pt x="916" y="492"/>
                        <a:pt x="916" y="492"/>
                      </a:cubicBezTo>
                      <a:cubicBezTo>
                        <a:pt x="918" y="492"/>
                        <a:pt x="920" y="492"/>
                        <a:pt x="922" y="494"/>
                      </a:cubicBezTo>
                      <a:cubicBezTo>
                        <a:pt x="924" y="495"/>
                        <a:pt x="925" y="497"/>
                        <a:pt x="926" y="500"/>
                      </a:cubicBezTo>
                      <a:cubicBezTo>
                        <a:pt x="928" y="503"/>
                        <a:pt x="929" y="507"/>
                        <a:pt x="929" y="512"/>
                      </a:cubicBezTo>
                      <a:cubicBezTo>
                        <a:pt x="930" y="517"/>
                        <a:pt x="930" y="524"/>
                        <a:pt x="930" y="531"/>
                      </a:cubicBezTo>
                      <a:cubicBezTo>
                        <a:pt x="930" y="538"/>
                        <a:pt x="930" y="544"/>
                        <a:pt x="929" y="549"/>
                      </a:cubicBezTo>
                      <a:cubicBezTo>
                        <a:pt x="929" y="554"/>
                        <a:pt x="928" y="558"/>
                        <a:pt x="926" y="561"/>
                      </a:cubicBezTo>
                      <a:cubicBezTo>
                        <a:pt x="925" y="564"/>
                        <a:pt x="924" y="567"/>
                        <a:pt x="922" y="568"/>
                      </a:cubicBezTo>
                      <a:cubicBezTo>
                        <a:pt x="920" y="569"/>
                        <a:pt x="918" y="570"/>
                        <a:pt x="916" y="570"/>
                      </a:cubicBezTo>
                      <a:cubicBezTo>
                        <a:pt x="740" y="570"/>
                        <a:pt x="740" y="570"/>
                        <a:pt x="740" y="570"/>
                      </a:cubicBezTo>
                      <a:cubicBezTo>
                        <a:pt x="740" y="690"/>
                        <a:pt x="740" y="690"/>
                        <a:pt x="740" y="690"/>
                      </a:cubicBezTo>
                      <a:lnTo>
                        <a:pt x="889" y="690"/>
                      </a:lnTo>
                      <a:close/>
                      <a:moveTo>
                        <a:pt x="559" y="169"/>
                      </a:moveTo>
                      <a:cubicBezTo>
                        <a:pt x="559" y="165"/>
                        <a:pt x="560" y="161"/>
                        <a:pt x="563" y="159"/>
                      </a:cubicBezTo>
                      <a:cubicBezTo>
                        <a:pt x="565" y="157"/>
                        <a:pt x="568" y="156"/>
                        <a:pt x="572" y="156"/>
                      </a:cubicBezTo>
                      <a:cubicBezTo>
                        <a:pt x="628" y="156"/>
                        <a:pt x="628" y="156"/>
                        <a:pt x="628" y="156"/>
                      </a:cubicBezTo>
                      <a:cubicBezTo>
                        <a:pt x="633" y="156"/>
                        <a:pt x="638" y="156"/>
                        <a:pt x="642" y="156"/>
                      </a:cubicBezTo>
                      <a:cubicBezTo>
                        <a:pt x="645" y="156"/>
                        <a:pt x="649" y="156"/>
                        <a:pt x="652" y="157"/>
                      </a:cubicBezTo>
                      <a:cubicBezTo>
                        <a:pt x="660" y="158"/>
                        <a:pt x="668" y="160"/>
                        <a:pt x="675" y="163"/>
                      </a:cubicBezTo>
                      <a:cubicBezTo>
                        <a:pt x="682" y="166"/>
                        <a:pt x="688" y="170"/>
                        <a:pt x="693" y="175"/>
                      </a:cubicBezTo>
                      <a:cubicBezTo>
                        <a:pt x="698" y="180"/>
                        <a:pt x="701" y="185"/>
                        <a:pt x="704" y="192"/>
                      </a:cubicBezTo>
                      <a:cubicBezTo>
                        <a:pt x="707" y="199"/>
                        <a:pt x="708" y="206"/>
                        <a:pt x="708" y="215"/>
                      </a:cubicBezTo>
                      <a:cubicBezTo>
                        <a:pt x="708" y="222"/>
                        <a:pt x="707" y="229"/>
                        <a:pt x="705" y="235"/>
                      </a:cubicBezTo>
                      <a:cubicBezTo>
                        <a:pt x="703" y="241"/>
                        <a:pt x="701" y="246"/>
                        <a:pt x="697" y="251"/>
                      </a:cubicBezTo>
                      <a:cubicBezTo>
                        <a:pt x="693" y="255"/>
                        <a:pt x="689" y="259"/>
                        <a:pt x="684" y="263"/>
                      </a:cubicBezTo>
                      <a:cubicBezTo>
                        <a:pt x="679" y="266"/>
                        <a:pt x="673" y="269"/>
                        <a:pt x="666" y="271"/>
                      </a:cubicBezTo>
                      <a:cubicBezTo>
                        <a:pt x="669" y="273"/>
                        <a:pt x="672" y="275"/>
                        <a:pt x="675" y="277"/>
                      </a:cubicBezTo>
                      <a:cubicBezTo>
                        <a:pt x="678" y="279"/>
                        <a:pt x="681" y="282"/>
                        <a:pt x="683" y="285"/>
                      </a:cubicBezTo>
                      <a:cubicBezTo>
                        <a:pt x="686" y="288"/>
                        <a:pt x="688" y="292"/>
                        <a:pt x="690" y="296"/>
                      </a:cubicBezTo>
                      <a:cubicBezTo>
                        <a:pt x="692" y="300"/>
                        <a:pt x="695" y="304"/>
                        <a:pt x="697" y="309"/>
                      </a:cubicBezTo>
                      <a:cubicBezTo>
                        <a:pt x="715" y="352"/>
                        <a:pt x="715" y="352"/>
                        <a:pt x="715" y="352"/>
                      </a:cubicBezTo>
                      <a:cubicBezTo>
                        <a:pt x="717" y="356"/>
                        <a:pt x="718" y="359"/>
                        <a:pt x="718" y="361"/>
                      </a:cubicBezTo>
                      <a:cubicBezTo>
                        <a:pt x="719" y="363"/>
                        <a:pt x="719" y="365"/>
                        <a:pt x="719" y="366"/>
                      </a:cubicBezTo>
                      <a:cubicBezTo>
                        <a:pt x="719" y="367"/>
                        <a:pt x="719" y="368"/>
                        <a:pt x="718" y="369"/>
                      </a:cubicBezTo>
                      <a:cubicBezTo>
                        <a:pt x="718" y="370"/>
                        <a:pt x="717" y="370"/>
                        <a:pt x="715" y="371"/>
                      </a:cubicBezTo>
                      <a:cubicBezTo>
                        <a:pt x="714" y="372"/>
                        <a:pt x="711" y="372"/>
                        <a:pt x="708" y="372"/>
                      </a:cubicBezTo>
                      <a:cubicBezTo>
                        <a:pt x="705" y="372"/>
                        <a:pt x="700" y="373"/>
                        <a:pt x="695" y="373"/>
                      </a:cubicBezTo>
                      <a:cubicBezTo>
                        <a:pt x="690" y="373"/>
                        <a:pt x="686" y="372"/>
                        <a:pt x="684" y="372"/>
                      </a:cubicBezTo>
                      <a:cubicBezTo>
                        <a:pt x="681" y="372"/>
                        <a:pt x="679" y="372"/>
                        <a:pt x="677" y="371"/>
                      </a:cubicBezTo>
                      <a:cubicBezTo>
                        <a:pt x="675" y="370"/>
                        <a:pt x="674" y="370"/>
                        <a:pt x="673" y="369"/>
                      </a:cubicBezTo>
                      <a:cubicBezTo>
                        <a:pt x="673" y="368"/>
                        <a:pt x="672" y="367"/>
                        <a:pt x="672" y="365"/>
                      </a:cubicBezTo>
                      <a:cubicBezTo>
                        <a:pt x="652" y="317"/>
                        <a:pt x="652" y="317"/>
                        <a:pt x="652" y="317"/>
                      </a:cubicBezTo>
                      <a:cubicBezTo>
                        <a:pt x="650" y="312"/>
                        <a:pt x="648" y="307"/>
                        <a:pt x="646" y="302"/>
                      </a:cubicBezTo>
                      <a:cubicBezTo>
                        <a:pt x="643" y="298"/>
                        <a:pt x="641" y="295"/>
                        <a:pt x="638" y="292"/>
                      </a:cubicBezTo>
                      <a:cubicBezTo>
                        <a:pt x="635" y="289"/>
                        <a:pt x="632" y="287"/>
                        <a:pt x="629" y="285"/>
                      </a:cubicBezTo>
                      <a:cubicBezTo>
                        <a:pt x="625" y="284"/>
                        <a:pt x="621" y="283"/>
                        <a:pt x="616" y="283"/>
                      </a:cubicBezTo>
                      <a:cubicBezTo>
                        <a:pt x="603" y="283"/>
                        <a:pt x="603" y="283"/>
                        <a:pt x="603" y="283"/>
                      </a:cubicBezTo>
                      <a:cubicBezTo>
                        <a:pt x="603" y="366"/>
                        <a:pt x="603" y="366"/>
                        <a:pt x="603" y="366"/>
                      </a:cubicBezTo>
                      <a:cubicBezTo>
                        <a:pt x="603" y="367"/>
                        <a:pt x="602" y="368"/>
                        <a:pt x="602" y="369"/>
                      </a:cubicBezTo>
                      <a:cubicBezTo>
                        <a:pt x="601" y="369"/>
                        <a:pt x="600" y="370"/>
                        <a:pt x="598" y="371"/>
                      </a:cubicBezTo>
                      <a:cubicBezTo>
                        <a:pt x="596" y="371"/>
                        <a:pt x="594" y="372"/>
                        <a:pt x="591" y="372"/>
                      </a:cubicBezTo>
                      <a:cubicBezTo>
                        <a:pt x="589" y="372"/>
                        <a:pt x="585" y="373"/>
                        <a:pt x="581" y="373"/>
                      </a:cubicBezTo>
                      <a:cubicBezTo>
                        <a:pt x="576" y="373"/>
                        <a:pt x="573" y="372"/>
                        <a:pt x="570" y="372"/>
                      </a:cubicBezTo>
                      <a:cubicBezTo>
                        <a:pt x="567" y="372"/>
                        <a:pt x="565" y="371"/>
                        <a:pt x="563" y="371"/>
                      </a:cubicBezTo>
                      <a:cubicBezTo>
                        <a:pt x="562" y="370"/>
                        <a:pt x="561" y="369"/>
                        <a:pt x="560" y="369"/>
                      </a:cubicBezTo>
                      <a:cubicBezTo>
                        <a:pt x="559" y="368"/>
                        <a:pt x="559" y="367"/>
                        <a:pt x="559" y="366"/>
                      </a:cubicBezTo>
                      <a:lnTo>
                        <a:pt x="559" y="169"/>
                      </a:lnTo>
                      <a:close/>
                      <a:moveTo>
                        <a:pt x="501" y="731"/>
                      </a:moveTo>
                      <a:cubicBezTo>
                        <a:pt x="513" y="738"/>
                        <a:pt x="523" y="746"/>
                        <a:pt x="532" y="756"/>
                      </a:cubicBezTo>
                      <a:cubicBezTo>
                        <a:pt x="540" y="766"/>
                        <a:pt x="547" y="778"/>
                        <a:pt x="552" y="791"/>
                      </a:cubicBezTo>
                      <a:cubicBezTo>
                        <a:pt x="557" y="804"/>
                        <a:pt x="560" y="820"/>
                        <a:pt x="560" y="836"/>
                      </a:cubicBezTo>
                      <a:cubicBezTo>
                        <a:pt x="560" y="854"/>
                        <a:pt x="558" y="870"/>
                        <a:pt x="553" y="884"/>
                      </a:cubicBezTo>
                      <a:cubicBezTo>
                        <a:pt x="548" y="898"/>
                        <a:pt x="541" y="911"/>
                        <a:pt x="533" y="922"/>
                      </a:cubicBezTo>
                      <a:cubicBezTo>
                        <a:pt x="524" y="932"/>
                        <a:pt x="514" y="942"/>
                        <a:pt x="502" y="950"/>
                      </a:cubicBezTo>
                      <a:cubicBezTo>
                        <a:pt x="491" y="958"/>
                        <a:pt x="478" y="964"/>
                        <a:pt x="463" y="969"/>
                      </a:cubicBezTo>
                      <a:cubicBezTo>
                        <a:pt x="449" y="974"/>
                        <a:pt x="434" y="978"/>
                        <a:pt x="418" y="980"/>
                      </a:cubicBezTo>
                      <a:cubicBezTo>
                        <a:pt x="402" y="983"/>
                        <a:pt x="384" y="984"/>
                        <a:pt x="364" y="984"/>
                      </a:cubicBezTo>
                      <a:cubicBezTo>
                        <a:pt x="233" y="984"/>
                        <a:pt x="233" y="984"/>
                        <a:pt x="233" y="984"/>
                      </a:cubicBezTo>
                      <a:cubicBezTo>
                        <a:pt x="225" y="984"/>
                        <a:pt x="218" y="981"/>
                        <a:pt x="212" y="977"/>
                      </a:cubicBezTo>
                      <a:cubicBezTo>
                        <a:pt x="206" y="972"/>
                        <a:pt x="204" y="964"/>
                        <a:pt x="204" y="952"/>
                      </a:cubicBezTo>
                      <a:cubicBezTo>
                        <a:pt x="204" y="523"/>
                        <a:pt x="204" y="523"/>
                        <a:pt x="204" y="523"/>
                      </a:cubicBezTo>
                      <a:cubicBezTo>
                        <a:pt x="204" y="512"/>
                        <a:pt x="206" y="504"/>
                        <a:pt x="212" y="499"/>
                      </a:cubicBezTo>
                      <a:cubicBezTo>
                        <a:pt x="218" y="494"/>
                        <a:pt x="225" y="492"/>
                        <a:pt x="233" y="492"/>
                      </a:cubicBezTo>
                      <a:cubicBezTo>
                        <a:pt x="357" y="492"/>
                        <a:pt x="357" y="492"/>
                        <a:pt x="357" y="492"/>
                      </a:cubicBezTo>
                      <a:cubicBezTo>
                        <a:pt x="387" y="492"/>
                        <a:pt x="413" y="494"/>
                        <a:pt x="433" y="499"/>
                      </a:cubicBezTo>
                      <a:cubicBezTo>
                        <a:pt x="454" y="504"/>
                        <a:pt x="472" y="512"/>
                        <a:pt x="486" y="522"/>
                      </a:cubicBezTo>
                      <a:cubicBezTo>
                        <a:pt x="501" y="533"/>
                        <a:pt x="512" y="546"/>
                        <a:pt x="519" y="561"/>
                      </a:cubicBezTo>
                      <a:cubicBezTo>
                        <a:pt x="527" y="577"/>
                        <a:pt x="531" y="595"/>
                        <a:pt x="531" y="617"/>
                      </a:cubicBezTo>
                      <a:cubicBezTo>
                        <a:pt x="531" y="629"/>
                        <a:pt x="529" y="640"/>
                        <a:pt x="526" y="650"/>
                      </a:cubicBezTo>
                      <a:cubicBezTo>
                        <a:pt x="523" y="661"/>
                        <a:pt x="519" y="671"/>
                        <a:pt x="513" y="679"/>
                      </a:cubicBezTo>
                      <a:cubicBezTo>
                        <a:pt x="507" y="688"/>
                        <a:pt x="500" y="695"/>
                        <a:pt x="491" y="702"/>
                      </a:cubicBezTo>
                      <a:cubicBezTo>
                        <a:pt x="483" y="709"/>
                        <a:pt x="473" y="714"/>
                        <a:pt x="462" y="718"/>
                      </a:cubicBezTo>
                      <a:cubicBezTo>
                        <a:pt x="476" y="721"/>
                        <a:pt x="489" y="725"/>
                        <a:pt x="501" y="731"/>
                      </a:cubicBezTo>
                      <a:close/>
                      <a:moveTo>
                        <a:pt x="324" y="218"/>
                      </a:moveTo>
                      <a:cubicBezTo>
                        <a:pt x="329" y="204"/>
                        <a:pt x="335" y="192"/>
                        <a:pt x="344" y="182"/>
                      </a:cubicBezTo>
                      <a:cubicBezTo>
                        <a:pt x="353" y="172"/>
                        <a:pt x="364" y="165"/>
                        <a:pt x="377" y="160"/>
                      </a:cubicBezTo>
                      <a:cubicBezTo>
                        <a:pt x="390" y="154"/>
                        <a:pt x="405" y="152"/>
                        <a:pt x="422" y="152"/>
                      </a:cubicBezTo>
                      <a:cubicBezTo>
                        <a:pt x="438" y="152"/>
                        <a:pt x="453" y="154"/>
                        <a:pt x="465" y="158"/>
                      </a:cubicBezTo>
                      <a:cubicBezTo>
                        <a:pt x="478" y="163"/>
                        <a:pt x="488" y="169"/>
                        <a:pt x="497" y="178"/>
                      </a:cubicBezTo>
                      <a:cubicBezTo>
                        <a:pt x="505" y="187"/>
                        <a:pt x="511" y="199"/>
                        <a:pt x="516" y="212"/>
                      </a:cubicBezTo>
                      <a:cubicBezTo>
                        <a:pt x="520" y="226"/>
                        <a:pt x="522" y="242"/>
                        <a:pt x="522" y="261"/>
                      </a:cubicBezTo>
                      <a:cubicBezTo>
                        <a:pt x="522" y="279"/>
                        <a:pt x="520" y="295"/>
                        <a:pt x="515" y="309"/>
                      </a:cubicBezTo>
                      <a:cubicBezTo>
                        <a:pt x="511" y="323"/>
                        <a:pt x="504" y="335"/>
                        <a:pt x="495" y="345"/>
                      </a:cubicBezTo>
                      <a:cubicBezTo>
                        <a:pt x="487" y="355"/>
                        <a:pt x="476" y="362"/>
                        <a:pt x="463" y="368"/>
                      </a:cubicBezTo>
                      <a:cubicBezTo>
                        <a:pt x="450" y="373"/>
                        <a:pt x="435" y="375"/>
                        <a:pt x="418" y="375"/>
                      </a:cubicBezTo>
                      <a:cubicBezTo>
                        <a:pt x="401" y="375"/>
                        <a:pt x="386" y="373"/>
                        <a:pt x="374" y="369"/>
                      </a:cubicBezTo>
                      <a:cubicBezTo>
                        <a:pt x="361" y="364"/>
                        <a:pt x="351" y="358"/>
                        <a:pt x="343" y="349"/>
                      </a:cubicBezTo>
                      <a:cubicBezTo>
                        <a:pt x="334" y="340"/>
                        <a:pt x="328" y="328"/>
                        <a:pt x="324" y="314"/>
                      </a:cubicBezTo>
                      <a:cubicBezTo>
                        <a:pt x="320" y="300"/>
                        <a:pt x="318" y="284"/>
                        <a:pt x="318" y="265"/>
                      </a:cubicBezTo>
                      <a:cubicBezTo>
                        <a:pt x="318" y="247"/>
                        <a:pt x="320" y="232"/>
                        <a:pt x="324" y="218"/>
                      </a:cubicBezTo>
                      <a:close/>
                      <a:moveTo>
                        <a:pt x="173" y="169"/>
                      </a:moveTo>
                      <a:cubicBezTo>
                        <a:pt x="173" y="165"/>
                        <a:pt x="175" y="161"/>
                        <a:pt x="177" y="159"/>
                      </a:cubicBezTo>
                      <a:cubicBezTo>
                        <a:pt x="180" y="157"/>
                        <a:pt x="183" y="156"/>
                        <a:pt x="186" y="156"/>
                      </a:cubicBezTo>
                      <a:cubicBezTo>
                        <a:pt x="288" y="156"/>
                        <a:pt x="288" y="156"/>
                        <a:pt x="288" y="156"/>
                      </a:cubicBezTo>
                      <a:cubicBezTo>
                        <a:pt x="289" y="156"/>
                        <a:pt x="290" y="156"/>
                        <a:pt x="291" y="157"/>
                      </a:cubicBezTo>
                      <a:cubicBezTo>
                        <a:pt x="291" y="157"/>
                        <a:pt x="292" y="158"/>
                        <a:pt x="293" y="160"/>
                      </a:cubicBezTo>
                      <a:cubicBezTo>
                        <a:pt x="293" y="161"/>
                        <a:pt x="294" y="163"/>
                        <a:pt x="294" y="165"/>
                      </a:cubicBezTo>
                      <a:cubicBezTo>
                        <a:pt x="294" y="167"/>
                        <a:pt x="295" y="170"/>
                        <a:pt x="295" y="174"/>
                      </a:cubicBezTo>
                      <a:cubicBezTo>
                        <a:pt x="295" y="177"/>
                        <a:pt x="294" y="180"/>
                        <a:pt x="294" y="182"/>
                      </a:cubicBezTo>
                      <a:cubicBezTo>
                        <a:pt x="294" y="184"/>
                        <a:pt x="293" y="186"/>
                        <a:pt x="293" y="187"/>
                      </a:cubicBezTo>
                      <a:cubicBezTo>
                        <a:pt x="292" y="189"/>
                        <a:pt x="291" y="190"/>
                        <a:pt x="291" y="190"/>
                      </a:cubicBezTo>
                      <a:cubicBezTo>
                        <a:pt x="290" y="191"/>
                        <a:pt x="289" y="191"/>
                        <a:pt x="288" y="191"/>
                      </a:cubicBezTo>
                      <a:cubicBezTo>
                        <a:pt x="217" y="191"/>
                        <a:pt x="217" y="191"/>
                        <a:pt x="217" y="191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84" y="250"/>
                        <a:pt x="284" y="250"/>
                        <a:pt x="284" y="250"/>
                      </a:cubicBezTo>
                      <a:cubicBezTo>
                        <a:pt x="285" y="250"/>
                        <a:pt x="286" y="250"/>
                        <a:pt x="286" y="250"/>
                      </a:cubicBezTo>
                      <a:cubicBezTo>
                        <a:pt x="287" y="251"/>
                        <a:pt x="288" y="252"/>
                        <a:pt x="288" y="253"/>
                      </a:cubicBezTo>
                      <a:cubicBezTo>
                        <a:pt x="289" y="255"/>
                        <a:pt x="290" y="256"/>
                        <a:pt x="290" y="259"/>
                      </a:cubicBezTo>
                      <a:cubicBezTo>
                        <a:pt x="290" y="261"/>
                        <a:pt x="290" y="264"/>
                        <a:pt x="290" y="267"/>
                      </a:cubicBezTo>
                      <a:cubicBezTo>
                        <a:pt x="290" y="270"/>
                        <a:pt x="290" y="273"/>
                        <a:pt x="290" y="275"/>
                      </a:cubicBezTo>
                      <a:cubicBezTo>
                        <a:pt x="290" y="277"/>
                        <a:pt x="289" y="279"/>
                        <a:pt x="288" y="281"/>
                      </a:cubicBezTo>
                      <a:cubicBezTo>
                        <a:pt x="288" y="282"/>
                        <a:pt x="287" y="283"/>
                        <a:pt x="286" y="284"/>
                      </a:cubicBezTo>
                      <a:cubicBezTo>
                        <a:pt x="286" y="284"/>
                        <a:pt x="285" y="285"/>
                        <a:pt x="284" y="285"/>
                      </a:cubicBezTo>
                      <a:cubicBezTo>
                        <a:pt x="217" y="285"/>
                        <a:pt x="217" y="285"/>
                        <a:pt x="217" y="285"/>
                      </a:cubicBezTo>
                      <a:cubicBezTo>
                        <a:pt x="217" y="365"/>
                        <a:pt x="217" y="365"/>
                        <a:pt x="217" y="365"/>
                      </a:cubicBezTo>
                      <a:cubicBezTo>
                        <a:pt x="217" y="366"/>
                        <a:pt x="217" y="367"/>
                        <a:pt x="216" y="368"/>
                      </a:cubicBezTo>
                      <a:cubicBezTo>
                        <a:pt x="216" y="369"/>
                        <a:pt x="215" y="370"/>
                        <a:pt x="213" y="371"/>
                      </a:cubicBezTo>
                      <a:cubicBezTo>
                        <a:pt x="211" y="371"/>
                        <a:pt x="209" y="372"/>
                        <a:pt x="206" y="372"/>
                      </a:cubicBezTo>
                      <a:cubicBezTo>
                        <a:pt x="203" y="372"/>
                        <a:pt x="200" y="373"/>
                        <a:pt x="195" y="373"/>
                      </a:cubicBezTo>
                      <a:cubicBezTo>
                        <a:pt x="191" y="373"/>
                        <a:pt x="188" y="372"/>
                        <a:pt x="185" y="372"/>
                      </a:cubicBezTo>
                      <a:cubicBezTo>
                        <a:pt x="182" y="372"/>
                        <a:pt x="180" y="371"/>
                        <a:pt x="178" y="371"/>
                      </a:cubicBezTo>
                      <a:cubicBezTo>
                        <a:pt x="176" y="370"/>
                        <a:pt x="175" y="369"/>
                        <a:pt x="174" y="368"/>
                      </a:cubicBezTo>
                      <a:cubicBezTo>
                        <a:pt x="174" y="367"/>
                        <a:pt x="173" y="366"/>
                        <a:pt x="173" y="365"/>
                      </a:cubicBezTo>
                      <a:lnTo>
                        <a:pt x="173" y="169"/>
                      </a:lnTo>
                      <a:close/>
                      <a:moveTo>
                        <a:pt x="2222" y="3031"/>
                      </a:moveTo>
                      <a:cubicBezTo>
                        <a:pt x="2222" y="3044"/>
                        <a:pt x="2212" y="3054"/>
                        <a:pt x="2199" y="3054"/>
                      </a:cubicBezTo>
                      <a:cubicBezTo>
                        <a:pt x="71" y="3054"/>
                        <a:pt x="71" y="3054"/>
                        <a:pt x="71" y="3054"/>
                      </a:cubicBezTo>
                      <a:cubicBezTo>
                        <a:pt x="58" y="3054"/>
                        <a:pt x="48" y="3044"/>
                        <a:pt x="48" y="3031"/>
                      </a:cubicBezTo>
                      <a:cubicBezTo>
                        <a:pt x="48" y="1121"/>
                        <a:pt x="48" y="1121"/>
                        <a:pt x="48" y="1121"/>
                      </a:cubicBezTo>
                      <a:cubicBezTo>
                        <a:pt x="2222" y="1121"/>
                        <a:pt x="2222" y="1121"/>
                        <a:pt x="2222" y="1121"/>
                      </a:cubicBezTo>
                      <a:lnTo>
                        <a:pt x="2222" y="30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400"/>
                </a:p>
              </p:txBody>
            </p:sp>
            <p:sp>
              <p:nvSpPr>
                <p:cNvPr id="422" name="Rectangle 421"/>
                <p:cNvSpPr/>
                <p:nvPr userDrawn="1"/>
              </p:nvSpPr>
              <p:spPr>
                <a:xfrm>
                  <a:off x="9368485" y="2645643"/>
                  <a:ext cx="780625" cy="4978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00">
                    <a:ln>
                      <a:noFill/>
                    </a:ln>
                  </a:endParaRPr>
                </a:p>
              </p:txBody>
            </p:sp>
          </p:grpSp>
        </p:grpSp>
        <p:sp>
          <p:nvSpPr>
            <p:cNvPr id="403" name="TextBox 402"/>
            <p:cNvSpPr txBox="1"/>
            <p:nvPr userDrawn="1"/>
          </p:nvSpPr>
          <p:spPr>
            <a:xfrm>
              <a:off x="162575" y="1661249"/>
              <a:ext cx="2059823" cy="11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WO</a:t>
              </a:r>
            </a:p>
          </p:txBody>
        </p:sp>
      </p:grpSp>
      <p:sp>
        <p:nvSpPr>
          <p:cNvPr id="423" name="Line 170"/>
          <p:cNvSpPr>
            <a:spLocks noChangeShapeType="1"/>
          </p:cNvSpPr>
          <p:nvPr/>
        </p:nvSpPr>
        <p:spPr bwMode="auto">
          <a:xfrm flipV="1">
            <a:off x="8029997" y="3218578"/>
            <a:ext cx="0" cy="50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424" name="Line 170"/>
          <p:cNvSpPr>
            <a:spLocks noChangeShapeType="1"/>
          </p:cNvSpPr>
          <p:nvPr/>
        </p:nvSpPr>
        <p:spPr bwMode="auto">
          <a:xfrm>
            <a:off x="5192514" y="1951190"/>
            <a:ext cx="0" cy="6875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2229121" y="3735991"/>
            <a:ext cx="808754" cy="707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DF4C7-61B6-A03A-A52D-34AD6CDA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9947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339" grpId="0" animBg="1"/>
      <p:bldP spid="340" grpId="0" animBg="1"/>
      <p:bldP spid="341" grpId="0"/>
      <p:bldP spid="342" grpId="0" animBg="1"/>
      <p:bldP spid="365" grpId="0"/>
      <p:bldP spid="366" grpId="0" animBg="1"/>
      <p:bldP spid="369" grpId="0" animBg="1"/>
      <p:bldP spid="371" grpId="0" animBg="1"/>
      <p:bldP spid="396" grpId="0" animBg="1"/>
      <p:bldP spid="397" grpId="0"/>
      <p:bldP spid="398" grpId="0" animBg="1"/>
      <p:bldP spid="399" grpId="0"/>
      <p:bldP spid="400" grpId="0" animBg="1"/>
      <p:bldP spid="423" grpId="0" animBg="1"/>
      <p:bldP spid="424" grpId="0" animBg="1"/>
      <p:bldP spid="3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BE definitions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General notes and definitions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Classification of Accounts guide (residency guidance)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SPV worked examples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60013-45DF-FEB3-FABC-7DF90E1A5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Contacts</a:t>
            </a:r>
          </a:p>
          <a:p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79912" y="1059582"/>
            <a:ext cx="5112568" cy="18448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rgbClr val="D0395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7188" indent="-1762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dirty="0"/>
              <a:t>Monetary Statistics queries</a:t>
            </a:r>
          </a:p>
          <a:p>
            <a:r>
              <a:rPr lang="en-GB" dirty="0">
                <a:hlinkClick r:id="rId2"/>
              </a:rPr>
              <a:t>dsd_ms@bankofengland.co.uk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DSD MCG Industrial – </a:t>
            </a:r>
          </a:p>
          <a:p>
            <a:r>
              <a:rPr lang="en-GB" dirty="0">
                <a:hlinkClick r:id="rId3"/>
              </a:rPr>
              <a:t>DSD-MCG-Industrial@bankofengland.co.uk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5782A-297F-7097-D14A-3C1DF7DD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639233"/>
            <a:ext cx="3060000" cy="601189"/>
          </a:xfrm>
        </p:spPr>
        <p:txBody>
          <a:bodyPr/>
          <a:lstStyle/>
          <a:p>
            <a:pPr lvl="2"/>
            <a:r>
              <a:rPr lang="en-GB" dirty="0"/>
              <a:t>Contents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93546" y="989107"/>
            <a:ext cx="3384376" cy="3115856"/>
          </a:xfrm>
        </p:spPr>
        <p:txBody>
          <a:bodyPr/>
          <a:lstStyle/>
          <a:p>
            <a:pPr marL="0" lvl="3" indent="0">
              <a:buNone/>
            </a:pPr>
            <a:r>
              <a:rPr lang="en-GB" sz="1600" dirty="0"/>
              <a:t>Overview </a:t>
            </a:r>
          </a:p>
          <a:p>
            <a:pPr marL="0" lvl="3" indent="0">
              <a:buNone/>
            </a:pPr>
            <a:r>
              <a:rPr lang="en-GB" sz="1600" dirty="0"/>
              <a:t>Family of Statistical Returns</a:t>
            </a:r>
          </a:p>
          <a:p>
            <a:pPr marL="0" lvl="3" indent="0">
              <a:buNone/>
            </a:pPr>
            <a:r>
              <a:rPr lang="en-GB" sz="1600" dirty="0"/>
              <a:t>Form content </a:t>
            </a:r>
          </a:p>
          <a:p>
            <a:pPr marL="0" lvl="3" indent="0">
              <a:buNone/>
            </a:pPr>
            <a:r>
              <a:rPr lang="en-GB" sz="1600" dirty="0"/>
              <a:t>How are the data used?</a:t>
            </a:r>
          </a:p>
          <a:p>
            <a:pPr marL="0" lvl="3" indent="0">
              <a:buNone/>
            </a:pPr>
            <a:r>
              <a:rPr lang="en-GB" sz="1600" dirty="0"/>
              <a:t>Common Reporting Issues </a:t>
            </a:r>
          </a:p>
          <a:p>
            <a:pPr marL="0" lvl="3" indent="0">
              <a:buNone/>
            </a:pPr>
            <a:r>
              <a:rPr lang="en-GB" sz="1600" dirty="0"/>
              <a:t>Form Reconciliations </a:t>
            </a:r>
          </a:p>
          <a:p>
            <a:pPr marL="0" lvl="3" indent="0">
              <a:buNone/>
            </a:pPr>
            <a:r>
              <a:rPr lang="en-GB" sz="1600" dirty="0"/>
              <a:t>Timetable </a:t>
            </a:r>
          </a:p>
          <a:p>
            <a:pPr marL="0" lvl="3" indent="0">
              <a:buNone/>
            </a:pPr>
            <a:r>
              <a:rPr lang="en-GB" sz="1600" dirty="0"/>
              <a:t>Resources </a:t>
            </a:r>
          </a:p>
          <a:p>
            <a:pPr marL="0" lvl="3" indent="0">
              <a:buNone/>
            </a:pPr>
            <a:r>
              <a:rPr lang="en-GB" sz="1600" dirty="0"/>
              <a:t>Contact details</a:t>
            </a:r>
          </a:p>
          <a:p>
            <a:pPr marL="0" lvl="3" indent="0">
              <a:buNone/>
            </a:pPr>
            <a:endParaRPr lang="en-GB" sz="1600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44592" y="1007308"/>
            <a:ext cx="100811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93546" y="1902675"/>
            <a:ext cx="2058409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38648" y="3050511"/>
            <a:ext cx="1821294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56739" y="2499742"/>
            <a:ext cx="3274195" cy="18733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38648" y="3291830"/>
            <a:ext cx="109299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77832" y="3579862"/>
            <a:ext cx="100811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83773" y="3875845"/>
            <a:ext cx="1296144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277830" y="1324034"/>
            <a:ext cx="2421961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281088" y="1597760"/>
            <a:ext cx="1207722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6260-26AA-D240-0335-96BBA23E2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9942" y="500380"/>
            <a:ext cx="161596" cy="123776"/>
          </a:xfrm>
          <a:prstGeom prst="rect">
            <a:avLst/>
          </a:prstGeom>
        </p:spPr>
      </p:pic>
      <p:sp>
        <p:nvSpPr>
          <p:cNvPr id="4" name="Rectangle 3">
            <a:hlinkClick r:id="rId11" action="ppaction://hlinksldjump"/>
            <a:extLst>
              <a:ext uri="{FF2B5EF4-FFF2-40B4-BE49-F238E27FC236}">
                <a16:creationId xmlns:a16="http://schemas.microsoft.com/office/drawing/2014/main" id="{A3CEE137-F1BA-561A-E696-7837EE67000D}"/>
              </a:ext>
            </a:extLst>
          </p:cNvPr>
          <p:cNvSpPr/>
          <p:nvPr/>
        </p:nvSpPr>
        <p:spPr>
          <a:xfrm>
            <a:off x="277830" y="2155102"/>
            <a:ext cx="2058409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54B85D0C-4F51-BCB5-C3E8-3203AFA570F6}"/>
              </a:ext>
            </a:extLst>
          </p:cNvPr>
          <p:cNvSpPr/>
          <p:nvPr/>
        </p:nvSpPr>
        <p:spPr>
          <a:xfrm>
            <a:off x="238648" y="2775673"/>
            <a:ext cx="3274195" cy="18733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FDB181AC-FF51-99C1-8C19-BF1064E6D3A2}"/>
              </a:ext>
            </a:extLst>
          </p:cNvPr>
          <p:cNvSpPr/>
          <p:nvPr/>
        </p:nvSpPr>
        <p:spPr>
          <a:xfrm>
            <a:off x="277830" y="3346494"/>
            <a:ext cx="1821294" cy="20575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/>
            <a:r>
              <a:rPr lang="en-GB" dirty="0"/>
              <a:t>BE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600" y="1362083"/>
            <a:ext cx="3060000" cy="3920836"/>
          </a:xfrm>
        </p:spPr>
        <p:txBody>
          <a:bodyPr/>
          <a:lstStyle/>
          <a:p>
            <a:pPr marL="0" lvl="3" indent="0">
              <a:buNone/>
            </a:pPr>
            <a:r>
              <a:rPr lang="en-GB" dirty="0"/>
              <a:t>Reporting panel</a:t>
            </a:r>
          </a:p>
          <a:p>
            <a:pPr marL="0" lvl="3" indent="0">
              <a:buNone/>
            </a:pPr>
            <a:endParaRPr lang="en-GB" dirty="0"/>
          </a:p>
          <a:p>
            <a:pPr marL="0" lvl="3" indent="0">
              <a:buNone/>
            </a:pPr>
            <a:r>
              <a:rPr lang="en-GB" dirty="0"/>
              <a:t>Reporting deadline</a:t>
            </a:r>
          </a:p>
          <a:p>
            <a:pPr marL="0" lvl="3" indent="0">
              <a:buNone/>
            </a:pPr>
            <a:endParaRPr lang="en-GB" dirty="0"/>
          </a:p>
          <a:p>
            <a:pPr marL="0" lvl="3" indent="0">
              <a:buNone/>
            </a:pPr>
            <a:endParaRPr lang="en-GB" sz="1600" dirty="0"/>
          </a:p>
          <a:p>
            <a:pPr marL="0" lvl="3" indent="0">
              <a:buNone/>
            </a:pPr>
            <a:r>
              <a:rPr lang="en-GB" dirty="0"/>
              <a:t>Data finalised for publication</a:t>
            </a:r>
          </a:p>
          <a:p>
            <a:pPr marL="0" lvl="3" indent="0">
              <a:buNone/>
            </a:pPr>
            <a:endParaRPr lang="en-GB" sz="1200" dirty="0"/>
          </a:p>
          <a:p>
            <a:pPr marL="0" lvl="3" indent="0">
              <a:buNone/>
            </a:pPr>
            <a:r>
              <a:rPr lang="en-GB" dirty="0"/>
              <a:t>Main uses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018237" y="713082"/>
            <a:ext cx="4946375" cy="4234932"/>
          </a:xfrm>
        </p:spPr>
        <p:txBody>
          <a:bodyPr/>
          <a:lstStyle/>
          <a:p>
            <a:br>
              <a:rPr lang="en-GB" dirty="0"/>
            </a:br>
            <a:r>
              <a:rPr lang="en-GB" b="0" dirty="0"/>
              <a:t>Monthly: Private sector business &gt; £1bn, also any reporter required to submit IC, IO or IS</a:t>
            </a:r>
          </a:p>
          <a:p>
            <a:br>
              <a:rPr lang="en-GB" b="0" dirty="0"/>
            </a:br>
            <a:r>
              <a:rPr lang="en-GB" b="0" dirty="0"/>
              <a:t>11 working days after month end for               reporters, 12 working days after month-end for concessions reporters</a:t>
            </a:r>
          </a:p>
          <a:p>
            <a:br>
              <a:rPr lang="en-GB" b="0" dirty="0"/>
            </a:br>
            <a:r>
              <a:rPr lang="en-GB" b="0" dirty="0"/>
              <a:t>16 working days after month end</a:t>
            </a:r>
          </a:p>
          <a:p>
            <a:endParaRPr lang="en-GB" b="0" dirty="0"/>
          </a:p>
          <a:p>
            <a:r>
              <a:rPr lang="en-GB" b="0" dirty="0"/>
              <a:t>Monetary aggregates published in </a:t>
            </a:r>
            <a:r>
              <a:rPr lang="en-GB" b="0" dirty="0" err="1"/>
              <a:t>Bankstats</a:t>
            </a:r>
            <a:r>
              <a:rPr lang="en-GB" b="0" dirty="0"/>
              <a:t>,</a:t>
            </a:r>
          </a:p>
          <a:p>
            <a:r>
              <a:rPr lang="en-GB" b="0" dirty="0"/>
              <a:t>More detailed analysis for monetary policy and financial stability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7B37E-6FB0-ED17-0828-D7AA5475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GB" dirty="0"/>
              <a:t>Family of Bank of England Core Statistical Returns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55476" y="1191806"/>
            <a:ext cx="735747" cy="2983384"/>
            <a:chOff x="3255476" y="1191806"/>
            <a:chExt cx="735747" cy="2983384"/>
          </a:xfrm>
        </p:grpSpPr>
        <p:sp>
          <p:nvSpPr>
            <p:cNvPr id="5" name="Right Arrow 4"/>
            <p:cNvSpPr/>
            <p:nvPr/>
          </p:nvSpPr>
          <p:spPr>
            <a:xfrm>
              <a:off x="3255476" y="1191806"/>
              <a:ext cx="735747" cy="296011"/>
            </a:xfrm>
            <a:prstGeom prst="rightArrow">
              <a:avLst/>
            </a:prstGeom>
            <a:solidFill>
              <a:srgbClr val="D03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255476" y="1831656"/>
              <a:ext cx="735747" cy="296011"/>
            </a:xfrm>
            <a:prstGeom prst="rightArrow">
              <a:avLst/>
            </a:prstGeom>
            <a:solidFill>
              <a:srgbClr val="2F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55476" y="2471507"/>
              <a:ext cx="735747" cy="296011"/>
            </a:xfrm>
            <a:prstGeom prst="rightArrow">
              <a:avLst/>
            </a:prstGeom>
            <a:solidFill>
              <a:srgbClr val="F28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255476" y="3111358"/>
              <a:ext cx="735747" cy="296011"/>
            </a:xfrm>
            <a:prstGeom prst="rightArrow">
              <a:avLst/>
            </a:prstGeom>
            <a:solidFill>
              <a:srgbClr val="4B7E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55476" y="3879179"/>
              <a:ext cx="735747" cy="296011"/>
            </a:xfrm>
            <a:prstGeom prst="rightArrow">
              <a:avLst/>
            </a:prstGeom>
            <a:solidFill>
              <a:srgbClr val="3A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5" y="961461"/>
            <a:ext cx="2629315" cy="3592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10" y="1084240"/>
            <a:ext cx="3938587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59AB14-BF86-CB32-B130-B23324AC3064}"/>
              </a:ext>
            </a:extLst>
          </p:cNvPr>
          <p:cNvSpPr/>
          <p:nvPr/>
        </p:nvSpPr>
        <p:spPr>
          <a:xfrm>
            <a:off x="5364088" y="1086447"/>
            <a:ext cx="679743" cy="621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743E5-8B91-A980-9AAB-B60760388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7817"/>
            <a:ext cx="936104" cy="64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54B467-972D-185B-9EDC-B883D36C5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49947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Form content: </a:t>
            </a:r>
          </a:p>
          <a:p>
            <a:r>
              <a:rPr lang="en-GB" dirty="0">
                <a:solidFill>
                  <a:schemeClr val="bg1"/>
                </a:solidFill>
              </a:rPr>
              <a:t>Sectors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7600" y="1347614"/>
            <a:ext cx="3060000" cy="315274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UK Residents other than MFIs on the balance sheet is split by sector: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  <a:p>
            <a:br>
              <a:rPr lang="en-GB" dirty="0"/>
            </a:br>
            <a:r>
              <a:rPr lang="en-GB" dirty="0"/>
              <a:t>Other Financial Corporations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Private Non-Financial Corporations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Households including:</a:t>
            </a:r>
            <a:br>
              <a:rPr lang="en-GB" dirty="0"/>
            </a:br>
            <a:r>
              <a:rPr lang="en-GB" dirty="0"/>
              <a:t>     </a:t>
            </a:r>
            <a:r>
              <a:rPr lang="en-GB" b="0" dirty="0"/>
              <a:t>Individuals and Individual Trusts</a:t>
            </a:r>
            <a:br>
              <a:rPr lang="en-GB" b="0" dirty="0"/>
            </a:br>
            <a:r>
              <a:rPr lang="en-GB" b="0" dirty="0"/>
              <a:t>     Unincorporated Businesses</a:t>
            </a:r>
            <a:br>
              <a:rPr lang="en-GB" b="0" dirty="0"/>
            </a:br>
            <a:r>
              <a:rPr lang="en-GB" b="0" dirty="0"/>
              <a:t>     Non-Profit Institutions Serving Households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8AA80-1C55-AFC8-917B-9911981A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are the data used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Monetary Policy Committee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Monetary policy e.g. creating the Bank’s preferred M4ex &amp; M4Lex measure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Removes intermediate other financial corporations (OFCs) from the overall M4 &amp; M4L measure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Financial stability e.g. studying the effects of lending on the economy</a:t>
            </a:r>
          </a:p>
          <a:p>
            <a:endParaRPr lang="en-GB" dirty="0"/>
          </a:p>
          <a:p>
            <a:r>
              <a:rPr lang="en-GB" dirty="0"/>
              <a:t>Link to explanatory notes: </a:t>
            </a:r>
          </a:p>
          <a:p>
            <a:r>
              <a:rPr lang="en-GB" sz="1200" dirty="0">
                <a:hlinkClick r:id="rId2"/>
              </a:rPr>
              <a:t>Further details about M4 excluding intermediate other financial corporations (OFCs) data | Bank of England</a:t>
            </a:r>
            <a:endParaRPr lang="en-GB" sz="1200" dirty="0"/>
          </a:p>
          <a:p>
            <a:r>
              <a:rPr lang="en-GB" sz="1200" dirty="0">
                <a:hlinkClick r:id="rId3"/>
              </a:rPr>
              <a:t>Further details about M4 lending excluding lending to intermediate other financial corporations data | Bank of England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B2E7A-468C-9E0D-BBD5-FC6E6153C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96D4F435-2919-5DCD-5B4B-DF4D6D4E201A}"/>
              </a:ext>
            </a:extLst>
          </p:cNvPr>
          <p:cNvSpPr/>
          <p:nvPr/>
        </p:nvSpPr>
        <p:spPr>
          <a:xfrm>
            <a:off x="3995936" y="2931790"/>
            <a:ext cx="4968552" cy="432048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BoE publications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External publications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95936" y="987847"/>
            <a:ext cx="4946375" cy="3849938"/>
          </a:xfrm>
        </p:spPr>
        <p:txBody>
          <a:bodyPr/>
          <a:lstStyle/>
          <a:p>
            <a:r>
              <a:rPr lang="en-GB" dirty="0"/>
              <a:t>Money and Credit Statistical Release</a:t>
            </a:r>
            <a:br>
              <a:rPr lang="en-GB" dirty="0"/>
            </a:br>
            <a:r>
              <a:rPr lang="en-GB" dirty="0"/>
              <a:t>Inflation Report</a:t>
            </a:r>
          </a:p>
          <a:p>
            <a:r>
              <a:rPr lang="en-GB" dirty="0"/>
              <a:t>Financial Stability Report</a:t>
            </a:r>
          </a:p>
          <a:p>
            <a:r>
              <a:rPr lang="en-GB" dirty="0"/>
              <a:t>Credit Conditions Review</a:t>
            </a:r>
          </a:p>
          <a:p>
            <a:r>
              <a:rPr lang="en-GB" dirty="0"/>
              <a:t>Quarterly Bulletin</a:t>
            </a:r>
          </a:p>
          <a:p>
            <a:r>
              <a:rPr lang="en-GB" dirty="0" err="1"/>
              <a:t>Bankstats</a:t>
            </a:r>
            <a:endParaRPr lang="en-GB" dirty="0"/>
          </a:p>
          <a:p>
            <a:endParaRPr lang="en-GB" dirty="0"/>
          </a:p>
          <a:p>
            <a:r>
              <a:rPr lang="en-GB" dirty="0"/>
              <a:t>ONS – National Accounts</a:t>
            </a:r>
          </a:p>
          <a:p>
            <a:r>
              <a:rPr lang="en-GB" dirty="0"/>
              <a:t>ECB</a:t>
            </a:r>
          </a:p>
          <a:p>
            <a:r>
              <a:rPr lang="en-GB" dirty="0"/>
              <a:t>IMF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are the data used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438570-E6E4-04C3-D51A-2C1FF2B8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Common Reporting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Loans and investments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18237" y="810044"/>
            <a:ext cx="4946375" cy="3849938"/>
          </a:xfrm>
        </p:spPr>
        <p:txBody>
          <a:bodyPr/>
          <a:lstStyle/>
          <a:p>
            <a:r>
              <a:rPr lang="en-GB" dirty="0"/>
              <a:t>Loans should be reported at nominal value,</a:t>
            </a:r>
          </a:p>
          <a:p>
            <a:endParaRPr lang="en-GB" dirty="0"/>
          </a:p>
          <a:p>
            <a:r>
              <a:rPr lang="en-GB" dirty="0"/>
              <a:t>Investments should generally be reported at market value (long positions net of short positions),</a:t>
            </a:r>
          </a:p>
          <a:p>
            <a:endParaRPr lang="en-GB" dirty="0"/>
          </a:p>
          <a:p>
            <a:r>
              <a:rPr lang="en-GB" dirty="0"/>
              <a:t>If you are aware of any one-off revaluations of investments which are not reported at market value, please inform us.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F3A54-6F8F-04E3-459A-8A27091B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0" y="483518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526462" cy="3168352"/>
          </a:xfrm>
        </p:spPr>
        <p:txBody>
          <a:bodyPr/>
          <a:lstStyle/>
          <a:p>
            <a:r>
              <a:rPr lang="en-GB" b="0" dirty="0"/>
              <a:t>Securitised loans should remain on balance sheet for MFI reporting</a:t>
            </a:r>
          </a:p>
          <a:p>
            <a:r>
              <a:rPr lang="en-GB" b="0" dirty="0"/>
              <a:t>There are several BE boxes for positions relating to securitisation: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Loans securitised to SPVs (BE29DB1/2/3A2/3A3/3A4 W or X, BE29D2AW/X)</a:t>
            </a:r>
          </a:p>
          <a:p>
            <a:br>
              <a:rPr lang="en-GB" b="0" dirty="0"/>
            </a:br>
            <a:r>
              <a:rPr lang="en-GB" b="0" dirty="0"/>
              <a:t>As securitised loans remain on balance sheet for reporting purposes, there needs to be an offsetting liability created so that the balance sheet balances – and this should be reported in deposits from other UK residents (BE2H/BE3H).</a:t>
            </a:r>
          </a:p>
          <a:p>
            <a:br>
              <a:rPr lang="en-GB" b="0" dirty="0"/>
            </a:br>
            <a:r>
              <a:rPr lang="en-GB" b="0" dirty="0"/>
              <a:t>Worked examples are available from the website see:</a:t>
            </a:r>
          </a:p>
          <a:p>
            <a:r>
              <a:rPr lang="en-GB" dirty="0">
                <a:hlinkClick r:id="rId2"/>
              </a:rPr>
              <a:t>SPV worked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Common Reporting Issues</a:t>
            </a:r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Securitisations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B386A-080A-90C3-1718-513E49C6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9947"/>
            <a:ext cx="1904231" cy="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n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 Template</Template>
  <TotalTime>1032</TotalTime>
  <Words>801</Words>
  <Application>Microsoft Office PowerPoint</Application>
  <PresentationFormat>On-screen Show (16:9)</PresentationFormat>
  <Paragraphs>173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Calibri</vt:lpstr>
      <vt:lpstr>Pink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Bank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Matthew</dc:creator>
  <cp:lastModifiedBy>Williams, Daniel</cp:lastModifiedBy>
  <cp:revision>138</cp:revision>
  <dcterms:created xsi:type="dcterms:W3CDTF">2018-02-06T09:10:39Z</dcterms:created>
  <dcterms:modified xsi:type="dcterms:W3CDTF">2024-02-08T15:32:09Z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1415494114</vt:i4>
  </property>
  <property fmtid="{D5CDD505-2E9C-101B-9397-08002B2CF9AE}" pid="3" name="_NewReviewCycle">
    <vt:lpwstr/>
  </property>
  <property fmtid="{D5CDD505-2E9C-101B-9397-08002B2CF9AE}" pid="4" name="_EmailSubject">
    <vt:lpwstr>Statistical reporting forms - Draft preview links</vt:lpwstr>
  </property>
  <property fmtid="{D5CDD505-2E9C-101B-9397-08002B2CF9AE}" pid="5" name="_AuthorEmail">
    <vt:lpwstr>Namita.Bassi@bankofengland.co.uk</vt:lpwstr>
  </property>
  <property fmtid="{D5CDD505-2E9C-101B-9397-08002B2CF9AE}" pid="6" name="_AuthorEmailDisplayName">
    <vt:lpwstr>Bassi, Namita</vt:lpwstr>
  </property>
  <property fmtid="{D5CDD505-2E9C-101B-9397-08002B2CF9AE}" pid="7" name="_PreviousAdHocReviewCycleID">
    <vt:i4>1927182265</vt:i4>
  </property>
</Properties>
</file>