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93" r:id="rId3"/>
    <p:sldId id="292" r:id="rId4"/>
    <p:sldId id="289" r:id="rId5"/>
    <p:sldId id="300" r:id="rId6"/>
    <p:sldId id="302" r:id="rId7"/>
    <p:sldId id="303" r:id="rId8"/>
    <p:sldId id="313" r:id="rId9"/>
    <p:sldId id="324" r:id="rId10"/>
    <p:sldId id="319" r:id="rId11"/>
    <p:sldId id="327" r:id="rId12"/>
  </p:sldIdLst>
  <p:sldSz cx="9144000" cy="5143500" type="screen16x9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030">
          <p15:clr>
            <a:srgbClr val="A4A3A4"/>
          </p15:clr>
        </p15:guide>
        <p15:guide id="3" pos="113">
          <p15:clr>
            <a:srgbClr val="A4A3A4"/>
          </p15:clr>
        </p15:guide>
        <p15:guide id="4" pos="2517">
          <p15:clr>
            <a:srgbClr val="A4A3A4"/>
          </p15:clr>
        </p15:guide>
        <p15:guide id="5" pos="276">
          <p15:clr>
            <a:srgbClr val="A4A3A4"/>
          </p15:clr>
        </p15:guide>
        <p15:guide id="6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95D"/>
    <a:srgbClr val="DC6B0E"/>
    <a:srgbClr val="FFCC66"/>
    <a:srgbClr val="F28C34"/>
    <a:srgbClr val="10253F"/>
    <a:srgbClr val="05548B"/>
    <a:srgbClr val="4B7E8F"/>
    <a:srgbClr val="6600CC"/>
    <a:srgbClr val="99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9" autoAdjust="0"/>
  </p:normalViewPr>
  <p:slideViewPr>
    <p:cSldViewPr showGuides="1">
      <p:cViewPr varScale="1">
        <p:scale>
          <a:sx n="203" d="100"/>
          <a:sy n="203" d="100"/>
        </p:scale>
        <p:origin x="524" y="112"/>
      </p:cViewPr>
      <p:guideLst>
        <p:guide orient="horz" pos="1620"/>
        <p:guide orient="horz" pos="1030"/>
        <p:guide pos="113"/>
        <p:guide pos="2517"/>
        <p:guide pos="276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BCA6-06B5-4265-8FE4-C7F6F373E51D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B700A-AD20-46FE-AA3E-C81D823E7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8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221064" y="-452586"/>
            <a:ext cx="9365064" cy="5534404"/>
            <a:chOff x="-221064" y="-452586"/>
            <a:chExt cx="9365064" cy="5534404"/>
          </a:xfrm>
        </p:grpSpPr>
        <p:grpSp>
          <p:nvGrpSpPr>
            <p:cNvPr id="118" name="Group 117"/>
            <p:cNvGrpSpPr/>
            <p:nvPr userDrawn="1"/>
          </p:nvGrpSpPr>
          <p:grpSpPr>
            <a:xfrm>
              <a:off x="170602" y="-417603"/>
              <a:ext cx="8806422" cy="2468595"/>
              <a:chOff x="170602" y="-417603"/>
              <a:chExt cx="8806422" cy="2468595"/>
            </a:xfrm>
          </p:grpSpPr>
          <p:pic>
            <p:nvPicPr>
              <p:cNvPr id="119" name="Picture 2" descr="C:\Users\322473\Downloads\shutterstock_377534515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3" t="-5225" r="1770" b="64322"/>
              <a:stretch/>
            </p:blipFill>
            <p:spPr bwMode="auto">
              <a:xfrm>
                <a:off x="170602" y="-312536"/>
                <a:ext cx="8806422" cy="2360235"/>
              </a:xfrm>
              <a:prstGeom prst="roundRect">
                <a:avLst>
                  <a:gd name="adj" fmla="val 2079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Rounded Rectangle 119"/>
              <p:cNvSpPr/>
              <p:nvPr userDrawn="1"/>
            </p:nvSpPr>
            <p:spPr>
              <a:xfrm>
                <a:off x="171424" y="-417600"/>
                <a:ext cx="8805600" cy="2468592"/>
              </a:xfrm>
              <a:prstGeom prst="roundRect">
                <a:avLst>
                  <a:gd name="adj" fmla="val 1391"/>
                </a:avLst>
              </a:prstGeom>
              <a:gradFill>
                <a:gsLst>
                  <a:gs pos="0">
                    <a:srgbClr val="D0395D"/>
                  </a:gs>
                  <a:gs pos="100000">
                    <a:srgbClr val="6600CC"/>
                  </a:gs>
                </a:gsLst>
                <a:lin ang="16200000" scaled="0"/>
              </a:gradFill>
              <a:ln w="34925">
                <a:noFill/>
              </a:ln>
              <a:effectLst/>
              <a:scene3d>
                <a:camera prst="orthographicFront"/>
                <a:lightRig rig="soft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124" name="Rounded Rectangle 123"/>
              <p:cNvSpPr/>
              <p:nvPr userDrawn="1"/>
            </p:nvSpPr>
            <p:spPr>
              <a:xfrm rot="10800000">
                <a:off x="171424" y="-417603"/>
                <a:ext cx="8805600" cy="2468591"/>
              </a:xfrm>
              <a:prstGeom prst="roundRect">
                <a:avLst>
                  <a:gd name="adj" fmla="val 1391"/>
                </a:avLst>
              </a:prstGeom>
              <a:gradFill>
                <a:gsLst>
                  <a:gs pos="0">
                    <a:srgbClr val="D0395D"/>
                  </a:gs>
                  <a:gs pos="100000">
                    <a:srgbClr val="6600CC"/>
                  </a:gs>
                </a:gsLst>
                <a:lin ang="16200000" scaled="0"/>
              </a:gra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</p:grpSp>
        <p:grpSp>
          <p:nvGrpSpPr>
            <p:cNvPr id="155" name="Group 154"/>
            <p:cNvGrpSpPr/>
            <p:nvPr userDrawn="1"/>
          </p:nvGrpSpPr>
          <p:grpSpPr>
            <a:xfrm>
              <a:off x="-221064" y="-312536"/>
              <a:ext cx="9365064" cy="5394354"/>
              <a:chOff x="-221064" y="-312536"/>
              <a:chExt cx="9365064" cy="5394354"/>
            </a:xfrm>
          </p:grpSpPr>
          <p:pic>
            <p:nvPicPr>
              <p:cNvPr id="156" name="Picture 2" descr="C:\Users\322473\Downloads\shutterstock_377534515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88" t="-5226" r="-51" b="14656"/>
              <a:stretch/>
            </p:blipFill>
            <p:spPr bwMode="auto">
              <a:xfrm>
                <a:off x="-221064" y="-312536"/>
                <a:ext cx="9365064" cy="5226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Rounded Rectangle 157"/>
              <p:cNvSpPr/>
              <p:nvPr userDrawn="1"/>
            </p:nvSpPr>
            <p:spPr>
              <a:xfrm>
                <a:off x="-25026" y="-80936"/>
                <a:ext cx="9169025" cy="516275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207" name="Rounded Rectangle 206"/>
              <p:cNvSpPr/>
              <p:nvPr userDrawn="1"/>
            </p:nvSpPr>
            <p:spPr>
              <a:xfrm>
                <a:off x="-25025" y="-80936"/>
                <a:ext cx="9169025" cy="516275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0395D">
                      <a:alpha val="64000"/>
                    </a:srgbClr>
                  </a:gs>
                  <a:gs pos="25000">
                    <a:srgbClr val="FF33CC">
                      <a:alpha val="59000"/>
                    </a:srgbClr>
                  </a:gs>
                  <a:gs pos="75000">
                    <a:srgbClr val="9900CC">
                      <a:alpha val="62000"/>
                    </a:srgbClr>
                  </a:gs>
                  <a:gs pos="100000">
                    <a:srgbClr val="6600CC">
                      <a:alpha val="31000"/>
                    </a:srgbClr>
                  </a:gs>
                </a:gsLst>
                <a:lin ang="5400000" scaled="0"/>
              </a:gra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</p:grpSp>
        <p:pic>
          <p:nvPicPr>
            <p:cNvPr id="20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02" y="-452586"/>
              <a:ext cx="3455987" cy="496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-219600" y="-453600"/>
            <a:ext cx="9365064" cy="5534754"/>
            <a:chOff x="-219600" y="-453600"/>
            <a:chExt cx="9365064" cy="5534754"/>
          </a:xfrm>
        </p:grpSpPr>
        <p:grpSp>
          <p:nvGrpSpPr>
            <p:cNvPr id="236" name="Group 235"/>
            <p:cNvGrpSpPr/>
            <p:nvPr userDrawn="1"/>
          </p:nvGrpSpPr>
          <p:grpSpPr>
            <a:xfrm>
              <a:off x="-219600" y="-313200"/>
              <a:ext cx="9365064" cy="5394354"/>
              <a:chOff x="-221064" y="-312536"/>
              <a:chExt cx="9365064" cy="5394354"/>
            </a:xfrm>
          </p:grpSpPr>
          <p:pic>
            <p:nvPicPr>
              <p:cNvPr id="237" name="Picture 2" descr="C:\Users\322473\Downloads\shutterstock_377534515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88" t="-5226" r="-51" b="14656"/>
              <a:stretch/>
            </p:blipFill>
            <p:spPr bwMode="auto">
              <a:xfrm>
                <a:off x="-221064" y="-312536"/>
                <a:ext cx="9365064" cy="5226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8" name="Rounded Rectangle 237"/>
              <p:cNvSpPr/>
              <p:nvPr userDrawn="1"/>
            </p:nvSpPr>
            <p:spPr>
              <a:xfrm>
                <a:off x="-25026" y="-80936"/>
                <a:ext cx="9169025" cy="516275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239" name="Rounded Rectangle 238"/>
              <p:cNvSpPr/>
              <p:nvPr userDrawn="1"/>
            </p:nvSpPr>
            <p:spPr>
              <a:xfrm>
                <a:off x="-25025" y="-80936"/>
                <a:ext cx="9169025" cy="516275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0395D">
                      <a:alpha val="64000"/>
                    </a:srgbClr>
                  </a:gs>
                  <a:gs pos="25000">
                    <a:srgbClr val="FF33CC">
                      <a:alpha val="59000"/>
                    </a:srgbClr>
                  </a:gs>
                  <a:gs pos="75000">
                    <a:srgbClr val="9900CC">
                      <a:alpha val="62000"/>
                    </a:srgbClr>
                  </a:gs>
                  <a:gs pos="100000">
                    <a:srgbClr val="6600CC">
                      <a:alpha val="31000"/>
                    </a:srgbClr>
                  </a:gs>
                </a:gsLst>
                <a:lin ang="5400000" scaled="0"/>
              </a:gra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</p:grpSp>
        <p:pic>
          <p:nvPicPr>
            <p:cNvPr id="24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00" y="-453600"/>
              <a:ext cx="3455987" cy="496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Rounded Rectangle 36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17600" y="483518"/>
            <a:ext cx="1457066" cy="2585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to completing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13"/>
          </p:nvPr>
        </p:nvSpPr>
        <p:spPr>
          <a:xfrm>
            <a:off x="415929" y="699542"/>
            <a:ext cx="3060000" cy="601189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44"/>
          <p:cNvSpPr>
            <a:spLocks noGrp="1"/>
          </p:cNvSpPr>
          <p:nvPr>
            <p:ph type="body" sz="quarter" idx="14"/>
          </p:nvPr>
        </p:nvSpPr>
        <p:spPr>
          <a:xfrm>
            <a:off x="415929" y="1190161"/>
            <a:ext cx="3060000" cy="307544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144"/>
          <p:cNvSpPr>
            <a:spLocks noGrp="1"/>
          </p:cNvSpPr>
          <p:nvPr>
            <p:ph type="body" sz="quarter" idx="15"/>
          </p:nvPr>
        </p:nvSpPr>
        <p:spPr>
          <a:xfrm>
            <a:off x="415927" y="4083918"/>
            <a:ext cx="3060000" cy="432048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3" name="Group 212"/>
          <p:cNvGrpSpPr/>
          <p:nvPr userDrawn="1"/>
        </p:nvGrpSpPr>
        <p:grpSpPr>
          <a:xfrm>
            <a:off x="438150" y="1676400"/>
            <a:ext cx="1709135" cy="2335510"/>
            <a:chOff x="438150" y="1676400"/>
            <a:chExt cx="1709135" cy="2335510"/>
          </a:xfrm>
        </p:grpSpPr>
        <p:grpSp>
          <p:nvGrpSpPr>
            <p:cNvPr id="214" name="Group 213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</p:grpSpPr>
          <p:sp>
            <p:nvSpPr>
              <p:cNvPr id="216" name="Rounded Rectangle 215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32" name="Group 231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</p:grpSpPr>
            <p:sp>
              <p:nvSpPr>
                <p:cNvPr id="233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solidFill>
                  <a:srgbClr val="10253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" name="Rectangle 233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solidFill>
                  <a:srgbClr val="1025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15" name="TextBox 214"/>
            <p:cNvSpPr txBox="1"/>
            <p:nvPr userDrawn="1"/>
          </p:nvSpPr>
          <p:spPr>
            <a:xfrm>
              <a:off x="463352" y="1826270"/>
              <a:ext cx="9192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600" b="1" dirty="0">
                  <a:solidFill>
                    <a:schemeClr val="bg1"/>
                  </a:solidFill>
                </a:rPr>
                <a:t>BE</a:t>
              </a:r>
            </a:p>
          </p:txBody>
        </p:sp>
      </p:grpSp>
      <p:sp>
        <p:nvSpPr>
          <p:cNvPr id="122" name="Rounded Rectangle 121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3" name="Group 122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208" name="Down Arrow 207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209" name="Oval 208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57" name="Group 15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210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339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FOLLOW-ON PAGE 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5" r="140" b="59810"/>
          <a:stretch/>
        </p:blipFill>
        <p:spPr bwMode="auto">
          <a:xfrm>
            <a:off x="-47777" y="-190919"/>
            <a:ext cx="9012390" cy="746447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2000" y="113870"/>
            <a:ext cx="198804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BT|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771550"/>
            <a:ext cx="8526462" cy="382307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636000" y="136244"/>
            <a:ext cx="4746833" cy="2223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02" name="Group 101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4" name="Oval 103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5" name="Rounded Rectangle 94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4" name="Group 93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89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7" y="-449321"/>
            <a:ext cx="883443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" name="Group 90"/>
          <p:cNvGrpSpPr/>
          <p:nvPr userDrawn="1"/>
        </p:nvGrpSpPr>
        <p:grpSpPr>
          <a:xfrm>
            <a:off x="-221064" y="-312536"/>
            <a:ext cx="9365064" cy="5394354"/>
            <a:chOff x="-221064" y="-312536"/>
            <a:chExt cx="9365064" cy="5394354"/>
          </a:xfrm>
        </p:grpSpPr>
        <p:pic>
          <p:nvPicPr>
            <p:cNvPr id="92" name="Picture 2" descr="C:\Users\322473\Downloads\shutterstock_377534515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8" t="-5226" r="-51" b="14656"/>
            <a:stretch/>
          </p:blipFill>
          <p:spPr bwMode="auto">
            <a:xfrm>
              <a:off x="-221064" y="-312536"/>
              <a:ext cx="9365064" cy="522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Rounded Rectangle 92"/>
            <p:cNvSpPr/>
            <p:nvPr userDrawn="1"/>
          </p:nvSpPr>
          <p:spPr>
            <a:xfrm>
              <a:off x="-25026" y="-80936"/>
              <a:ext cx="9169025" cy="51627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4925">
              <a:noFill/>
            </a:ln>
            <a:effectLst/>
            <a:scene3d>
              <a:camera prst="orthographicFront"/>
              <a:lightRig rig="freezing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4" name="Rounded Rectangle 93"/>
            <p:cNvSpPr/>
            <p:nvPr userDrawn="1"/>
          </p:nvSpPr>
          <p:spPr>
            <a:xfrm>
              <a:off x="-25025" y="-80936"/>
              <a:ext cx="9169025" cy="51627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0395D">
                    <a:alpha val="64000"/>
                  </a:srgbClr>
                </a:gs>
                <a:gs pos="25000">
                  <a:srgbClr val="FF33CC">
                    <a:alpha val="59000"/>
                  </a:srgbClr>
                </a:gs>
                <a:gs pos="75000">
                  <a:srgbClr val="9900CC">
                    <a:alpha val="62000"/>
                  </a:srgbClr>
                </a:gs>
                <a:gs pos="100000">
                  <a:srgbClr val="6600CC">
                    <a:alpha val="31000"/>
                  </a:srgbClr>
                </a:gs>
              </a:gsLst>
              <a:lin ang="5400000" scaled="0"/>
            </a:gradFill>
            <a:ln w="34925">
              <a:noFill/>
            </a:ln>
            <a:effectLst/>
            <a:scene3d>
              <a:camera prst="orthographicFront"/>
              <a:lightRig rig="freezing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</p:grpSp>
      <p:pic>
        <p:nvPicPr>
          <p:cNvPr id="9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2" y="-452586"/>
            <a:ext cx="34559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Text Placeholder 144"/>
          <p:cNvSpPr>
            <a:spLocks noGrp="1"/>
          </p:cNvSpPr>
          <p:nvPr>
            <p:ph type="body" sz="quarter" idx="13"/>
          </p:nvPr>
        </p:nvSpPr>
        <p:spPr>
          <a:xfrm>
            <a:off x="415929" y="774000"/>
            <a:ext cx="3060000" cy="601189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44"/>
          <p:cNvSpPr>
            <a:spLocks noGrp="1"/>
          </p:cNvSpPr>
          <p:nvPr>
            <p:ph type="body" sz="quarter" idx="14"/>
          </p:nvPr>
        </p:nvSpPr>
        <p:spPr>
          <a:xfrm>
            <a:off x="415929" y="1260000"/>
            <a:ext cx="3060000" cy="3115856"/>
          </a:xfrm>
        </p:spPr>
        <p:txBody>
          <a:bodyPr wrap="square"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3" name="Group 122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208" name="Down Arrow 207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209" name="Oval 208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Rounded Rectangle 10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sp>
        <p:nvSpPr>
          <p:cNvPr id="90" name="Rectangle 89"/>
          <p:cNvSpPr/>
          <p:nvPr userDrawn="1"/>
        </p:nvSpPr>
        <p:spPr>
          <a:xfrm>
            <a:off x="417600" y="483518"/>
            <a:ext cx="3002272" cy="2585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to completing Form BT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389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2" y="-452586"/>
            <a:ext cx="34559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97" name="Down Arrow 96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8" name="Oval 97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5" name="Down Arrow 94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6" name="Oval 95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0" name="Group 99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02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1" name="Oval 100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6" name="Text Placeholder 105"/>
          <p:cNvSpPr>
            <a:spLocks noGrp="1"/>
          </p:cNvSpPr>
          <p:nvPr userDrawn="1">
            <p:ph type="body" sz="quarter" idx="12"/>
          </p:nvPr>
        </p:nvSpPr>
        <p:spPr>
          <a:xfrm>
            <a:off x="417600" y="772096"/>
            <a:ext cx="3060000" cy="43150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/>
          <p:cNvSpPr>
            <a:spLocks noGrp="1"/>
          </p:cNvSpPr>
          <p:nvPr userDrawn="1">
            <p:ph type="body" sz="quarter" idx="13"/>
          </p:nvPr>
        </p:nvSpPr>
        <p:spPr>
          <a:xfrm>
            <a:off x="417600" y="1260000"/>
            <a:ext cx="3060000" cy="32403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/>
          <p:cNvSpPr>
            <a:spLocks noGrp="1"/>
          </p:cNvSpPr>
          <p:nvPr userDrawn="1">
            <p:ph type="body" sz="quarter" idx="14"/>
          </p:nvPr>
        </p:nvSpPr>
        <p:spPr>
          <a:xfrm>
            <a:off x="4018237" y="400359"/>
            <a:ext cx="4946375" cy="38499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Rectangle 109"/>
          <p:cNvSpPr/>
          <p:nvPr userDrawn="1"/>
        </p:nvSpPr>
        <p:spPr>
          <a:xfrm>
            <a:off x="332015" y="441010"/>
            <a:ext cx="2014398" cy="2585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to completing Form BT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ounded Rectangle 113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105" name="Group 104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111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540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5" r="140" b="48291"/>
          <a:stretch/>
        </p:blipFill>
        <p:spPr bwMode="auto">
          <a:xfrm>
            <a:off x="-47777" y="-190919"/>
            <a:ext cx="9012390" cy="1034477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059582"/>
            <a:ext cx="8526459" cy="345638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94" name="Down Arrow 93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5" name="Oval 94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Content Placeholder 2"/>
          <p:cNvSpPr>
            <a:spLocks noGrp="1"/>
          </p:cNvSpPr>
          <p:nvPr userDrawn="1">
            <p:ph idx="13"/>
          </p:nvPr>
        </p:nvSpPr>
        <p:spPr>
          <a:xfrm>
            <a:off x="438150" y="411510"/>
            <a:ext cx="8244570" cy="43204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Rectangle 108"/>
          <p:cNvSpPr/>
          <p:nvPr userDrawn="1"/>
        </p:nvSpPr>
        <p:spPr>
          <a:xfrm>
            <a:off x="1692000" y="113870"/>
            <a:ext cx="185980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0" name="Group 109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2" name="Oval 111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8" name="Rounded Rectangle 9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9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075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PAGE -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6" r="140" b="35758"/>
          <a:stretch/>
        </p:blipFill>
        <p:spPr bwMode="auto">
          <a:xfrm>
            <a:off x="-47777" y="-190919"/>
            <a:ext cx="9012390" cy="1347825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47614"/>
            <a:ext cx="8526462" cy="316835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94" name="Down Arrow 93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5" name="Oval 94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Content Placeholder 2"/>
          <p:cNvSpPr>
            <a:spLocks noGrp="1"/>
          </p:cNvSpPr>
          <p:nvPr userDrawn="1">
            <p:ph idx="13"/>
          </p:nvPr>
        </p:nvSpPr>
        <p:spPr>
          <a:xfrm>
            <a:off x="438150" y="411510"/>
            <a:ext cx="8244570" cy="6480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Rectangle 108"/>
          <p:cNvSpPr/>
          <p:nvPr userDrawn="1"/>
        </p:nvSpPr>
        <p:spPr>
          <a:xfrm>
            <a:off x="1692000" y="113870"/>
            <a:ext cx="185980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6" name="Group 105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0" name="Oval 109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8" name="Rounded Rectangle 9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6" name="Group 95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6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OLLOW-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5" r="140" b="59810"/>
          <a:stretch/>
        </p:blipFill>
        <p:spPr bwMode="auto">
          <a:xfrm>
            <a:off x="-47777" y="-190919"/>
            <a:ext cx="9012390" cy="746447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2000" y="113870"/>
            <a:ext cx="198804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BT|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771550"/>
            <a:ext cx="8526462" cy="382307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636000" y="136244"/>
            <a:ext cx="4746833" cy="2223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94" name="Down Arrow 93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5" name="Oval 94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02" name="Group 101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4" name="Oval 103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8" name="Rounded Rectangle 9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9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192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ORTRAIT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2" y="-452586"/>
            <a:ext cx="34559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5" name="Down Arrow 94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6" name="Oval 95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0" name="Group 99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02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1" name="Oval 100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6" name="Text Placeholder 105"/>
          <p:cNvSpPr>
            <a:spLocks noGrp="1"/>
          </p:cNvSpPr>
          <p:nvPr userDrawn="1">
            <p:ph type="body" sz="quarter" idx="12"/>
          </p:nvPr>
        </p:nvSpPr>
        <p:spPr>
          <a:xfrm>
            <a:off x="417600" y="772096"/>
            <a:ext cx="3060000" cy="43150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/>
          <p:cNvSpPr>
            <a:spLocks noGrp="1"/>
          </p:cNvSpPr>
          <p:nvPr userDrawn="1">
            <p:ph type="body" sz="quarter" idx="13"/>
          </p:nvPr>
        </p:nvSpPr>
        <p:spPr>
          <a:xfrm>
            <a:off x="417600" y="1260000"/>
            <a:ext cx="3060000" cy="32403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/>
          <p:cNvSpPr>
            <a:spLocks noGrp="1"/>
          </p:cNvSpPr>
          <p:nvPr userDrawn="1">
            <p:ph type="body" sz="quarter" idx="14"/>
          </p:nvPr>
        </p:nvSpPr>
        <p:spPr>
          <a:xfrm>
            <a:off x="4018237" y="400359"/>
            <a:ext cx="4946375" cy="38499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Rounded Rectangle 10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sp>
        <p:nvSpPr>
          <p:cNvPr id="110" name="Rectangle 109"/>
          <p:cNvSpPr/>
          <p:nvPr userDrawn="1"/>
        </p:nvSpPr>
        <p:spPr>
          <a:xfrm>
            <a:off x="417600" y="483518"/>
            <a:ext cx="3074280" cy="2585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to completing Form BT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105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378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PAGE 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2260" b="83271"/>
          <a:stretch/>
        </p:blipFill>
        <p:spPr bwMode="auto">
          <a:xfrm>
            <a:off x="166976" y="-25400"/>
            <a:ext cx="8797637" cy="86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5" r="140" b="48291"/>
          <a:stretch/>
        </p:blipFill>
        <p:spPr bwMode="auto">
          <a:xfrm>
            <a:off x="-47777" y="-190919"/>
            <a:ext cx="9012390" cy="1034477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059582"/>
            <a:ext cx="8526459" cy="345638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Content Placeholder 2"/>
          <p:cNvSpPr>
            <a:spLocks noGrp="1"/>
          </p:cNvSpPr>
          <p:nvPr userDrawn="1">
            <p:ph idx="13"/>
          </p:nvPr>
        </p:nvSpPr>
        <p:spPr>
          <a:xfrm>
            <a:off x="438150" y="411510"/>
            <a:ext cx="8244570" cy="43204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Rectangle 108"/>
          <p:cNvSpPr/>
          <p:nvPr userDrawn="1"/>
        </p:nvSpPr>
        <p:spPr>
          <a:xfrm>
            <a:off x="1728000" y="113870"/>
            <a:ext cx="185980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0" name="Group 109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2" name="Oval 111">
              <a:hlinkClick r:id="rId4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6" name="Rounded Rectangle 95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8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840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NDSCAPE PAGE - Two line title 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6" r="140" b="35758"/>
          <a:stretch/>
        </p:blipFill>
        <p:spPr bwMode="auto">
          <a:xfrm>
            <a:off x="-47777" y="-190919"/>
            <a:ext cx="9012390" cy="1347825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47614"/>
            <a:ext cx="8526462" cy="316835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Content Placeholder 2"/>
          <p:cNvSpPr>
            <a:spLocks noGrp="1"/>
          </p:cNvSpPr>
          <p:nvPr userDrawn="1">
            <p:ph idx="13"/>
          </p:nvPr>
        </p:nvSpPr>
        <p:spPr>
          <a:xfrm>
            <a:off x="438150" y="411510"/>
            <a:ext cx="8244570" cy="6480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Rectangle 108"/>
          <p:cNvSpPr/>
          <p:nvPr userDrawn="1"/>
        </p:nvSpPr>
        <p:spPr>
          <a:xfrm>
            <a:off x="1728000" y="113870"/>
            <a:ext cx="185980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6" name="Group 105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0" name="Oval 109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6" name="Rounded Rectangle 95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5" name="Group 94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4228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28788-BF37-454B-8C54-72F292E4AAD9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B3E1-4EF3-4663-8371-F84FFFE0F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2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2" r:id="rId4"/>
    <p:sldLayoutId id="2147483663" r:id="rId5"/>
    <p:sldLayoutId id="2147483660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D039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b="1" kern="1200" dirty="0" smtClean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57188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england.co.uk/-/media/boe/files/statistics/data-collection/def_gene2014.pdf?la=en&amp;hash=6BDE29460DB223328C20145C61F007321067D9F3" TargetMode="External"/><Relationship Id="rId2" Type="http://schemas.openxmlformats.org/officeDocument/2006/relationships/hyperlink" Target="https://www.bankofengland.co.uk/-/media/boe/files/statistics/data-collection/wo/def_wo2014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s://www.bankofengland.co.uk/-/media/boe/files/statistics/data-collection/cag201310.pdf?la=en&amp;hash=AEAD201195ED0033B1410ACF11E21C8FA5BE702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SD-MCG-BalanceSheets@bankofengland.co.uk" TargetMode="External"/><Relationship Id="rId2" Type="http://schemas.openxmlformats.org/officeDocument/2006/relationships/hyperlink" Target="mailto:dsd_ms@bankofengland.co.u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ankofengland.co.uk/statistics/details/further-details-about-write-offs-and-other-revaluations-of-loans-by-mfi-dat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://www.bankofengland.co.uk/statistics/Pages/iadb/notesiadb/m4adjusted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10800000">
            <a:off x="-5653136" y="765655"/>
            <a:ext cx="5370878" cy="3462279"/>
          </a:xfrm>
          <a:prstGeom prst="roundRect">
            <a:avLst>
              <a:gd name="adj" fmla="val 1391"/>
            </a:avLst>
          </a:prstGeom>
          <a:solidFill>
            <a:schemeClr val="bg1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928492" y="826715"/>
            <a:ext cx="46759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14328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This guide captures…</a:t>
            </a:r>
          </a:p>
          <a:p>
            <a:pPr marL="285750" lvl="1" indent="-285750" defTabSz="814328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Form WO – which collects information for all UK Monetary Financial Institutions (MFIs) with a deposit taking license</a:t>
            </a:r>
          </a:p>
          <a:p>
            <a:pPr marL="285750" lvl="1" indent="-285750" defTabSz="814328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It captures additional breakdowns write offs by UK residents, non-resident deposit taking corporations and other non-residents</a:t>
            </a:r>
          </a:p>
          <a:p>
            <a:pPr marL="285750" lvl="1" indent="-285750" defTabSz="814328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49234" y="2283718"/>
            <a:ext cx="3835564" cy="523220"/>
            <a:chOff x="3949234" y="2354140"/>
            <a:chExt cx="3835564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4814241" y="2354140"/>
              <a:ext cx="29705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Look out for this icon throughout the</a:t>
              </a:r>
              <a:br>
                <a:rPr lang="en-GB" sz="1400" dirty="0"/>
              </a:br>
              <a:r>
                <a:rPr lang="en-GB" sz="1400" dirty="0"/>
                <a:t>presentation for extra information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49234" y="2407381"/>
              <a:ext cx="360000" cy="360000"/>
              <a:chOff x="-1908175" y="1046163"/>
              <a:chExt cx="331787" cy="331788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-1908175" y="1046163"/>
                <a:ext cx="331787" cy="331788"/>
              </a:xfrm>
              <a:prstGeom prst="ellipse">
                <a:avLst/>
              </a:prstGeom>
              <a:solidFill>
                <a:srgbClr val="D0395D"/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-1781175" y="1106488"/>
                <a:ext cx="77787" cy="211138"/>
              </a:xfrm>
              <a:custGeom>
                <a:avLst/>
                <a:gdLst>
                  <a:gd name="T0" fmla="*/ 37 w 49"/>
                  <a:gd name="T1" fmla="*/ 40 h 133"/>
                  <a:gd name="T2" fmla="*/ 37 w 49"/>
                  <a:gd name="T3" fmla="*/ 121 h 133"/>
                  <a:gd name="T4" fmla="*/ 49 w 49"/>
                  <a:gd name="T5" fmla="*/ 121 h 133"/>
                  <a:gd name="T6" fmla="*/ 49 w 49"/>
                  <a:gd name="T7" fmla="*/ 133 h 133"/>
                  <a:gd name="T8" fmla="*/ 0 w 49"/>
                  <a:gd name="T9" fmla="*/ 133 h 133"/>
                  <a:gd name="T10" fmla="*/ 0 w 49"/>
                  <a:gd name="T11" fmla="*/ 121 h 133"/>
                  <a:gd name="T12" fmla="*/ 12 w 49"/>
                  <a:gd name="T13" fmla="*/ 121 h 133"/>
                  <a:gd name="T14" fmla="*/ 12 w 49"/>
                  <a:gd name="T15" fmla="*/ 53 h 133"/>
                  <a:gd name="T16" fmla="*/ 0 w 49"/>
                  <a:gd name="T17" fmla="*/ 53 h 133"/>
                  <a:gd name="T18" fmla="*/ 0 w 49"/>
                  <a:gd name="T19" fmla="*/ 40 h 133"/>
                  <a:gd name="T20" fmla="*/ 37 w 49"/>
                  <a:gd name="T21" fmla="*/ 40 h 133"/>
                  <a:gd name="T22" fmla="*/ 12 w 49"/>
                  <a:gd name="T23" fmla="*/ 25 h 133"/>
                  <a:gd name="T24" fmla="*/ 12 w 49"/>
                  <a:gd name="T25" fmla="*/ 0 h 133"/>
                  <a:gd name="T26" fmla="*/ 37 w 49"/>
                  <a:gd name="T27" fmla="*/ 0 h 133"/>
                  <a:gd name="T28" fmla="*/ 37 w 49"/>
                  <a:gd name="T29" fmla="*/ 25 h 133"/>
                  <a:gd name="T30" fmla="*/ 12 w 49"/>
                  <a:gd name="T31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133">
                    <a:moveTo>
                      <a:pt x="37" y="40"/>
                    </a:moveTo>
                    <a:lnTo>
                      <a:pt x="37" y="121"/>
                    </a:lnTo>
                    <a:lnTo>
                      <a:pt x="49" y="121"/>
                    </a:lnTo>
                    <a:lnTo>
                      <a:pt x="49" y="133"/>
                    </a:lnTo>
                    <a:lnTo>
                      <a:pt x="0" y="133"/>
                    </a:lnTo>
                    <a:lnTo>
                      <a:pt x="0" y="121"/>
                    </a:lnTo>
                    <a:lnTo>
                      <a:pt x="12" y="121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40"/>
                    </a:lnTo>
                    <a:lnTo>
                      <a:pt x="37" y="40"/>
                    </a:lnTo>
                    <a:close/>
                    <a:moveTo>
                      <a:pt x="12" y="25"/>
                    </a:moveTo>
                    <a:lnTo>
                      <a:pt x="12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49234" y="2931790"/>
            <a:ext cx="4482279" cy="973282"/>
            <a:chOff x="3949234" y="3275279"/>
            <a:chExt cx="4482279" cy="973282"/>
          </a:xfrm>
        </p:grpSpPr>
        <p:sp>
          <p:nvSpPr>
            <p:cNvPr id="29" name="TextBox 28"/>
            <p:cNvSpPr txBox="1"/>
            <p:nvPr/>
          </p:nvSpPr>
          <p:spPr>
            <a:xfrm>
              <a:off x="4814241" y="3275279"/>
              <a:ext cx="361727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Navigate through the presentation using </a:t>
              </a:r>
              <a:br>
                <a:rPr lang="en-GB" sz="1400" dirty="0"/>
              </a:br>
              <a:r>
                <a:rPr lang="en-GB" sz="1400" dirty="0"/>
                <a:t>the icons in the bottom-right corner</a:t>
              </a:r>
            </a:p>
            <a:p>
              <a:endParaRPr lang="en-GB" sz="1400" dirty="0"/>
            </a:p>
            <a:p>
              <a:r>
                <a:rPr lang="en-GB" sz="1400" dirty="0"/>
                <a:t>Click on             to take you back to the contents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949234" y="3356695"/>
              <a:ext cx="837890" cy="360000"/>
              <a:chOff x="3949234" y="3798499"/>
              <a:chExt cx="837890" cy="3600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427123" y="3798499"/>
                <a:ext cx="360001" cy="360000"/>
                <a:chOff x="4466987" y="3798499"/>
                <a:chExt cx="360001" cy="360000"/>
              </a:xfrm>
            </p:grpSpPr>
            <p:sp>
              <p:nvSpPr>
                <p:cNvPr id="41" name="Oval 40">
                  <a:hlinkClick r:id="" action="ppaction://hlinkshowjump?jump=nextslide"/>
                </p:cNvPr>
                <p:cNvSpPr/>
                <p:nvPr/>
              </p:nvSpPr>
              <p:spPr>
                <a:xfrm>
                  <a:off x="4466987" y="3798499"/>
                  <a:ext cx="360001" cy="360000"/>
                </a:xfrm>
                <a:prstGeom prst="ellipse">
                  <a:avLst/>
                </a:prstGeom>
                <a:solidFill>
                  <a:srgbClr val="D0395D"/>
                </a:solidFill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Down Arrow 41">
                  <a:hlinkClick r:id="" action="ppaction://hlinkshowjump?jump=nextslide"/>
                </p:cNvPr>
                <p:cNvSpPr/>
                <p:nvPr/>
              </p:nvSpPr>
              <p:spPr>
                <a:xfrm rot="16200000">
                  <a:off x="4575588" y="3890489"/>
                  <a:ext cx="163485" cy="175427"/>
                </a:xfrm>
                <a:prstGeom prst="downArrow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9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949234" y="3798499"/>
                <a:ext cx="360001" cy="360000"/>
                <a:chOff x="3993880" y="3798499"/>
                <a:chExt cx="360001" cy="360000"/>
              </a:xfrm>
            </p:grpSpPr>
            <p:sp>
              <p:nvSpPr>
                <p:cNvPr id="39" name="Oval 38"/>
                <p:cNvSpPr/>
                <p:nvPr/>
              </p:nvSpPr>
              <p:spPr>
                <a:xfrm flipH="1">
                  <a:off x="3993880" y="3798499"/>
                  <a:ext cx="360001" cy="360000"/>
                </a:xfrm>
                <a:prstGeom prst="ellipse">
                  <a:avLst/>
                </a:prstGeom>
                <a:solidFill>
                  <a:srgbClr val="D0395D"/>
                </a:solidFill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Down Arrow 39"/>
                <p:cNvSpPr/>
                <p:nvPr/>
              </p:nvSpPr>
              <p:spPr>
                <a:xfrm rot="5400000" flipH="1">
                  <a:off x="4086607" y="3890489"/>
                  <a:ext cx="163485" cy="175427"/>
                </a:xfrm>
                <a:prstGeom prst="downArrow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900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5532204" y="3888561"/>
              <a:ext cx="360000" cy="360000"/>
              <a:chOff x="5487754" y="3901261"/>
              <a:chExt cx="360000" cy="360000"/>
            </a:xfrm>
          </p:grpSpPr>
          <p:sp>
            <p:nvSpPr>
              <p:cNvPr id="32" name="Oval 31">
                <a:hlinkClick r:id="rId2" action="ppaction://hlinksldjump"/>
              </p:cNvPr>
              <p:cNvSpPr/>
              <p:nvPr/>
            </p:nvSpPr>
            <p:spPr>
              <a:xfrm>
                <a:off x="5487754" y="3901261"/>
                <a:ext cx="360000" cy="360000"/>
              </a:xfrm>
              <a:prstGeom prst="ellipse">
                <a:avLst/>
              </a:prstGeom>
              <a:solidFill>
                <a:srgbClr val="D0395D"/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547754" y="3943166"/>
                <a:ext cx="240000" cy="240000"/>
                <a:chOff x="6229350" y="5710238"/>
                <a:chExt cx="781050" cy="781051"/>
              </a:xfrm>
              <a:solidFill>
                <a:schemeClr val="bg1"/>
              </a:solidFill>
            </p:grpSpPr>
            <p:sp>
              <p:nvSpPr>
                <p:cNvPr id="34" name="Freeform 13">
                  <a:hlinkClick r:id="rId2" action="ppaction://hlinksldjump"/>
                </p:cNvPr>
                <p:cNvSpPr>
                  <a:spLocks/>
                </p:cNvSpPr>
                <p:nvPr/>
              </p:nvSpPr>
              <p:spPr bwMode="auto">
                <a:xfrm>
                  <a:off x="6229350" y="5710238"/>
                  <a:ext cx="781050" cy="781050"/>
                </a:xfrm>
                <a:custGeom>
                  <a:avLst/>
                  <a:gdLst>
                    <a:gd name="T0" fmla="*/ 246 w 492"/>
                    <a:gd name="T1" fmla="*/ 0 h 492"/>
                    <a:gd name="T2" fmla="*/ 338 w 492"/>
                    <a:gd name="T3" fmla="*/ 92 h 492"/>
                    <a:gd name="T4" fmla="*/ 338 w 492"/>
                    <a:gd name="T5" fmla="*/ 31 h 492"/>
                    <a:gd name="T6" fmla="*/ 400 w 492"/>
                    <a:gd name="T7" fmla="*/ 31 h 492"/>
                    <a:gd name="T8" fmla="*/ 400 w 492"/>
                    <a:gd name="T9" fmla="*/ 154 h 492"/>
                    <a:gd name="T10" fmla="*/ 492 w 492"/>
                    <a:gd name="T11" fmla="*/ 246 h 492"/>
                    <a:gd name="T12" fmla="*/ 431 w 492"/>
                    <a:gd name="T13" fmla="*/ 246 h 492"/>
                    <a:gd name="T14" fmla="*/ 431 w 492"/>
                    <a:gd name="T15" fmla="*/ 492 h 492"/>
                    <a:gd name="T16" fmla="*/ 61 w 492"/>
                    <a:gd name="T17" fmla="*/ 492 h 492"/>
                    <a:gd name="T18" fmla="*/ 61 w 492"/>
                    <a:gd name="T19" fmla="*/ 246 h 492"/>
                    <a:gd name="T20" fmla="*/ 0 w 492"/>
                    <a:gd name="T21" fmla="*/ 246 h 492"/>
                    <a:gd name="T22" fmla="*/ 246 w 492"/>
                    <a:gd name="T23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2" h="492">
                      <a:moveTo>
                        <a:pt x="246" y="0"/>
                      </a:moveTo>
                      <a:lnTo>
                        <a:pt x="338" y="92"/>
                      </a:lnTo>
                      <a:lnTo>
                        <a:pt x="338" y="31"/>
                      </a:lnTo>
                      <a:lnTo>
                        <a:pt x="400" y="31"/>
                      </a:lnTo>
                      <a:lnTo>
                        <a:pt x="400" y="154"/>
                      </a:lnTo>
                      <a:lnTo>
                        <a:pt x="492" y="246"/>
                      </a:lnTo>
                      <a:lnTo>
                        <a:pt x="431" y="246"/>
                      </a:lnTo>
                      <a:lnTo>
                        <a:pt x="431" y="492"/>
                      </a:lnTo>
                      <a:lnTo>
                        <a:pt x="61" y="492"/>
                      </a:lnTo>
                      <a:lnTo>
                        <a:pt x="61" y="246"/>
                      </a:lnTo>
                      <a:lnTo>
                        <a:pt x="0" y="246"/>
                      </a:lnTo>
                      <a:lnTo>
                        <a:pt x="246" y="0"/>
                      </a:ln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6765925" y="5856288"/>
                  <a:ext cx="98425" cy="98425"/>
                </a:xfrm>
                <a:prstGeom prst="line">
                  <a:avLst/>
                </a:prstGeom>
                <a:grpFill/>
                <a:ln w="254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Freeform 16"/>
                <p:cNvSpPr>
                  <a:spLocks/>
                </p:cNvSpPr>
                <p:nvPr/>
              </p:nvSpPr>
              <p:spPr bwMode="auto">
                <a:xfrm>
                  <a:off x="6570663" y="6296026"/>
                  <a:ext cx="98425" cy="195263"/>
                </a:xfrm>
                <a:custGeom>
                  <a:avLst/>
                  <a:gdLst>
                    <a:gd name="T0" fmla="*/ 0 w 62"/>
                    <a:gd name="T1" fmla="*/ 123 h 123"/>
                    <a:gd name="T2" fmla="*/ 0 w 62"/>
                    <a:gd name="T3" fmla="*/ 0 h 123"/>
                    <a:gd name="T4" fmla="*/ 62 w 62"/>
                    <a:gd name="T5" fmla="*/ 0 h 123"/>
                    <a:gd name="T6" fmla="*/ 62 w 62"/>
                    <a:gd name="T7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3">
                      <a:moveTo>
                        <a:pt x="0" y="123"/>
                      </a:move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123"/>
                      </a:lnTo>
                    </a:path>
                  </a:pathLst>
                </a:custGeom>
                <a:grpFill/>
                <a:ln w="254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4"/>
          <a:stretch/>
        </p:blipFill>
        <p:spPr bwMode="auto">
          <a:xfrm>
            <a:off x="169200" y="669073"/>
            <a:ext cx="3455987" cy="384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lvl="7"/>
            <a:r>
              <a:rPr lang="en-GB" dirty="0"/>
              <a:t>Form WO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8"/>
            <a:r>
              <a:rPr lang="en-GB" dirty="0"/>
              <a:t>Analysis of Net Write Offs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8"/>
            <a:r>
              <a:rPr lang="en-GB" dirty="0"/>
              <a:t>Part of Balance sheet and breakdowns from Bank of England’s Core Statistical Returns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38150" y="1676400"/>
            <a:ext cx="1709135" cy="2335510"/>
            <a:chOff x="438150" y="1676400"/>
            <a:chExt cx="1709135" cy="2335510"/>
          </a:xfrm>
        </p:grpSpPr>
        <p:grpSp>
          <p:nvGrpSpPr>
            <p:cNvPr id="55" name="Group 54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73" name="Group 72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</p:grpSpPr>
            <p:sp>
              <p:nvSpPr>
                <p:cNvPr id="74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solidFill>
                  <a:srgbClr val="10253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solidFill>
                  <a:srgbClr val="1025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56" name="TextBox 55"/>
            <p:cNvSpPr txBox="1"/>
            <p:nvPr userDrawn="1"/>
          </p:nvSpPr>
          <p:spPr>
            <a:xfrm>
              <a:off x="463351" y="1826270"/>
              <a:ext cx="111483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600" b="1" dirty="0">
                  <a:solidFill>
                    <a:schemeClr val="bg1"/>
                  </a:solidFill>
                </a:rPr>
                <a:t>WO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91848" y="3060738"/>
            <a:ext cx="949845" cy="949847"/>
            <a:chOff x="-1908175" y="1046163"/>
            <a:chExt cx="331787" cy="331788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-1908175" y="1046163"/>
              <a:ext cx="331787" cy="331788"/>
            </a:xfrm>
            <a:prstGeom prst="ellipse">
              <a:avLst/>
            </a:prstGeom>
            <a:solidFill>
              <a:srgbClr val="D0395D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-1781175" y="1106488"/>
              <a:ext cx="77787" cy="211138"/>
            </a:xfrm>
            <a:custGeom>
              <a:avLst/>
              <a:gdLst>
                <a:gd name="T0" fmla="*/ 37 w 49"/>
                <a:gd name="T1" fmla="*/ 40 h 133"/>
                <a:gd name="T2" fmla="*/ 37 w 49"/>
                <a:gd name="T3" fmla="*/ 121 h 133"/>
                <a:gd name="T4" fmla="*/ 49 w 49"/>
                <a:gd name="T5" fmla="*/ 121 h 133"/>
                <a:gd name="T6" fmla="*/ 49 w 49"/>
                <a:gd name="T7" fmla="*/ 133 h 133"/>
                <a:gd name="T8" fmla="*/ 0 w 49"/>
                <a:gd name="T9" fmla="*/ 133 h 133"/>
                <a:gd name="T10" fmla="*/ 0 w 49"/>
                <a:gd name="T11" fmla="*/ 121 h 133"/>
                <a:gd name="T12" fmla="*/ 12 w 49"/>
                <a:gd name="T13" fmla="*/ 121 h 133"/>
                <a:gd name="T14" fmla="*/ 12 w 49"/>
                <a:gd name="T15" fmla="*/ 53 h 133"/>
                <a:gd name="T16" fmla="*/ 0 w 49"/>
                <a:gd name="T17" fmla="*/ 53 h 133"/>
                <a:gd name="T18" fmla="*/ 0 w 49"/>
                <a:gd name="T19" fmla="*/ 40 h 133"/>
                <a:gd name="T20" fmla="*/ 37 w 49"/>
                <a:gd name="T21" fmla="*/ 40 h 133"/>
                <a:gd name="T22" fmla="*/ 12 w 49"/>
                <a:gd name="T23" fmla="*/ 25 h 133"/>
                <a:gd name="T24" fmla="*/ 12 w 49"/>
                <a:gd name="T25" fmla="*/ 0 h 133"/>
                <a:gd name="T26" fmla="*/ 37 w 49"/>
                <a:gd name="T27" fmla="*/ 0 h 133"/>
                <a:gd name="T28" fmla="*/ 37 w 49"/>
                <a:gd name="T29" fmla="*/ 25 h 133"/>
                <a:gd name="T30" fmla="*/ 12 w 49"/>
                <a:gd name="T31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133">
                  <a:moveTo>
                    <a:pt x="37" y="40"/>
                  </a:moveTo>
                  <a:lnTo>
                    <a:pt x="37" y="121"/>
                  </a:lnTo>
                  <a:lnTo>
                    <a:pt x="49" y="121"/>
                  </a:lnTo>
                  <a:lnTo>
                    <a:pt x="49" y="133"/>
                  </a:lnTo>
                  <a:lnTo>
                    <a:pt x="0" y="133"/>
                  </a:lnTo>
                  <a:lnTo>
                    <a:pt x="0" y="121"/>
                  </a:lnTo>
                  <a:lnTo>
                    <a:pt x="12" y="121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37" y="40"/>
                  </a:lnTo>
                  <a:close/>
                  <a:moveTo>
                    <a:pt x="12" y="25"/>
                  </a:moveTo>
                  <a:lnTo>
                    <a:pt x="12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1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487 2.46914E-6 L 1.00105 2.46914E-6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WO definitions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General notes and definitions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Classification of Accounts guide (residency guidance)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60013-45DF-FEB3-FABC-7DF90E1A5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22EB87-8CA9-FC2C-ED3D-9AD99F11D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00" y="471721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Contacts</a:t>
            </a:r>
          </a:p>
          <a:p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79912" y="1059582"/>
            <a:ext cx="5112568" cy="18448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D0395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7188" indent="-1762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dirty="0"/>
              <a:t>Monetary Statistics queries</a:t>
            </a:r>
          </a:p>
          <a:p>
            <a:r>
              <a:rPr lang="en-GB" dirty="0">
                <a:hlinkClick r:id="rId2"/>
              </a:rPr>
              <a:t>dsd_ms@bankofengland.co.uk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DSD MCG Industrial – </a:t>
            </a:r>
          </a:p>
          <a:p>
            <a:r>
              <a:rPr lang="en-GB" dirty="0">
                <a:hlinkClick r:id="rId3"/>
              </a:rPr>
              <a:t>DSD-MCG-Industrial@bankofengland.co.uk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5782A-297F-7097-D14A-3C1DF7DD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0DB01-27DB-B9F7-FFEF-FC2C5AEBB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00" y="471721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639233"/>
            <a:ext cx="3060000" cy="601189"/>
          </a:xfrm>
        </p:spPr>
        <p:txBody>
          <a:bodyPr/>
          <a:lstStyle/>
          <a:p>
            <a:pPr lvl="2"/>
            <a:r>
              <a:rPr lang="en-GB" dirty="0"/>
              <a:t>Contents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93546" y="989107"/>
            <a:ext cx="3384376" cy="3115856"/>
          </a:xfrm>
        </p:spPr>
        <p:txBody>
          <a:bodyPr/>
          <a:lstStyle/>
          <a:p>
            <a:pPr marL="0" lvl="3" indent="0">
              <a:buNone/>
            </a:pPr>
            <a:r>
              <a:rPr lang="en-GB" sz="1600" dirty="0"/>
              <a:t>Overview </a:t>
            </a:r>
          </a:p>
          <a:p>
            <a:pPr marL="0" lvl="3" indent="0">
              <a:buNone/>
            </a:pPr>
            <a:r>
              <a:rPr lang="en-GB" sz="1600" dirty="0"/>
              <a:t>Family of Statistical Returns</a:t>
            </a:r>
          </a:p>
          <a:p>
            <a:pPr marL="0" lvl="3" indent="0">
              <a:buNone/>
            </a:pPr>
            <a:r>
              <a:rPr lang="en-GB" sz="1600" dirty="0"/>
              <a:t>Form content </a:t>
            </a:r>
          </a:p>
          <a:p>
            <a:pPr marL="0" lvl="3" indent="0">
              <a:buNone/>
            </a:pPr>
            <a:r>
              <a:rPr lang="en-GB" sz="1600" dirty="0"/>
              <a:t>How are the data used?</a:t>
            </a:r>
          </a:p>
          <a:p>
            <a:pPr marL="0" lvl="3" indent="0">
              <a:buNone/>
            </a:pPr>
            <a:r>
              <a:rPr lang="en-GB" sz="1600" dirty="0"/>
              <a:t>Common Reporting Issues </a:t>
            </a:r>
          </a:p>
          <a:p>
            <a:pPr marL="0" lvl="3" indent="0">
              <a:buNone/>
            </a:pPr>
            <a:r>
              <a:rPr lang="en-GB" sz="1600" dirty="0"/>
              <a:t>Timetable </a:t>
            </a:r>
          </a:p>
          <a:p>
            <a:pPr marL="0" lvl="3" indent="0">
              <a:buNone/>
            </a:pPr>
            <a:r>
              <a:rPr lang="en-GB" sz="1600" dirty="0"/>
              <a:t>Resources </a:t>
            </a:r>
          </a:p>
          <a:p>
            <a:pPr marL="0" lvl="3" indent="0">
              <a:buNone/>
            </a:pPr>
            <a:r>
              <a:rPr lang="en-GB" sz="1600" dirty="0"/>
              <a:t>Contact details</a:t>
            </a:r>
          </a:p>
          <a:p>
            <a:pPr marL="0" lvl="3" indent="0">
              <a:buNone/>
            </a:pPr>
            <a:endParaRPr lang="en-GB" sz="1600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44592" y="1007308"/>
            <a:ext cx="1008112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93546" y="1902675"/>
            <a:ext cx="2058409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38648" y="3050511"/>
            <a:ext cx="1821294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38648" y="3291830"/>
            <a:ext cx="1092992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77832" y="3579862"/>
            <a:ext cx="1008112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83773" y="3875845"/>
            <a:ext cx="1296144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77830" y="1324034"/>
            <a:ext cx="2421961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81088" y="1597760"/>
            <a:ext cx="1207722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E6260-26AA-D240-0335-96BBA23E29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942" y="500380"/>
            <a:ext cx="161596" cy="123776"/>
          </a:xfrm>
          <a:prstGeom prst="rect">
            <a:avLst/>
          </a:prstGeom>
        </p:spPr>
      </p:pic>
      <p:sp>
        <p:nvSpPr>
          <p:cNvPr id="4" name="Rectangle 3">
            <a:hlinkClick r:id="rId10" action="ppaction://hlinksldjump"/>
            <a:extLst>
              <a:ext uri="{FF2B5EF4-FFF2-40B4-BE49-F238E27FC236}">
                <a16:creationId xmlns:a16="http://schemas.microsoft.com/office/drawing/2014/main" id="{A3CEE137-F1BA-561A-E696-7837EE67000D}"/>
              </a:ext>
            </a:extLst>
          </p:cNvPr>
          <p:cNvSpPr/>
          <p:nvPr/>
        </p:nvSpPr>
        <p:spPr>
          <a:xfrm>
            <a:off x="277830" y="2155102"/>
            <a:ext cx="2058409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54B85D0C-4F51-BCB5-C3E8-3203AFA570F6}"/>
              </a:ext>
            </a:extLst>
          </p:cNvPr>
          <p:cNvSpPr/>
          <p:nvPr/>
        </p:nvSpPr>
        <p:spPr>
          <a:xfrm>
            <a:off x="238648" y="2775673"/>
            <a:ext cx="3274195" cy="18733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FDB181AC-FF51-99C1-8C19-BF1064E6D3A2}"/>
              </a:ext>
            </a:extLst>
          </p:cNvPr>
          <p:cNvSpPr/>
          <p:nvPr/>
        </p:nvSpPr>
        <p:spPr>
          <a:xfrm>
            <a:off x="277830" y="3346494"/>
            <a:ext cx="1821294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5DB54-A06F-96B5-1DB6-A92589DF6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600" y="471721"/>
            <a:ext cx="1904231" cy="196771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E006A6D6-CB8E-B9AD-A6DB-0788646E3653}"/>
              </a:ext>
            </a:extLst>
          </p:cNvPr>
          <p:cNvSpPr/>
          <p:nvPr/>
        </p:nvSpPr>
        <p:spPr>
          <a:xfrm>
            <a:off x="293546" y="2484921"/>
            <a:ext cx="3274195" cy="18733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/>
            <a:r>
              <a:rPr lang="en-GB" dirty="0"/>
              <a:t>WO 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7600" y="1362083"/>
            <a:ext cx="3060000" cy="3920836"/>
          </a:xfrm>
        </p:spPr>
        <p:txBody>
          <a:bodyPr/>
          <a:lstStyle/>
          <a:p>
            <a:pPr marL="0" lvl="3" indent="0">
              <a:buNone/>
            </a:pPr>
            <a:r>
              <a:rPr lang="en-GB" dirty="0"/>
              <a:t>Reporting panel</a:t>
            </a:r>
          </a:p>
          <a:p>
            <a:pPr marL="0" lvl="3" indent="0">
              <a:buNone/>
            </a:pPr>
            <a:endParaRPr lang="en-GB" dirty="0"/>
          </a:p>
          <a:p>
            <a:pPr marL="0" lvl="3" indent="0">
              <a:buNone/>
            </a:pPr>
            <a:r>
              <a:rPr lang="en-GB" dirty="0"/>
              <a:t>Reporting deadline</a:t>
            </a:r>
          </a:p>
          <a:p>
            <a:pPr marL="0" lvl="3" indent="0">
              <a:buNone/>
            </a:pPr>
            <a:endParaRPr lang="en-GB" dirty="0"/>
          </a:p>
          <a:p>
            <a:pPr marL="0" lvl="3" indent="0">
              <a:buNone/>
            </a:pPr>
            <a:endParaRPr lang="en-GB" sz="1600" dirty="0"/>
          </a:p>
          <a:p>
            <a:pPr marL="0" lvl="3" indent="0">
              <a:buNone/>
            </a:pPr>
            <a:r>
              <a:rPr lang="en-GB" dirty="0"/>
              <a:t>Data finalised for publication</a:t>
            </a:r>
          </a:p>
          <a:p>
            <a:pPr marL="0" lvl="3" indent="0">
              <a:buNone/>
            </a:pPr>
            <a:endParaRPr lang="en-GB" sz="1200" dirty="0"/>
          </a:p>
          <a:p>
            <a:pPr marL="0" lvl="3" indent="0">
              <a:buNone/>
            </a:pPr>
            <a:r>
              <a:rPr lang="en-GB" dirty="0"/>
              <a:t>Main uses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851920" y="570106"/>
            <a:ext cx="4946375" cy="4234932"/>
          </a:xfrm>
        </p:spPr>
        <p:txBody>
          <a:bodyPr/>
          <a:lstStyle/>
          <a:p>
            <a:br>
              <a:rPr lang="en-GB" b="0" dirty="0"/>
            </a:br>
            <a:r>
              <a:rPr lang="en-GB" b="0" dirty="0"/>
              <a:t>Quarterly: Discretionary, but generally write-offs over the previous year exceeding £10mn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20 working days after month end on the quarter for             reporters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16 working days two months after month end on the quarter (Sep data will be finalised during Oct data collection period) </a:t>
            </a:r>
          </a:p>
          <a:p>
            <a:endParaRPr lang="en-GB" b="0" dirty="0"/>
          </a:p>
          <a:p>
            <a:r>
              <a:rPr lang="en-GB" b="0" dirty="0"/>
              <a:t>Monetary aggregates published in </a:t>
            </a:r>
            <a:r>
              <a:rPr lang="en-GB" b="0" dirty="0" err="1"/>
              <a:t>Bankstats</a:t>
            </a:r>
            <a:r>
              <a:rPr lang="en-GB" b="0" dirty="0"/>
              <a:t>,</a:t>
            </a:r>
          </a:p>
          <a:p>
            <a:r>
              <a:rPr lang="en-GB" b="0" dirty="0"/>
              <a:t>More detailed analysis for monetary policy and financial stability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7B37E-6FB0-ED17-0828-D7AA5475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6576D-2BF3-6389-E270-9FC7409B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471721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r>
              <a:rPr lang="en-GB" dirty="0"/>
              <a:t>Family of Bank of England Core Statistical Returns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55476" y="1191806"/>
            <a:ext cx="735747" cy="2983384"/>
            <a:chOff x="3255476" y="1191806"/>
            <a:chExt cx="735747" cy="2983384"/>
          </a:xfrm>
        </p:grpSpPr>
        <p:sp>
          <p:nvSpPr>
            <p:cNvPr id="5" name="Right Arrow 4"/>
            <p:cNvSpPr/>
            <p:nvPr/>
          </p:nvSpPr>
          <p:spPr>
            <a:xfrm>
              <a:off x="3255476" y="1191806"/>
              <a:ext cx="735747" cy="296011"/>
            </a:xfrm>
            <a:prstGeom prst="rightArrow">
              <a:avLst/>
            </a:prstGeom>
            <a:solidFill>
              <a:srgbClr val="D03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255476" y="1831656"/>
              <a:ext cx="735747" cy="296011"/>
            </a:xfrm>
            <a:prstGeom prst="rightArrow">
              <a:avLst/>
            </a:prstGeom>
            <a:solidFill>
              <a:srgbClr val="2F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55476" y="2471507"/>
              <a:ext cx="735747" cy="296011"/>
            </a:xfrm>
            <a:prstGeom prst="rightArrow">
              <a:avLst/>
            </a:prstGeom>
            <a:solidFill>
              <a:srgbClr val="F28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255476" y="3111358"/>
              <a:ext cx="735747" cy="296011"/>
            </a:xfrm>
            <a:prstGeom prst="rightArrow">
              <a:avLst/>
            </a:prstGeom>
            <a:solidFill>
              <a:srgbClr val="4B7E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255476" y="3879179"/>
              <a:ext cx="735747" cy="296011"/>
            </a:xfrm>
            <a:prstGeom prst="rightArrow">
              <a:avLst/>
            </a:prstGeom>
            <a:solidFill>
              <a:srgbClr val="3A8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5" y="961461"/>
            <a:ext cx="2629315" cy="3592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10" y="1084240"/>
            <a:ext cx="393858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59AB14-BF86-CB32-B130-B23324AC3064}"/>
              </a:ext>
            </a:extLst>
          </p:cNvPr>
          <p:cNvSpPr/>
          <p:nvPr/>
        </p:nvSpPr>
        <p:spPr>
          <a:xfrm>
            <a:off x="4180289" y="3651870"/>
            <a:ext cx="679743" cy="621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3743E5-8B91-A980-9AAB-B60760388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87817"/>
            <a:ext cx="936104" cy="64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4B467-972D-185B-9EDC-B883D36C5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49947"/>
            <a:ext cx="1904231" cy="1748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79CB97-9F02-FEEE-DC09-8C6C6E1F4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75" y="953316"/>
            <a:ext cx="2647950" cy="3600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B027C9-030A-6330-5694-4D5B07F301D3}"/>
              </a:ext>
            </a:extLst>
          </p:cNvPr>
          <p:cNvSpPr txBox="1"/>
          <p:nvPr/>
        </p:nvSpPr>
        <p:spPr>
          <a:xfrm>
            <a:off x="522193" y="1339811"/>
            <a:ext cx="11148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="1" dirty="0">
                <a:solidFill>
                  <a:schemeClr val="bg1"/>
                </a:solidFill>
              </a:rPr>
              <a:t>WO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8F1B8-4297-5A28-E317-9F4DB68F8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7" y="134692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Form content: </a:t>
            </a:r>
          </a:p>
          <a:p>
            <a:r>
              <a:rPr lang="en-GB" dirty="0">
                <a:solidFill>
                  <a:schemeClr val="bg1"/>
                </a:solidFill>
              </a:rPr>
              <a:t>Sectors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7600" y="1347614"/>
            <a:ext cx="3060000" cy="315274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UK Residents on the balance sheet is split by sector and some industry. It also captures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non-resident deposit taking corporations and other non-residents: 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18237" y="400358"/>
            <a:ext cx="4946375" cy="4100001"/>
          </a:xfrm>
        </p:spPr>
        <p:txBody>
          <a:bodyPr/>
          <a:lstStyle/>
          <a:p>
            <a:r>
              <a:rPr lang="en-GB" dirty="0"/>
              <a:t>UK Residents</a:t>
            </a:r>
            <a:br>
              <a:rPr lang="en-GB" dirty="0"/>
            </a:br>
            <a:r>
              <a:rPr lang="en-GB" b="0" dirty="0"/>
              <a:t>     Banks and Building Societies</a:t>
            </a:r>
            <a:br>
              <a:rPr lang="en-GB" b="0" dirty="0"/>
            </a:br>
            <a:r>
              <a:rPr lang="en-GB" b="0" dirty="0"/>
              <a:t>     MFIs other than Banks and Building Societies</a:t>
            </a:r>
            <a:br>
              <a:rPr lang="en-GB" b="0" dirty="0"/>
            </a:br>
            <a:r>
              <a:rPr lang="en-GB" b="0" dirty="0"/>
              <a:t>     Central Government</a:t>
            </a:r>
            <a:br>
              <a:rPr lang="en-GB" b="0" dirty="0"/>
            </a:br>
            <a:r>
              <a:rPr lang="en-GB" b="0" dirty="0"/>
              <a:t>     Local Authorities</a:t>
            </a:r>
            <a:br>
              <a:rPr lang="en-GB" b="0" dirty="0"/>
            </a:br>
            <a:r>
              <a:rPr lang="en-GB" b="0" dirty="0"/>
              <a:t>     Public Corporations</a:t>
            </a:r>
            <a:br>
              <a:rPr lang="en-GB" b="0" dirty="0"/>
            </a:br>
            <a:r>
              <a:rPr lang="en-GB" b="0" dirty="0"/>
              <a:t>     Financial Corporations</a:t>
            </a:r>
            <a:br>
              <a:rPr lang="en-GB" b="0" dirty="0"/>
            </a:br>
            <a:r>
              <a:rPr lang="en-GB" b="0" dirty="0"/>
              <a:t>     Individuals and Individual Trusts</a:t>
            </a:r>
          </a:p>
          <a:p>
            <a:r>
              <a:rPr lang="en-GB" b="0" dirty="0"/>
              <a:t>     Unincorporated Businesses</a:t>
            </a:r>
            <a:br>
              <a:rPr lang="en-GB" b="0" dirty="0"/>
            </a:br>
            <a:r>
              <a:rPr lang="en-GB" b="0" dirty="0"/>
              <a:t>     Non-Profit Institutions Serving Households</a:t>
            </a:r>
            <a:br>
              <a:rPr lang="en-GB" dirty="0"/>
            </a:br>
            <a:r>
              <a:rPr lang="en-GB" dirty="0"/>
              <a:t>     </a:t>
            </a:r>
          </a:p>
          <a:p>
            <a:r>
              <a:rPr lang="en-GB" dirty="0"/>
              <a:t>Non-Resident Deposit Taking Corporations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Other Non-Residents</a:t>
            </a:r>
            <a:br>
              <a:rPr lang="en-GB" dirty="0"/>
            </a:br>
            <a:r>
              <a:rPr lang="en-GB" dirty="0"/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8AA80-1C55-AFC8-917B-9911981A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34974-71B7-D560-82EF-76A475215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471721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are the data used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Monetary Policy Committee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Included within the aggregates that are used when looking at monetary policy e.g. creating the Bank’s preferred M4ex &amp; M4Lex measure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Financial stability e.g. studying the effects of lending on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Link to explanatory notes: </a:t>
            </a:r>
          </a:p>
          <a:p>
            <a:r>
              <a:rPr lang="en-GB" sz="1200" dirty="0">
                <a:hlinkClick r:id="rId2"/>
              </a:rPr>
              <a:t>Further details about write-offs and other revaluations of loans by monetary financial institutions data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B2E7A-468C-9E0D-BBD5-FC6E6153C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96D4F435-2919-5DCD-5B4B-DF4D6D4E201A}"/>
              </a:ext>
            </a:extLst>
          </p:cNvPr>
          <p:cNvSpPr/>
          <p:nvPr/>
        </p:nvSpPr>
        <p:spPr>
          <a:xfrm>
            <a:off x="3995936" y="2931790"/>
            <a:ext cx="4968552" cy="432048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6EE67-E6D6-09C3-4016-CE63C3F7B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00" y="471721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BoE publications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External publications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95936" y="678561"/>
            <a:ext cx="4946375" cy="3849938"/>
          </a:xfrm>
        </p:spPr>
        <p:txBody>
          <a:bodyPr/>
          <a:lstStyle/>
          <a:p>
            <a:r>
              <a:rPr lang="en-GB" dirty="0"/>
              <a:t>Included within the data as part of: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Money and Credit Statistical Release</a:t>
            </a:r>
            <a:br>
              <a:rPr lang="en-GB" b="0" dirty="0"/>
            </a:br>
            <a:r>
              <a:rPr lang="en-GB" b="0" dirty="0"/>
              <a:t>Inflation Report</a:t>
            </a:r>
          </a:p>
          <a:p>
            <a:r>
              <a:rPr lang="en-GB" b="0" dirty="0"/>
              <a:t>Financial Stability Report</a:t>
            </a:r>
          </a:p>
          <a:p>
            <a:r>
              <a:rPr lang="en-GB" b="0" dirty="0"/>
              <a:t>Credit Conditions Review</a:t>
            </a:r>
          </a:p>
          <a:p>
            <a:r>
              <a:rPr lang="en-GB" b="0" dirty="0"/>
              <a:t>Quarterly Bulletin</a:t>
            </a:r>
          </a:p>
          <a:p>
            <a:r>
              <a:rPr lang="en-GB" b="0" dirty="0" err="1"/>
              <a:t>Bankstats</a:t>
            </a:r>
            <a:endParaRPr lang="en-GB" b="0" dirty="0"/>
          </a:p>
          <a:p>
            <a:endParaRPr lang="en-GB" dirty="0"/>
          </a:p>
          <a:p>
            <a:r>
              <a:rPr lang="en-GB" dirty="0"/>
              <a:t>ONS – National Accounts</a:t>
            </a:r>
          </a:p>
          <a:p>
            <a:r>
              <a:rPr lang="en-GB" dirty="0"/>
              <a:t>ECB</a:t>
            </a:r>
          </a:p>
          <a:p>
            <a:r>
              <a:rPr lang="en-GB" dirty="0"/>
              <a:t>IMF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are the data used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38570-E6E4-04C3-D51A-2C1FF2B8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085AB-9321-75A0-3211-07AC8CF3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471721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Common Reporting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Loans and investments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18237" y="810044"/>
            <a:ext cx="4946375" cy="3849938"/>
          </a:xfrm>
        </p:spPr>
        <p:txBody>
          <a:bodyPr/>
          <a:lstStyle/>
          <a:p>
            <a:r>
              <a:rPr lang="en-GB" dirty="0"/>
              <a:t>Write-offs should be reported on a net basis i.e. write offs plus write </a:t>
            </a:r>
            <a:r>
              <a:rPr lang="en-GB" dirty="0" err="1"/>
              <a:t>ons</a:t>
            </a:r>
            <a:r>
              <a:rPr lang="en-GB" dirty="0"/>
              <a:t> (write offs net of recoveries).</a:t>
            </a:r>
          </a:p>
          <a:p>
            <a:endParaRPr lang="en-GB" dirty="0"/>
          </a:p>
          <a:p>
            <a:r>
              <a:rPr lang="en-GB" dirty="0"/>
              <a:t>Write-offs should be reported as a positive, whereas write-</a:t>
            </a:r>
            <a:r>
              <a:rPr lang="en-GB" dirty="0" err="1"/>
              <a:t>ons</a:t>
            </a:r>
            <a:r>
              <a:rPr lang="en-GB" dirty="0"/>
              <a:t> should be reported as negative.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Write-offs should not include provisions against bad debts, or impairment charges, although it is likely that most loans written off will have been provided for previously.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F3A54-6F8F-04E3-459A-8A27091BD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C97FE-A19F-E4D7-5128-49D9B9CA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471721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r>
              <a:rPr lang="en-GB" dirty="0"/>
              <a:t>Reporting deadlines for monthly forms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875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03" y="2635047"/>
            <a:ext cx="1286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D039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days in the month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0327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779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1231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1683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2135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2587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3039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3491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3943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4395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94847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65299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35751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06203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76659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3608" y="1894061"/>
            <a:ext cx="1112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GB" sz="800" kern="0" dirty="0">
                <a:solidFill>
                  <a:prstClr val="black"/>
                </a:solidFill>
                <a:latin typeface="Arial"/>
                <a:ea typeface="ＭＳ Ｐゴシック"/>
              </a:rPr>
              <a:t>(For reporters submitting a BT later than +9)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51483" y="1369802"/>
            <a:ext cx="467180" cy="542717"/>
            <a:chOff x="123798" y="1661249"/>
            <a:chExt cx="2023487" cy="2350661"/>
          </a:xfrm>
          <a:solidFill>
            <a:srgbClr val="D0395D"/>
          </a:solidFill>
        </p:grpSpPr>
        <p:grpSp>
          <p:nvGrpSpPr>
            <p:cNvPr id="26" name="Group 25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8" name="Rounded Rectangle 27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7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44" name="Group 43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45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 userDrawn="1"/>
          </p:nvSpPr>
          <p:spPr>
            <a:xfrm>
              <a:off x="123798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PB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28187" y="1373061"/>
            <a:ext cx="464019" cy="542717"/>
            <a:chOff x="137484" y="1661249"/>
            <a:chExt cx="2009801" cy="2350661"/>
          </a:xfrm>
          <a:solidFill>
            <a:srgbClr val="D0395D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50" name="Rounded Rectangle 49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3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5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8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9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66" name="Group 65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67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68" name="Rectangle 67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49" name="TextBox 48"/>
            <p:cNvSpPr txBox="1"/>
            <p:nvPr userDrawn="1"/>
          </p:nvSpPr>
          <p:spPr>
            <a:xfrm>
              <a:off x="137484" y="1661249"/>
              <a:ext cx="1528499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BN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30964" y="3829233"/>
            <a:ext cx="463642" cy="542717"/>
            <a:chOff x="139120" y="1661249"/>
            <a:chExt cx="2008165" cy="2350661"/>
          </a:xfrm>
          <a:solidFill>
            <a:schemeClr val="accent1">
              <a:lumMod val="75000"/>
            </a:schemeClr>
          </a:solidFill>
        </p:grpSpPr>
        <p:grpSp>
          <p:nvGrpSpPr>
            <p:cNvPr id="70" name="Group 69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72" name="Rounded Rectangle 71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73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4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5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6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7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8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9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0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1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2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3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4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5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7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88" name="Group 87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89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90" name="Rectangle 89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71" name="TextBox 70"/>
            <p:cNvSpPr txBox="1"/>
            <p:nvPr userDrawn="1"/>
          </p:nvSpPr>
          <p:spPr>
            <a:xfrm>
              <a:off x="139120" y="1661249"/>
              <a:ext cx="1528497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BT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72003" y="3829233"/>
            <a:ext cx="468453" cy="542717"/>
            <a:chOff x="118283" y="1661249"/>
            <a:chExt cx="2029002" cy="2350661"/>
          </a:xfrm>
          <a:solidFill>
            <a:srgbClr val="D0395D"/>
          </a:solidFill>
        </p:grpSpPr>
        <p:grpSp>
          <p:nvGrpSpPr>
            <p:cNvPr id="92" name="Group 91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94" name="Rounded Rectangle 93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95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96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97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99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0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1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2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3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4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5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6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7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8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10" name="Group 109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112" name="Rectangle 111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93" name="TextBox 92"/>
            <p:cNvSpPr txBox="1"/>
            <p:nvPr userDrawn="1"/>
          </p:nvSpPr>
          <p:spPr>
            <a:xfrm>
              <a:off x="118283" y="1661249"/>
              <a:ext cx="1528497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BE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822254" y="3829233"/>
            <a:ext cx="456758" cy="542717"/>
            <a:chOff x="168937" y="1661249"/>
            <a:chExt cx="1978348" cy="2350661"/>
          </a:xfrm>
          <a:solidFill>
            <a:srgbClr val="F28C34"/>
          </a:solidFill>
        </p:grpSpPr>
        <p:grpSp>
          <p:nvGrpSpPr>
            <p:cNvPr id="114" name="Group 113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116" name="Rounded Rectangle 115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17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18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19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0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1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2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3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4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5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7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8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9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30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31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32" name="Group 131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33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134" name="Rectangle 133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115" name="TextBox 114"/>
            <p:cNvSpPr txBox="1"/>
            <p:nvPr userDrawn="1"/>
          </p:nvSpPr>
          <p:spPr>
            <a:xfrm>
              <a:off x="168937" y="1661249"/>
              <a:ext cx="1693025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AD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260809" y="3829233"/>
            <a:ext cx="457669" cy="542717"/>
            <a:chOff x="164990" y="1661249"/>
            <a:chExt cx="1982295" cy="2350661"/>
          </a:xfrm>
          <a:solidFill>
            <a:srgbClr val="F28C34"/>
          </a:solidFill>
        </p:grpSpPr>
        <p:grpSp>
          <p:nvGrpSpPr>
            <p:cNvPr id="136" name="Group 135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138" name="Rounded Rectangle 137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39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0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1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2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3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4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5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9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50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51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52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53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54" name="Group 153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55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156" name="Rectangle 155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137" name="TextBox 136"/>
            <p:cNvSpPr txBox="1"/>
            <p:nvPr userDrawn="1"/>
          </p:nvSpPr>
          <p:spPr>
            <a:xfrm>
              <a:off x="164990" y="1661249"/>
              <a:ext cx="1528497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AL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943083" y="1373061"/>
            <a:ext cx="461137" cy="542717"/>
            <a:chOff x="149971" y="1661249"/>
            <a:chExt cx="1997314" cy="2350661"/>
          </a:xfrm>
          <a:solidFill>
            <a:srgbClr val="D0395D"/>
          </a:solidFill>
        </p:grpSpPr>
        <p:grpSp>
          <p:nvGrpSpPr>
            <p:cNvPr id="158" name="Group 157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160" name="Rounded Rectangle 159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61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2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3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4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5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6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7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8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9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1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2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3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4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5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76" name="Group 175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77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178" name="Rectangle 177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159" name="TextBox 158"/>
            <p:cNvSpPr txBox="1"/>
            <p:nvPr userDrawn="1"/>
          </p:nvSpPr>
          <p:spPr>
            <a:xfrm>
              <a:off x="149971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GT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956179" y="3829233"/>
            <a:ext cx="457017" cy="542717"/>
            <a:chOff x="167813" y="1661249"/>
            <a:chExt cx="1979472" cy="2350661"/>
          </a:xfrm>
          <a:solidFill>
            <a:srgbClr val="2F505B"/>
          </a:solidFill>
        </p:grpSpPr>
        <p:grpSp>
          <p:nvGrpSpPr>
            <p:cNvPr id="180" name="Group 179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182" name="Rounded Rectangle 181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83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4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5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6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7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8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9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0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1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3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4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5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6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7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98" name="Group 197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99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00" name="Rectangle 199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181" name="TextBox 180"/>
            <p:cNvSpPr txBox="1"/>
            <p:nvPr userDrawn="1"/>
          </p:nvSpPr>
          <p:spPr>
            <a:xfrm>
              <a:off x="167813" y="1661249"/>
              <a:ext cx="1528494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IS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4383990" y="3829233"/>
            <a:ext cx="459427" cy="542717"/>
            <a:chOff x="157373" y="1661249"/>
            <a:chExt cx="1989912" cy="2350661"/>
          </a:xfrm>
          <a:solidFill>
            <a:srgbClr val="2F505B"/>
          </a:solidFill>
        </p:grpSpPr>
        <p:grpSp>
          <p:nvGrpSpPr>
            <p:cNvPr id="202" name="Group 201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04" name="Rounded Rectangle 203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5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06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07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08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09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0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1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2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3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5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6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7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8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9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220" name="Group 219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221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22" name="Rectangle 221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03" name="TextBox 202"/>
            <p:cNvSpPr txBox="1"/>
            <p:nvPr userDrawn="1"/>
          </p:nvSpPr>
          <p:spPr>
            <a:xfrm>
              <a:off x="157373" y="1661249"/>
              <a:ext cx="1528495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IC</a:t>
              </a: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4814211" y="3829233"/>
            <a:ext cx="463995" cy="542717"/>
            <a:chOff x="137590" y="1661249"/>
            <a:chExt cx="2009695" cy="2350661"/>
          </a:xfrm>
          <a:solidFill>
            <a:srgbClr val="2F505B"/>
          </a:solidFill>
        </p:grpSpPr>
        <p:grpSp>
          <p:nvGrpSpPr>
            <p:cNvPr id="224" name="Group 223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26" name="Rounded Rectangle 225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27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28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29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0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1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2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3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4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5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6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7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8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9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40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41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242" name="Group 241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243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44" name="Rectangle 243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25" name="TextBox 224"/>
            <p:cNvSpPr txBox="1"/>
            <p:nvPr userDrawn="1"/>
          </p:nvSpPr>
          <p:spPr>
            <a:xfrm>
              <a:off x="137590" y="1661249"/>
              <a:ext cx="1528493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IO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5678021" y="3829233"/>
            <a:ext cx="453148" cy="542717"/>
            <a:chOff x="184571" y="1661249"/>
            <a:chExt cx="1962714" cy="2350661"/>
          </a:xfrm>
          <a:solidFill>
            <a:srgbClr val="F28C34"/>
          </a:solidFill>
        </p:grpSpPr>
        <p:grpSp>
          <p:nvGrpSpPr>
            <p:cNvPr id="246" name="Group 245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48" name="Rounded Rectangle 247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49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0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1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2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3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4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5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6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7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8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9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60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61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62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63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264" name="Group 263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265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66" name="Rectangle 265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47" name="TextBox 246"/>
            <p:cNvSpPr txBox="1"/>
            <p:nvPr userDrawn="1"/>
          </p:nvSpPr>
          <p:spPr>
            <a:xfrm>
              <a:off x="184571" y="1661249"/>
              <a:ext cx="1528498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LN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249000" y="3829233"/>
            <a:ext cx="458227" cy="542717"/>
            <a:chOff x="162575" y="1661249"/>
            <a:chExt cx="1984710" cy="2350661"/>
          </a:xfrm>
          <a:solidFill>
            <a:srgbClr val="3A8560"/>
          </a:solidFill>
        </p:grpSpPr>
        <p:grpSp>
          <p:nvGrpSpPr>
            <p:cNvPr id="268" name="Group 267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70" name="Rounded Rectangle 269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71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2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3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4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5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6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7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8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9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0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1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2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3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4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5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286" name="Group 285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287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88" name="Rectangle 287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69" name="TextBox 268"/>
            <p:cNvSpPr txBox="1"/>
            <p:nvPr userDrawn="1"/>
          </p:nvSpPr>
          <p:spPr>
            <a:xfrm>
              <a:off x="162575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ER</a:t>
              </a:r>
            </a:p>
          </p:txBody>
        </p:sp>
      </p:grpSp>
      <p:sp>
        <p:nvSpPr>
          <p:cNvPr id="339" name="Line 170"/>
          <p:cNvSpPr>
            <a:spLocks noChangeShapeType="1"/>
          </p:cNvSpPr>
          <p:nvPr/>
        </p:nvSpPr>
        <p:spPr bwMode="auto">
          <a:xfrm>
            <a:off x="2015742" y="1908134"/>
            <a:ext cx="866182" cy="730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40" name="Line 170"/>
          <p:cNvSpPr>
            <a:spLocks noChangeShapeType="1"/>
          </p:cNvSpPr>
          <p:nvPr/>
        </p:nvSpPr>
        <p:spPr bwMode="auto">
          <a:xfrm flipV="1">
            <a:off x="2002424" y="3158267"/>
            <a:ext cx="844831" cy="564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2364844" y="1401038"/>
            <a:ext cx="96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Public</a:t>
            </a:r>
            <a:b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</a:b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Sector</a:t>
            </a:r>
            <a:b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</a:b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embargo</a:t>
            </a:r>
          </a:p>
        </p:txBody>
      </p:sp>
      <p:sp>
        <p:nvSpPr>
          <p:cNvPr id="342" name="Line 170"/>
          <p:cNvSpPr>
            <a:spLocks noChangeShapeType="1"/>
          </p:cNvSpPr>
          <p:nvPr/>
        </p:nvSpPr>
        <p:spPr bwMode="auto">
          <a:xfrm>
            <a:off x="2891065" y="2047369"/>
            <a:ext cx="463235" cy="5913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343" name="Group 342"/>
          <p:cNvGrpSpPr/>
          <p:nvPr/>
        </p:nvGrpSpPr>
        <p:grpSpPr>
          <a:xfrm>
            <a:off x="3478316" y="1369802"/>
            <a:ext cx="461842" cy="542717"/>
            <a:chOff x="146917" y="1661249"/>
            <a:chExt cx="2000368" cy="2350661"/>
          </a:xfrm>
          <a:solidFill>
            <a:schemeClr val="accent1">
              <a:lumMod val="75000"/>
            </a:schemeClr>
          </a:solidFill>
        </p:grpSpPr>
        <p:grpSp>
          <p:nvGrpSpPr>
            <p:cNvPr id="344" name="Group 343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346" name="Rounded Rectangle 345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347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48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49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0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1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2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3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4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5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6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7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8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9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60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61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362" name="Group 361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363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364" name="Rectangle 363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345" name="TextBox 344"/>
            <p:cNvSpPr txBox="1"/>
            <p:nvPr userDrawn="1"/>
          </p:nvSpPr>
          <p:spPr>
            <a:xfrm>
              <a:off x="146917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BT</a:t>
              </a:r>
            </a:p>
          </p:txBody>
        </p:sp>
      </p:grpSp>
      <p:sp>
        <p:nvSpPr>
          <p:cNvPr id="365" name="Rectangle 364"/>
          <p:cNvSpPr/>
          <p:nvPr/>
        </p:nvSpPr>
        <p:spPr>
          <a:xfrm>
            <a:off x="3357870" y="1894061"/>
            <a:ext cx="742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800" kern="0" dirty="0">
                <a:solidFill>
                  <a:prstClr val="black"/>
                </a:solidFill>
                <a:latin typeface="Arial"/>
                <a:ea typeface="ＭＳ Ｐゴシック"/>
              </a:rPr>
              <a:t>(F</a:t>
            </a:r>
            <a:r>
              <a:rPr lang="en-GB" sz="800" kern="0" dirty="0">
                <a:latin typeface="Arial"/>
                <a:ea typeface="ＭＳ Ｐゴシック"/>
              </a:rPr>
              <a:t>or PB</a:t>
            </a:r>
            <a:br>
              <a:rPr lang="en-GB" sz="800" kern="0" dirty="0">
                <a:latin typeface="Arial"/>
                <a:ea typeface="ＭＳ Ｐゴシック"/>
              </a:rPr>
            </a:br>
            <a:r>
              <a:rPr lang="en-GB" sz="800" kern="0" dirty="0">
                <a:latin typeface="Arial"/>
                <a:ea typeface="ＭＳ Ｐゴシック"/>
              </a:rPr>
              <a:t>reporters)</a:t>
            </a:r>
          </a:p>
        </p:txBody>
      </p:sp>
      <p:sp>
        <p:nvSpPr>
          <p:cNvPr id="366" name="Line 170"/>
          <p:cNvSpPr>
            <a:spLocks noChangeShapeType="1"/>
          </p:cNvSpPr>
          <p:nvPr/>
        </p:nvSpPr>
        <p:spPr bwMode="auto">
          <a:xfrm>
            <a:off x="4028187" y="1932971"/>
            <a:ext cx="215371" cy="7057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69" name="Line 170"/>
          <p:cNvSpPr>
            <a:spLocks noChangeShapeType="1"/>
          </p:cNvSpPr>
          <p:nvPr/>
        </p:nvSpPr>
        <p:spPr bwMode="auto">
          <a:xfrm flipV="1">
            <a:off x="3086830" y="3218578"/>
            <a:ext cx="671154" cy="5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71" name="Line 170"/>
          <p:cNvSpPr>
            <a:spLocks noChangeShapeType="1"/>
          </p:cNvSpPr>
          <p:nvPr/>
        </p:nvSpPr>
        <p:spPr bwMode="auto">
          <a:xfrm flipH="1" flipV="1">
            <a:off x="4759475" y="3218578"/>
            <a:ext cx="308631" cy="5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374" name="Group 373"/>
          <p:cNvGrpSpPr/>
          <p:nvPr/>
        </p:nvGrpSpPr>
        <p:grpSpPr>
          <a:xfrm>
            <a:off x="6490037" y="3829233"/>
            <a:ext cx="458227" cy="542717"/>
            <a:chOff x="162575" y="1661249"/>
            <a:chExt cx="1984710" cy="2350661"/>
          </a:xfrm>
          <a:solidFill>
            <a:srgbClr val="3A8560"/>
          </a:solidFill>
        </p:grpSpPr>
        <p:grpSp>
          <p:nvGrpSpPr>
            <p:cNvPr id="375" name="Group 374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377" name="Rounded Rectangle 376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378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79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0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1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2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3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4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5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6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7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8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9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90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91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92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393" name="Group 392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394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395" name="Rectangle 394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376" name="TextBox 375"/>
            <p:cNvSpPr txBox="1"/>
            <p:nvPr userDrawn="1"/>
          </p:nvSpPr>
          <p:spPr>
            <a:xfrm>
              <a:off x="162575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VP</a:t>
              </a:r>
            </a:p>
          </p:txBody>
        </p:sp>
      </p:grpSp>
      <p:sp>
        <p:nvSpPr>
          <p:cNvPr id="396" name="Line 170"/>
          <p:cNvSpPr>
            <a:spLocks noChangeShapeType="1"/>
          </p:cNvSpPr>
          <p:nvPr/>
        </p:nvSpPr>
        <p:spPr bwMode="auto">
          <a:xfrm flipH="1" flipV="1">
            <a:off x="5713291" y="3218578"/>
            <a:ext cx="921370" cy="5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5659783" y="1574671"/>
            <a:ext cx="960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Embargo</a:t>
            </a:r>
          </a:p>
        </p:txBody>
      </p:sp>
      <p:sp>
        <p:nvSpPr>
          <p:cNvPr id="398" name="Line 170"/>
          <p:cNvSpPr>
            <a:spLocks noChangeShapeType="1"/>
          </p:cNvSpPr>
          <p:nvPr/>
        </p:nvSpPr>
        <p:spPr bwMode="auto">
          <a:xfrm>
            <a:off x="6135921" y="1951190"/>
            <a:ext cx="0" cy="6875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7989439" y="1269277"/>
            <a:ext cx="960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GB" sz="1200" b="1" i="1" kern="0" dirty="0" err="1">
                <a:solidFill>
                  <a:prstClr val="black"/>
                </a:solidFill>
                <a:latin typeface="Arial"/>
                <a:ea typeface="ＭＳ Ｐゴシック"/>
              </a:rPr>
              <a:t>Bankstats</a:t>
            </a: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, Money and Credit release </a:t>
            </a:r>
          </a:p>
        </p:txBody>
      </p:sp>
      <p:sp>
        <p:nvSpPr>
          <p:cNvPr id="400" name="Line 170"/>
          <p:cNvSpPr>
            <a:spLocks noChangeShapeType="1"/>
          </p:cNvSpPr>
          <p:nvPr/>
        </p:nvSpPr>
        <p:spPr bwMode="auto">
          <a:xfrm>
            <a:off x="8470885" y="2124892"/>
            <a:ext cx="0" cy="5138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401" name="Group 400"/>
          <p:cNvGrpSpPr/>
          <p:nvPr/>
        </p:nvGrpSpPr>
        <p:grpSpPr>
          <a:xfrm>
            <a:off x="7801090" y="3829233"/>
            <a:ext cx="475569" cy="542717"/>
            <a:chOff x="162575" y="1661249"/>
            <a:chExt cx="2059823" cy="2350661"/>
          </a:xfrm>
          <a:solidFill>
            <a:srgbClr val="3A8560"/>
          </a:solidFill>
        </p:grpSpPr>
        <p:grpSp>
          <p:nvGrpSpPr>
            <p:cNvPr id="402" name="Group 401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404" name="Rounded Rectangle 403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405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6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7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8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9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0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1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2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3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4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5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6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7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8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9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420" name="Group 419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421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422" name="Rectangle 421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403" name="TextBox 402"/>
            <p:cNvSpPr txBox="1"/>
            <p:nvPr userDrawn="1"/>
          </p:nvSpPr>
          <p:spPr>
            <a:xfrm>
              <a:off x="162575" y="1661249"/>
              <a:ext cx="2059823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WO</a:t>
              </a:r>
            </a:p>
          </p:txBody>
        </p:sp>
      </p:grpSp>
      <p:sp>
        <p:nvSpPr>
          <p:cNvPr id="423" name="Line 170"/>
          <p:cNvSpPr>
            <a:spLocks noChangeShapeType="1"/>
          </p:cNvSpPr>
          <p:nvPr/>
        </p:nvSpPr>
        <p:spPr bwMode="auto">
          <a:xfrm flipV="1">
            <a:off x="8029997" y="3218578"/>
            <a:ext cx="0" cy="5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424" name="Line 170"/>
          <p:cNvSpPr>
            <a:spLocks noChangeShapeType="1"/>
          </p:cNvSpPr>
          <p:nvPr/>
        </p:nvSpPr>
        <p:spPr bwMode="auto">
          <a:xfrm>
            <a:off x="5192514" y="1951190"/>
            <a:ext cx="0" cy="6875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7661031" y="3766060"/>
            <a:ext cx="808754" cy="707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DF4C7-61B6-A03A-A52D-34AD6CDA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9947"/>
            <a:ext cx="1904231" cy="174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E23267-7B44-3AC2-9461-0B614F30E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134692"/>
            <a:ext cx="1904231" cy="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339" grpId="0" animBg="1"/>
      <p:bldP spid="340" grpId="0" animBg="1"/>
      <p:bldP spid="341" grpId="0"/>
      <p:bldP spid="342" grpId="0" animBg="1"/>
      <p:bldP spid="365" grpId="0"/>
      <p:bldP spid="366" grpId="0" animBg="1"/>
      <p:bldP spid="369" grpId="0" animBg="1"/>
      <p:bldP spid="371" grpId="0" animBg="1"/>
      <p:bldP spid="396" grpId="0" animBg="1"/>
      <p:bldP spid="397" grpId="0"/>
      <p:bldP spid="398" grpId="0" animBg="1"/>
      <p:bldP spid="399" grpId="0"/>
      <p:bldP spid="400" grpId="0" animBg="1"/>
      <p:bldP spid="423" grpId="0" animBg="1"/>
      <p:bldP spid="424" grpId="0" animBg="1"/>
      <p:bldP spid="367" grpId="0" animBg="1"/>
    </p:bldLst>
  </p:timing>
</p:sld>
</file>

<file path=ppt/theme/theme1.xml><?xml version="1.0" encoding="utf-8"?>
<a:theme xmlns:a="http://schemas.openxmlformats.org/drawingml/2006/main" name="Pin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Pink Template</Template>
  <TotalTime>2396</TotalTime>
  <Words>592</Words>
  <Application>Microsoft Office PowerPoint</Application>
  <PresentationFormat>On-screen Show (16:9)</PresentationFormat>
  <Paragraphs>125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Calibri</vt:lpstr>
      <vt:lpstr>Pink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Matthew</dc:creator>
  <cp:lastModifiedBy>Bassi, Namita</cp:lastModifiedBy>
  <cp:revision>204</cp:revision>
  <dcterms:created xsi:type="dcterms:W3CDTF">2018-02-06T09:10:39Z</dcterms:created>
  <dcterms:modified xsi:type="dcterms:W3CDTF">2024-02-13T13:52:21Z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57642989</vt:i4>
  </property>
  <property fmtid="{D5CDD505-2E9C-101B-9397-08002B2CF9AE}" pid="3" name="_NewReviewCycle">
    <vt:lpwstr/>
  </property>
  <property fmtid="{D5CDD505-2E9C-101B-9397-08002B2CF9AE}" pid="4" name="_EmailSubject">
    <vt:lpwstr>Statistical reporting forms - Draft preview links</vt:lpwstr>
  </property>
  <property fmtid="{D5CDD505-2E9C-101B-9397-08002B2CF9AE}" pid="5" name="_AuthorEmail">
    <vt:lpwstr>Namita.Bassi@bankofengland.co.uk</vt:lpwstr>
  </property>
  <property fmtid="{D5CDD505-2E9C-101B-9397-08002B2CF9AE}" pid="6" name="_AuthorEmailDisplayName">
    <vt:lpwstr>Bassi, Namita</vt:lpwstr>
  </property>
</Properties>
</file>