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1"/>
  </p:notesMasterIdLst>
  <p:sldIdLst>
    <p:sldId id="314" r:id="rId6"/>
    <p:sldId id="318" r:id="rId7"/>
    <p:sldId id="331" r:id="rId8"/>
    <p:sldId id="335" r:id="rId9"/>
    <p:sldId id="339" r:id="rId10"/>
    <p:sldId id="338" r:id="rId11"/>
    <p:sldId id="337" r:id="rId12"/>
    <p:sldId id="336" r:id="rId13"/>
    <p:sldId id="334" r:id="rId14"/>
    <p:sldId id="333" r:id="rId15"/>
    <p:sldId id="332" r:id="rId16"/>
    <p:sldId id="309" r:id="rId17"/>
    <p:sldId id="329" r:id="rId18"/>
    <p:sldId id="328" r:id="rId19"/>
    <p:sldId id="330" r:id="rId20"/>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58" d="100"/>
          <a:sy n="158" d="100"/>
        </p:scale>
        <p:origin x="-2172" y="-84"/>
      </p:cViewPr>
      <p:guideLst>
        <p:guide orient="horz" pos="332"/>
        <p:guide orient="horz" pos="528"/>
        <p:guide orient="horz" pos="3660"/>
        <p:guide orient="horz" pos="1182"/>
        <p:guide pos="4610"/>
        <p:guide pos="966"/>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3</a:t>
            </a:fld>
            <a:endParaRPr lang="en-US"/>
          </a:p>
        </p:txBody>
      </p:sp>
    </p:spTree>
    <p:extLst>
      <p:ext uri="{BB962C8B-B14F-4D97-AF65-F5344CB8AC3E}">
        <p14:creationId xmlns:p14="http://schemas.microsoft.com/office/powerpoint/2010/main" val="3489628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09/05/2018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May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smtClean="0"/>
              <a:t>Costs </a:t>
            </a:r>
            <a:r>
              <a:rPr lang="en-GB" sz="2400" dirty="0" smtClean="0"/>
              <a:t>and prices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GB" b="1" dirty="0" smtClean="0"/>
              <a:t>Chart 4.9 </a:t>
            </a:r>
            <a:r>
              <a:rPr lang="en-GB" dirty="0" smtClean="0"/>
              <a:t>Pay </a:t>
            </a:r>
            <a:r>
              <a:rPr lang="en-GB" dirty="0"/>
              <a:t>growth and churn have picked up as unemployment has fallen </a:t>
            </a:r>
            <a:endParaRPr lang="en-GB" dirty="0" smtClean="0"/>
          </a:p>
          <a:p>
            <a:pPr lvl="2"/>
            <a:r>
              <a:rPr lang="en-GB" dirty="0"/>
              <a:t>Unemployment rate, job-to-job flows and whole-economy regular pay </a:t>
            </a:r>
            <a:r>
              <a:rPr lang="en-GB" dirty="0" smtClean="0"/>
              <a:t>growth</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smtClean="0"/>
              <a:t>Sources</a:t>
            </a:r>
            <a:r>
              <a:rPr lang="en-GB" dirty="0"/>
              <a:t>: ONS and Bank calculations. </a:t>
            </a:r>
            <a:endParaRPr lang="en-GB" dirty="0" smtClean="0"/>
          </a:p>
          <a:p>
            <a:endParaRPr lang="en-GB" dirty="0"/>
          </a:p>
          <a:p>
            <a:r>
              <a:rPr lang="en-GB" dirty="0"/>
              <a:t>(</a:t>
            </a:r>
            <a:r>
              <a:rPr lang="en-GB" dirty="0" smtClean="0"/>
              <a:t>a)	Shaded </a:t>
            </a:r>
            <a:r>
              <a:rPr lang="en-GB" dirty="0"/>
              <a:t>areas show two periods of large changes in unemployment: 2008 Q2 to 2009 Q2 and 2013 Q3 to 2017 Q3. </a:t>
            </a:r>
          </a:p>
          <a:p>
            <a:r>
              <a:rPr lang="en-GB" dirty="0"/>
              <a:t>(</a:t>
            </a:r>
            <a:r>
              <a:rPr lang="en-GB" dirty="0" smtClean="0"/>
              <a:t>b)	Number </a:t>
            </a:r>
            <a:r>
              <a:rPr lang="en-GB" dirty="0"/>
              <a:t>of people who reported being in a job three months ago and report currently being in a job for fewer than three months. Seasonally adjusted by Bank staff. </a:t>
            </a:r>
          </a:p>
          <a:p>
            <a:r>
              <a:rPr lang="en-GB" dirty="0"/>
              <a:t>(</a:t>
            </a:r>
            <a:r>
              <a:rPr lang="en-GB" dirty="0" smtClean="0"/>
              <a:t>c)	Four-quarter </a:t>
            </a:r>
            <a:r>
              <a:rPr lang="en-GB" dirty="0"/>
              <a:t>change in whole-economy total pay excluding bonuses and arrears of pay.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8356" y="1647818"/>
            <a:ext cx="6430684" cy="3654559"/>
          </a:xfrm>
          <a:prstGeom prst="rect">
            <a:avLst/>
          </a:prstGeom>
        </p:spPr>
      </p:pic>
    </p:spTree>
    <p:extLst>
      <p:ext uri="{BB962C8B-B14F-4D97-AF65-F5344CB8AC3E}">
        <p14:creationId xmlns:p14="http://schemas.microsoft.com/office/powerpoint/2010/main" val="15075045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4.10 </a:t>
            </a:r>
            <a:r>
              <a:rPr lang="en-GB" dirty="0" smtClean="0"/>
              <a:t>The </a:t>
            </a:r>
            <a:r>
              <a:rPr lang="en-GB" dirty="0"/>
              <a:t>proportion of workers receiving zero pay rises rose sharply during the crisis </a:t>
            </a:r>
            <a:endParaRPr lang="en-GB" dirty="0" smtClean="0"/>
          </a:p>
          <a:p>
            <a:pPr lvl="2"/>
            <a:r>
              <a:rPr lang="en-GB" dirty="0"/>
              <a:t>Percentage of contracts with zero pay </a:t>
            </a:r>
            <a:r>
              <a:rPr lang="en-GB" dirty="0" smtClean="0"/>
              <a:t>change</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smtClean="0"/>
              <a:t>Sources</a:t>
            </a:r>
            <a:r>
              <a:rPr lang="en-GB" dirty="0"/>
              <a:t>: Annual Survey of Hours and Earnings and Bank calculations. </a:t>
            </a:r>
            <a:endParaRPr lang="en-GB" dirty="0" smtClean="0"/>
          </a:p>
          <a:p>
            <a:endParaRPr lang="en-GB" dirty="0"/>
          </a:p>
          <a:p>
            <a:r>
              <a:rPr lang="en-GB" dirty="0"/>
              <a:t>(</a:t>
            </a:r>
            <a:r>
              <a:rPr lang="en-GB" dirty="0" smtClean="0"/>
              <a:t>a)	Percentage </a:t>
            </a:r>
            <a:r>
              <a:rPr lang="en-GB" dirty="0"/>
              <a:t>of workers across the whole economy receiving zero change in pay in their main job between April of each year. Based on hourly gross earnings excluding overtime obtained by dividing gross pay in the reference week by total hours worked.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3525" y="1638293"/>
            <a:ext cx="6162460" cy="3621031"/>
          </a:xfrm>
          <a:prstGeom prst="rect">
            <a:avLst/>
          </a:prstGeom>
        </p:spPr>
      </p:pic>
    </p:spTree>
    <p:extLst>
      <p:ext uri="{BB962C8B-B14F-4D97-AF65-F5344CB8AC3E}">
        <p14:creationId xmlns:p14="http://schemas.microsoft.com/office/powerpoint/2010/main" val="858829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a:t>
            </a:r>
            <a:r>
              <a:rPr lang="en-GB" b="1" dirty="0" smtClean="0"/>
              <a:t>4.A </a:t>
            </a:r>
            <a:r>
              <a:rPr lang="en-GB" dirty="0"/>
              <a:t>Regular pay growth has firmed in recent quarters </a:t>
            </a:r>
            <a:r>
              <a:rPr lang="en-GB" dirty="0" smtClean="0"/>
              <a:t> </a:t>
            </a:r>
            <a:endParaRPr lang="en-GB" dirty="0"/>
          </a:p>
          <a:p>
            <a:pPr lvl="2"/>
            <a:r>
              <a:rPr lang="en-GB" dirty="0"/>
              <a:t>Indicators of pay </a:t>
            </a:r>
            <a:r>
              <a:rPr lang="en-GB" dirty="0" smtClean="0"/>
              <a:t>growth </a:t>
            </a:r>
            <a:endParaRPr lang="en-GB" dirty="0"/>
          </a:p>
        </p:txBody>
      </p:sp>
      <p:sp>
        <p:nvSpPr>
          <p:cNvPr id="3" name="Text Placeholder 2"/>
          <p:cNvSpPr>
            <a:spLocks noGrp="1"/>
          </p:cNvSpPr>
          <p:nvPr>
            <p:ph type="body" sz="quarter" idx="16"/>
          </p:nvPr>
        </p:nvSpPr>
        <p:spPr>
          <a:xfrm>
            <a:off x="292099" y="5219701"/>
            <a:ext cx="8689975" cy="1781176"/>
          </a:xfrm>
        </p:spPr>
        <p:txBody>
          <a:bodyPr/>
          <a:lstStyle/>
          <a:p>
            <a:r>
              <a:rPr lang="en-GB" dirty="0"/>
              <a:t>Sources: Bank of England, BCC, CBI, Chartered Institute of Personnel and Development (CIPD), KPMG/REC/IHS </a:t>
            </a:r>
            <a:r>
              <a:rPr lang="en-GB" dirty="0" err="1"/>
              <a:t>Markit</a:t>
            </a:r>
            <a:r>
              <a:rPr lang="en-GB" dirty="0"/>
              <a:t>, ONS and Bank calculations. </a:t>
            </a:r>
            <a:endParaRPr lang="en-GB" dirty="0" smtClean="0"/>
          </a:p>
          <a:p>
            <a:endParaRPr lang="en-GB" dirty="0"/>
          </a:p>
          <a:p>
            <a:r>
              <a:rPr lang="en-GB" dirty="0"/>
              <a:t>(</a:t>
            </a:r>
            <a:r>
              <a:rPr lang="en-GB" dirty="0" smtClean="0"/>
              <a:t>a)	Three-month </a:t>
            </a:r>
            <a:r>
              <a:rPr lang="en-GB" dirty="0"/>
              <a:t>average growth on the same period a year earlier. Figures for 2018 Q1 are estimated based on data for January and February and Bank staff’s projections for March. </a:t>
            </a:r>
          </a:p>
          <a:p>
            <a:r>
              <a:rPr lang="en-GB" dirty="0"/>
              <a:t>(</a:t>
            </a:r>
            <a:r>
              <a:rPr lang="en-GB" dirty="0" smtClean="0"/>
              <a:t>b)	Total </a:t>
            </a:r>
            <a:r>
              <a:rPr lang="en-GB" dirty="0"/>
              <a:t>pay excluding bonuses and arrears of pay. </a:t>
            </a:r>
          </a:p>
          <a:p>
            <a:r>
              <a:rPr lang="en-GB" dirty="0"/>
              <a:t>(</a:t>
            </a:r>
            <a:r>
              <a:rPr lang="en-GB" dirty="0" smtClean="0"/>
              <a:t>c)	Measures </a:t>
            </a:r>
            <a:r>
              <a:rPr lang="en-GB" dirty="0"/>
              <a:t>of expected pay for the year ahead. Produced by weighting together responses for manufacturing, distributive trades, business/consumer/professional services and financial services using employee job shares. Data only available since 2008. </a:t>
            </a:r>
          </a:p>
          <a:p>
            <a:r>
              <a:rPr lang="en-GB" dirty="0"/>
              <a:t>(</a:t>
            </a:r>
            <a:r>
              <a:rPr lang="en-GB" dirty="0" smtClean="0"/>
              <a:t>d)	Quarterly </a:t>
            </a:r>
            <a:r>
              <a:rPr lang="en-GB" dirty="0"/>
              <a:t>averages for manufacturing and services weighted together using employee job shares. The scores refer to companies’ labour costs over the past three months compared with the same period a year earlier. Scores of -5 to 5 represent rapidly falling and rapidly rising costs respectively, with zero representing no change. </a:t>
            </a:r>
          </a:p>
          <a:p>
            <a:r>
              <a:rPr lang="en-GB" dirty="0"/>
              <a:t>(</a:t>
            </a:r>
            <a:r>
              <a:rPr lang="en-GB" dirty="0" smtClean="0"/>
              <a:t>e)	Pay </a:t>
            </a:r>
            <a:r>
              <a:rPr lang="en-GB" dirty="0"/>
              <a:t>increase intentions excluding bonuses over the coming year. Data only available since 2012. </a:t>
            </a:r>
          </a:p>
          <a:p>
            <a:r>
              <a:rPr lang="en-GB" dirty="0"/>
              <a:t>(</a:t>
            </a:r>
            <a:r>
              <a:rPr lang="en-GB" dirty="0" smtClean="0"/>
              <a:t>f)	Net </a:t>
            </a:r>
            <a:r>
              <a:rPr lang="en-GB" dirty="0"/>
              <a:t>percentage balance of companies currently facing pressures to raise prices due to pay settlements. Produced by weighting together survey indices for pay settlements for services and non-services using employee job shares. </a:t>
            </a:r>
          </a:p>
          <a:p>
            <a:r>
              <a:rPr lang="en-GB" dirty="0"/>
              <a:t>(</a:t>
            </a:r>
            <a:r>
              <a:rPr lang="en-GB" dirty="0" smtClean="0"/>
              <a:t>g)	Produced </a:t>
            </a:r>
            <a:r>
              <a:rPr lang="en-GB" dirty="0"/>
              <a:t>by weighting together survey indices for the pay of permanent and temporary new placements using employee job shares; quarterly averages. A reading above 50 indicates growth on the previous month and those below 50 indicate a decrease. </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4701" y="985688"/>
            <a:ext cx="5702373" cy="4101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4846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431004"/>
          </a:xfrm>
        </p:spPr>
        <p:txBody>
          <a:bodyPr/>
          <a:lstStyle/>
          <a:p>
            <a:pPr lvl="1"/>
            <a:r>
              <a:rPr lang="en-GB" b="1" dirty="0"/>
              <a:t>Table </a:t>
            </a:r>
            <a:r>
              <a:rPr lang="en-GB" b="1" dirty="0" smtClean="0"/>
              <a:t>4.B </a:t>
            </a:r>
            <a:r>
              <a:rPr lang="en-GB" dirty="0" smtClean="0">
                <a:solidFill>
                  <a:schemeClr val="tx1"/>
                </a:solidFill>
              </a:rPr>
              <a:t>Monitoring </a:t>
            </a:r>
            <a:r>
              <a:rPr lang="en-GB" dirty="0">
                <a:solidFill>
                  <a:schemeClr val="tx1"/>
                </a:solidFill>
              </a:rPr>
              <a:t>the MPC’s key judgements</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8301" y="924750"/>
            <a:ext cx="5830056" cy="5681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8141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519391" cy="611979"/>
          </a:xfrm>
        </p:spPr>
        <p:txBody>
          <a:bodyPr/>
          <a:lstStyle/>
          <a:p>
            <a:pPr lvl="1"/>
            <a:r>
              <a:rPr lang="en-GB" b="1" dirty="0"/>
              <a:t>Table </a:t>
            </a:r>
            <a:r>
              <a:rPr lang="en-GB" b="1" dirty="0" smtClean="0"/>
              <a:t>4.C </a:t>
            </a:r>
            <a:r>
              <a:rPr lang="en-GB" dirty="0" smtClean="0">
                <a:solidFill>
                  <a:schemeClr val="tx1"/>
                </a:solidFill>
              </a:rPr>
              <a:t>Indicators </a:t>
            </a:r>
            <a:r>
              <a:rPr lang="en-GB" dirty="0">
                <a:solidFill>
                  <a:schemeClr val="tx1"/>
                </a:solidFill>
              </a:rPr>
              <a:t>of inflation </a:t>
            </a:r>
            <a:r>
              <a:rPr lang="en-GB" dirty="0" smtClean="0">
                <a:solidFill>
                  <a:schemeClr val="tx1"/>
                </a:solidFill>
              </a:rPr>
              <a:t>expectations</a:t>
            </a:r>
            <a:r>
              <a:rPr lang="en-GB" baseline="30000" dirty="0" smtClean="0">
                <a:solidFill>
                  <a:schemeClr val="tx1"/>
                </a:solidFill>
              </a:rPr>
              <a:t>(a)</a:t>
            </a:r>
            <a:endParaRPr lang="en-GB" dirty="0">
              <a:solidFill>
                <a:schemeClr val="tx1"/>
              </a:solidFill>
            </a:endParaRPr>
          </a:p>
          <a:p>
            <a:pPr lvl="1"/>
            <a:endParaRPr lang="en-GB" dirty="0">
              <a:solidFill>
                <a:schemeClr val="tx1"/>
              </a:solidFill>
            </a:endParaRPr>
          </a:p>
        </p:txBody>
      </p:sp>
      <p:sp>
        <p:nvSpPr>
          <p:cNvPr id="4" name="Text Placeholder 2"/>
          <p:cNvSpPr>
            <a:spLocks noGrp="1"/>
          </p:cNvSpPr>
          <p:nvPr>
            <p:ph type="body" sz="quarter" idx="16"/>
          </p:nvPr>
        </p:nvSpPr>
        <p:spPr>
          <a:xfrm>
            <a:off x="292100" y="5953125"/>
            <a:ext cx="8491538" cy="1047751"/>
          </a:xfrm>
        </p:spPr>
        <p:txBody>
          <a:bodyPr/>
          <a:lstStyle/>
          <a:p>
            <a:r>
              <a:rPr lang="en-GB" dirty="0"/>
              <a:t>Sources: Bank of England, Barclays Capital, Bloomberg Finance L.P., CBI (all rights reserved), Citigroup, </a:t>
            </a:r>
            <a:r>
              <a:rPr lang="en-GB" dirty="0" err="1"/>
              <a:t>GfK</a:t>
            </a:r>
            <a:r>
              <a:rPr lang="en-GB" dirty="0"/>
              <a:t>, ONS, TNS, </a:t>
            </a:r>
            <a:r>
              <a:rPr lang="en-GB" dirty="0" err="1"/>
              <a:t>YouGov</a:t>
            </a:r>
            <a:r>
              <a:rPr lang="en-GB" dirty="0"/>
              <a:t> and Bank calculations. </a:t>
            </a:r>
            <a:endParaRPr lang="en-GB" dirty="0" smtClean="0"/>
          </a:p>
          <a:p>
            <a:endParaRPr lang="en-GB" dirty="0"/>
          </a:p>
          <a:p>
            <a:r>
              <a:rPr lang="en-GB" dirty="0"/>
              <a:t>(</a:t>
            </a:r>
            <a:r>
              <a:rPr lang="en-GB" dirty="0" smtClean="0"/>
              <a:t>a)	Data </a:t>
            </a:r>
            <a:r>
              <a:rPr lang="en-GB" dirty="0"/>
              <a:t>are not seasonally adjusted. </a:t>
            </a:r>
          </a:p>
          <a:p>
            <a:r>
              <a:rPr lang="en-GB" dirty="0"/>
              <a:t>(</a:t>
            </a:r>
            <a:r>
              <a:rPr lang="en-GB" dirty="0" smtClean="0"/>
              <a:t>b)	Dates </a:t>
            </a:r>
            <a:r>
              <a:rPr lang="en-GB" dirty="0"/>
              <a:t>in parentheses indicate start date of the data series. </a:t>
            </a:r>
          </a:p>
          <a:p>
            <a:r>
              <a:rPr lang="en-GB" dirty="0"/>
              <a:t>(</a:t>
            </a:r>
            <a:r>
              <a:rPr lang="en-GB" dirty="0" smtClean="0"/>
              <a:t>c)	Financial </a:t>
            </a:r>
            <a:r>
              <a:rPr lang="en-GB" dirty="0"/>
              <a:t>markets data are averages to 2 May 2018. </a:t>
            </a:r>
            <a:r>
              <a:rPr lang="en-GB" dirty="0" err="1"/>
              <a:t>YouGov</a:t>
            </a:r>
            <a:r>
              <a:rPr lang="en-GB" dirty="0"/>
              <a:t>/Citigroup data are for April. </a:t>
            </a:r>
          </a:p>
          <a:p>
            <a:r>
              <a:rPr lang="en-GB" dirty="0"/>
              <a:t>(</a:t>
            </a:r>
            <a:r>
              <a:rPr lang="en-GB" dirty="0" smtClean="0"/>
              <a:t>d)	The </a:t>
            </a:r>
            <a:r>
              <a:rPr lang="en-GB" dirty="0"/>
              <a:t>household surveys ask about expected changes in prices but do not reference a specific price index. The measures are based on the median estimated price change. </a:t>
            </a:r>
          </a:p>
          <a:p>
            <a:r>
              <a:rPr lang="en-GB" dirty="0"/>
              <a:t>(</a:t>
            </a:r>
            <a:r>
              <a:rPr lang="en-GB" dirty="0" smtClean="0"/>
              <a:t>e)	In </a:t>
            </a:r>
            <a:r>
              <a:rPr lang="en-GB" dirty="0"/>
              <a:t>2016 Q1, the survey provider changed from </a:t>
            </a:r>
            <a:r>
              <a:rPr lang="en-GB" dirty="0" err="1"/>
              <a:t>GfK</a:t>
            </a:r>
            <a:r>
              <a:rPr lang="en-GB" dirty="0"/>
              <a:t> to TNS. </a:t>
            </a:r>
          </a:p>
          <a:p>
            <a:r>
              <a:rPr lang="en-GB" dirty="0"/>
              <a:t>(</a:t>
            </a:r>
            <a:r>
              <a:rPr lang="en-GB" dirty="0" smtClean="0"/>
              <a:t>f)	CBI </a:t>
            </a:r>
            <a:r>
              <a:rPr lang="en-GB" dirty="0"/>
              <a:t>data for the manufacturing, business/consumer services and distributive trade sectors, weighted together using nominal shares in value added. Companies are asked about the expected percentage price change over the coming 12 months in the markets in which they compete. </a:t>
            </a:r>
          </a:p>
          <a:p>
            <a:r>
              <a:rPr lang="en-GB" dirty="0"/>
              <a:t>(</a:t>
            </a:r>
            <a:r>
              <a:rPr lang="en-GB" dirty="0" smtClean="0"/>
              <a:t>g)	Instantaneous </a:t>
            </a:r>
            <a:r>
              <a:rPr lang="en-GB" dirty="0"/>
              <a:t>RPI inflation one, three and five years ahead implied from swaps. </a:t>
            </a:r>
          </a:p>
          <a:p>
            <a:r>
              <a:rPr lang="en-GB" dirty="0"/>
              <a:t>(</a:t>
            </a:r>
            <a:r>
              <a:rPr lang="en-GB" dirty="0" smtClean="0"/>
              <a:t>h)	Bank’s </a:t>
            </a:r>
            <a:r>
              <a:rPr lang="en-GB" dirty="0"/>
              <a:t>survey of external forecasters, inflation rate three years ahead.</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5095" y="723899"/>
            <a:ext cx="3796630" cy="4613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49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4.1 </a:t>
            </a:r>
            <a:r>
              <a:rPr lang="en-GB" dirty="0" smtClean="0"/>
              <a:t>CPI </a:t>
            </a:r>
            <a:r>
              <a:rPr lang="en-GB" dirty="0"/>
              <a:t>inflation fell to 2.5% in March</a:t>
            </a:r>
          </a:p>
          <a:p>
            <a:pPr lvl="2"/>
            <a:r>
              <a:rPr lang="en-GB" dirty="0"/>
              <a:t>CPI inflation and Bank staff’s near-term projection</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smtClean="0"/>
              <a:t>(</a:t>
            </a:r>
            <a:r>
              <a:rPr lang="en-GB" dirty="0"/>
              <a:t>a) </a:t>
            </a:r>
            <a:r>
              <a:rPr lang="en-GB" dirty="0" smtClean="0"/>
              <a:t>	 </a:t>
            </a:r>
            <a:r>
              <a:rPr lang="en-GB" dirty="0"/>
              <a:t>The beige diamonds show Bank staff’s central projection for CPI inflation in January, February and March 2018 at the time of the February </a:t>
            </a:r>
            <a:r>
              <a:rPr lang="en-GB" i="1" dirty="0"/>
              <a:t>Inflation Report</a:t>
            </a:r>
            <a:r>
              <a:rPr lang="en-GB" dirty="0"/>
              <a:t>. The red diamonds show the current staff projection for April, May and June 2018. The bands on each side of the diamonds show the root mean squared error of the projections for CPI inflation one, two and three months ahead made since 2004.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158" y="1631821"/>
            <a:ext cx="6111560" cy="3842318"/>
          </a:xfrm>
          <a:prstGeom prst="rect">
            <a:avLst/>
          </a:prstGeom>
        </p:spPr>
      </p:pic>
    </p:spTree>
    <p:extLst>
      <p:ext uri="{BB962C8B-B14F-4D97-AF65-F5344CB8AC3E}">
        <p14:creationId xmlns:p14="http://schemas.microsoft.com/office/powerpoint/2010/main" val="19223358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4.2 </a:t>
            </a:r>
            <a:r>
              <a:rPr lang="en-GB" dirty="0" smtClean="0"/>
              <a:t>Inflation </a:t>
            </a:r>
            <a:r>
              <a:rPr lang="en-GB" dirty="0"/>
              <a:t>is expected to rise slightly in coming </a:t>
            </a:r>
            <a:r>
              <a:rPr lang="en-GB" dirty="0" smtClean="0"/>
              <a:t>months before falling </a:t>
            </a:r>
            <a:r>
              <a:rPr lang="en-GB" dirty="0"/>
              <a:t>back further</a:t>
            </a:r>
          </a:p>
          <a:p>
            <a:pPr lvl="2"/>
            <a:r>
              <a:rPr lang="en-GB" dirty="0"/>
              <a:t>Contributions to CPI inflation</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endParaRPr lang="en-GB" dirty="0"/>
          </a:p>
          <a:p>
            <a:r>
              <a:rPr lang="en-GB" dirty="0"/>
              <a:t> Sources: Bloomberg Finance L.P., Department for Business, Energy and Industrial Strategy, ONS and Bank calculations. </a:t>
            </a:r>
            <a:endParaRPr lang="en-GB" dirty="0" smtClean="0"/>
          </a:p>
          <a:p>
            <a:endParaRPr lang="en-GB" dirty="0"/>
          </a:p>
          <a:p>
            <a:r>
              <a:rPr lang="en-GB" dirty="0"/>
              <a:t>(</a:t>
            </a:r>
            <a:r>
              <a:rPr lang="en-GB" dirty="0" smtClean="0"/>
              <a:t>a)	Contributions </a:t>
            </a:r>
            <a:r>
              <a:rPr lang="en-GB" dirty="0"/>
              <a:t>to annual CPI inflation. Figures in parentheses are CPI basket weights in 2018. </a:t>
            </a:r>
          </a:p>
          <a:p>
            <a:r>
              <a:rPr lang="en-GB" dirty="0"/>
              <a:t>(</a:t>
            </a:r>
            <a:r>
              <a:rPr lang="en-GB" dirty="0" smtClean="0"/>
              <a:t>b)	Difference </a:t>
            </a:r>
            <a:r>
              <a:rPr lang="en-GB" dirty="0"/>
              <a:t>between CPI inflation and the other contributions identified in the chart. </a:t>
            </a:r>
          </a:p>
          <a:p>
            <a:r>
              <a:rPr lang="en-GB" dirty="0"/>
              <a:t>(</a:t>
            </a:r>
            <a:r>
              <a:rPr lang="en-GB" dirty="0" smtClean="0"/>
              <a:t>c)	Bank </a:t>
            </a:r>
            <a:r>
              <a:rPr lang="en-GB" dirty="0"/>
              <a:t>staff’s projection. Fuels and lubricants estimates use Department for Business, Energy and Industrial Strategy petrol price data for April 2018 and are then based on the </a:t>
            </a:r>
            <a:r>
              <a:rPr lang="en-GB" dirty="0" smtClean="0"/>
              <a:t/>
            </a:r>
            <a:br>
              <a:rPr lang="en-GB" dirty="0" smtClean="0"/>
            </a:br>
            <a:r>
              <a:rPr lang="en-GB" dirty="0" smtClean="0"/>
              <a:t>May </a:t>
            </a:r>
            <a:r>
              <a:rPr lang="en-GB" dirty="0"/>
              <a:t>2018 </a:t>
            </a:r>
            <a:r>
              <a:rPr lang="en-GB" i="1" dirty="0"/>
              <a:t>Inflation Report </a:t>
            </a:r>
            <a:r>
              <a:rPr lang="en-GB" dirty="0"/>
              <a:t>sterling oil futures curve, shown in </a:t>
            </a:r>
            <a:r>
              <a:rPr lang="en-GB" b="1" dirty="0"/>
              <a:t>Chart 4.3</a:t>
            </a:r>
            <a:r>
              <a:rPr lang="en-GB" dirty="0"/>
              <a: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3525" y="1627630"/>
            <a:ext cx="6122226" cy="3902668"/>
          </a:xfrm>
          <a:prstGeom prst="rect">
            <a:avLst/>
          </a:prstGeom>
        </p:spPr>
      </p:pic>
    </p:spTree>
    <p:extLst>
      <p:ext uri="{BB962C8B-B14F-4D97-AF65-F5344CB8AC3E}">
        <p14:creationId xmlns:p14="http://schemas.microsoft.com/office/powerpoint/2010/main" val="8413003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4.3 </a:t>
            </a:r>
            <a:r>
              <a:rPr lang="en-GB" dirty="0" smtClean="0"/>
              <a:t>The </a:t>
            </a:r>
            <a:r>
              <a:rPr lang="en-GB" dirty="0"/>
              <a:t>sterling spot oil price has risen slightly further but the futures curve continues to slope </a:t>
            </a:r>
            <a:r>
              <a:rPr lang="en-GB" dirty="0" smtClean="0"/>
              <a:t>downwards</a:t>
            </a:r>
          </a:p>
          <a:p>
            <a:pPr lvl="2"/>
            <a:r>
              <a:rPr lang="en-GB" dirty="0"/>
              <a:t>Sterling oil and wholesale gas </a:t>
            </a:r>
            <a:r>
              <a:rPr lang="en-GB" dirty="0" smtClean="0"/>
              <a:t>prices</a:t>
            </a:r>
            <a:endParaRPr lang="en-GB" dirty="0"/>
          </a:p>
        </p:txBody>
      </p:sp>
      <p:sp>
        <p:nvSpPr>
          <p:cNvPr id="5" name="Text Placeholder 4"/>
          <p:cNvSpPr>
            <a:spLocks noGrp="1"/>
          </p:cNvSpPr>
          <p:nvPr>
            <p:ph type="body" sz="quarter" idx="16"/>
          </p:nvPr>
        </p:nvSpPr>
        <p:spPr/>
        <p:txBody>
          <a:bodyPr/>
          <a:lstStyle/>
          <a:p>
            <a:endParaRPr lang="en-GB" dirty="0"/>
          </a:p>
          <a:p>
            <a:r>
              <a:rPr lang="en-GB" dirty="0" smtClean="0"/>
              <a:t>Sources</a:t>
            </a:r>
            <a:r>
              <a:rPr lang="en-GB" dirty="0"/>
              <a:t>: Bank of England, Bloomberg Finance L.P., Thomson Reuters </a:t>
            </a:r>
            <a:r>
              <a:rPr lang="en-GB" dirty="0" err="1"/>
              <a:t>Datastream</a:t>
            </a:r>
            <a:r>
              <a:rPr lang="en-GB" dirty="0"/>
              <a:t> and Bank calculations. </a:t>
            </a:r>
            <a:endParaRPr lang="en-GB" dirty="0" smtClean="0"/>
          </a:p>
          <a:p>
            <a:endParaRPr lang="en-GB" dirty="0"/>
          </a:p>
          <a:p>
            <a:r>
              <a:rPr lang="en-GB" dirty="0"/>
              <a:t>(</a:t>
            </a:r>
            <a:r>
              <a:rPr lang="en-GB" dirty="0" smtClean="0"/>
              <a:t>a)	Fifteen </a:t>
            </a:r>
            <a:r>
              <a:rPr lang="en-GB" dirty="0"/>
              <a:t>working day averages to 31 January and 2 May 2018 respectively. </a:t>
            </a:r>
          </a:p>
          <a:p>
            <a:r>
              <a:rPr lang="en-GB" dirty="0"/>
              <a:t>(</a:t>
            </a:r>
            <a:r>
              <a:rPr lang="en-GB" dirty="0" smtClean="0"/>
              <a:t>b)	US </a:t>
            </a:r>
            <a:r>
              <a:rPr lang="en-GB" dirty="0"/>
              <a:t>dollar Brent forward prices for delivery in 10–25 days’ time converted into sterling. </a:t>
            </a:r>
          </a:p>
          <a:p>
            <a:r>
              <a:rPr lang="en-GB" dirty="0"/>
              <a:t>(</a:t>
            </a:r>
            <a:r>
              <a:rPr lang="en-GB" dirty="0" smtClean="0"/>
              <a:t>c)	One-day </a:t>
            </a:r>
            <a:r>
              <a:rPr lang="en-GB" dirty="0"/>
              <a:t>forward price of UK natural gas.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0150" y="1619251"/>
            <a:ext cx="6537973" cy="3654559"/>
          </a:xfrm>
          <a:prstGeom prst="rect">
            <a:avLst/>
          </a:prstGeom>
        </p:spPr>
      </p:pic>
    </p:spTree>
    <p:extLst>
      <p:ext uri="{BB962C8B-B14F-4D97-AF65-F5344CB8AC3E}">
        <p14:creationId xmlns:p14="http://schemas.microsoft.com/office/powerpoint/2010/main" val="3909006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4.4 </a:t>
            </a:r>
            <a:r>
              <a:rPr lang="en-GB" dirty="0" smtClean="0"/>
              <a:t>Sterling </a:t>
            </a:r>
            <a:r>
              <a:rPr lang="en-GB" dirty="0"/>
              <a:t>remains 15% below its late-2015 peak </a:t>
            </a:r>
            <a:endParaRPr lang="en-GB" dirty="0" smtClean="0"/>
          </a:p>
          <a:p>
            <a:pPr lvl="2"/>
            <a:r>
              <a:rPr lang="en-GB" dirty="0"/>
              <a:t>Sterling ERI</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3525" y="1640194"/>
            <a:ext cx="6269749" cy="3647853"/>
          </a:xfrm>
          <a:prstGeom prst="rect">
            <a:avLst/>
          </a:prstGeom>
        </p:spPr>
      </p:pic>
    </p:spTree>
    <p:extLst>
      <p:ext uri="{BB962C8B-B14F-4D97-AF65-F5344CB8AC3E}">
        <p14:creationId xmlns:p14="http://schemas.microsoft.com/office/powerpoint/2010/main" val="3051169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4.5 </a:t>
            </a:r>
            <a:r>
              <a:rPr lang="en-GB" dirty="0" smtClean="0"/>
              <a:t>Import </a:t>
            </a:r>
            <a:r>
              <a:rPr lang="en-GB" dirty="0"/>
              <a:t>prices have risen by around half of the rise in sterling foreign export </a:t>
            </a:r>
            <a:r>
              <a:rPr lang="en-GB" dirty="0" smtClean="0"/>
              <a:t>prices</a:t>
            </a:r>
          </a:p>
          <a:p>
            <a:pPr lvl="2"/>
            <a:r>
              <a:rPr lang="en-GB" dirty="0"/>
              <a:t>Import prices and foreign export </a:t>
            </a:r>
            <a:r>
              <a:rPr lang="en-GB" dirty="0" smtClean="0"/>
              <a:t>prices</a:t>
            </a:r>
            <a:endParaRPr lang="en-GB" dirty="0"/>
          </a:p>
        </p:txBody>
      </p:sp>
      <p:sp>
        <p:nvSpPr>
          <p:cNvPr id="5" name="Text Placeholder 4"/>
          <p:cNvSpPr>
            <a:spLocks noGrp="1"/>
          </p:cNvSpPr>
          <p:nvPr>
            <p:ph type="body" sz="quarter" idx="16"/>
          </p:nvPr>
        </p:nvSpPr>
        <p:spPr/>
        <p:txBody>
          <a:bodyPr/>
          <a:lstStyle/>
          <a:p>
            <a:endParaRPr lang="en-GB" dirty="0"/>
          </a:p>
          <a:p>
            <a:r>
              <a:rPr lang="en-GB" dirty="0"/>
              <a:t>Sources: Bank of England, CEIC, Eurostat, ONS, Thomson Reuters </a:t>
            </a:r>
            <a:r>
              <a:rPr lang="en-GB" dirty="0" err="1"/>
              <a:t>Datastream</a:t>
            </a:r>
            <a:r>
              <a:rPr lang="en-GB" dirty="0"/>
              <a:t> and Bank calculations</a:t>
            </a:r>
            <a:r>
              <a:rPr lang="en-GB" dirty="0" smtClean="0"/>
              <a:t>.</a:t>
            </a:r>
          </a:p>
          <a:p>
            <a:r>
              <a:rPr lang="en-GB" dirty="0" smtClean="0"/>
              <a:t> </a:t>
            </a:r>
            <a:endParaRPr lang="en-GB" dirty="0"/>
          </a:p>
          <a:p>
            <a:r>
              <a:rPr lang="en-GB" dirty="0"/>
              <a:t>(</a:t>
            </a:r>
            <a:r>
              <a:rPr lang="en-GB" dirty="0" smtClean="0"/>
              <a:t>a)	Domestic </a:t>
            </a:r>
            <a:r>
              <a:rPr lang="en-GB" dirty="0"/>
              <a:t>currency non-oil export prices for goods and services of 51 countries weighted according to their shares in UK imports divided by the sterling exchange rate index. The sample excludes major oil exporters. Diamond shows Bank staff’s projection for 2018 Q1. </a:t>
            </a:r>
          </a:p>
          <a:p>
            <a:r>
              <a:rPr lang="en-GB" dirty="0"/>
              <a:t>(</a:t>
            </a:r>
            <a:r>
              <a:rPr lang="en-GB" dirty="0" smtClean="0"/>
              <a:t>b)	UK </a:t>
            </a:r>
            <a:r>
              <a:rPr lang="en-GB" dirty="0"/>
              <a:t>goods and services import price deflator excluding fuels and the impact of MTIC fraud. Diamond shows Bank staff’s projection for 2018 Q1.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3525" y="1676400"/>
            <a:ext cx="6175871" cy="3627736"/>
          </a:xfrm>
          <a:prstGeom prst="rect">
            <a:avLst/>
          </a:prstGeom>
        </p:spPr>
      </p:pic>
    </p:spTree>
    <p:extLst>
      <p:ext uri="{BB962C8B-B14F-4D97-AF65-F5344CB8AC3E}">
        <p14:creationId xmlns:p14="http://schemas.microsoft.com/office/powerpoint/2010/main" val="1792809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4.6 </a:t>
            </a:r>
            <a:r>
              <a:rPr lang="en-GB" dirty="0" smtClean="0"/>
              <a:t>Firms </a:t>
            </a:r>
            <a:r>
              <a:rPr lang="en-GB" dirty="0"/>
              <a:t>have passed on rising import costs to consumer prices </a:t>
            </a:r>
            <a:endParaRPr lang="en-GB" dirty="0" smtClean="0"/>
          </a:p>
          <a:p>
            <a:pPr lvl="2"/>
            <a:r>
              <a:rPr lang="en-GB" dirty="0"/>
              <a:t>CPI inflation by import </a:t>
            </a:r>
            <a:r>
              <a:rPr lang="en-GB" dirty="0" smtClean="0"/>
              <a:t>intensity</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smtClean="0"/>
              <a:t>Sources</a:t>
            </a:r>
            <a:r>
              <a:rPr lang="en-GB" dirty="0"/>
              <a:t>: ONS and Bank calculations. </a:t>
            </a:r>
            <a:endParaRPr lang="en-GB" dirty="0" smtClean="0"/>
          </a:p>
          <a:p>
            <a:endParaRPr lang="en-GB" dirty="0"/>
          </a:p>
          <a:p>
            <a:r>
              <a:rPr lang="en-GB" dirty="0"/>
              <a:t>(</a:t>
            </a:r>
            <a:r>
              <a:rPr lang="en-GB" dirty="0" smtClean="0"/>
              <a:t>a)	Higher </a:t>
            </a:r>
            <a:r>
              <a:rPr lang="en-GB" dirty="0"/>
              <a:t>import-intensive and lower import-intensive CPI components comprise the top half and bottom half respectively of CPI components by weight ordered by import intensity. Excluding fuel and administered and regulated prices. Data are adjusted by Bank staff for changes in the rate of VAT, although there is uncertainty around the precise impact of </a:t>
            </a:r>
            <a:r>
              <a:rPr lang="en-GB" dirty="0" smtClean="0"/>
              <a:t/>
            </a:r>
            <a:br>
              <a:rPr lang="en-GB" dirty="0" smtClean="0"/>
            </a:br>
            <a:r>
              <a:rPr lang="en-GB" dirty="0" smtClean="0"/>
              <a:t>those </a:t>
            </a:r>
            <a:r>
              <a:rPr lang="en-GB" dirty="0"/>
              <a:t>changes. Import intensities are ONS estimates of the percentage total contribution of imports to final household consumption in the CPI, by COICOP class, based on the </a:t>
            </a:r>
            <a:r>
              <a:rPr lang="en-GB" dirty="0" smtClean="0"/>
              <a:t/>
            </a:r>
            <a:br>
              <a:rPr lang="en-GB" dirty="0" smtClean="0"/>
            </a:br>
            <a:r>
              <a:rPr lang="en-GB" i="1" dirty="0" smtClean="0"/>
              <a:t>United </a:t>
            </a:r>
            <a:r>
              <a:rPr lang="en-GB" i="1" dirty="0"/>
              <a:t>Kingdom Input-Output Analytical Tables 2014</a:t>
            </a:r>
            <a:r>
              <a:rPr lang="en-GB" dirty="0"/>
              <a:t>.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3525" y="1638301"/>
            <a:ext cx="6128932" cy="3641147"/>
          </a:xfrm>
          <a:prstGeom prst="rect">
            <a:avLst/>
          </a:prstGeom>
        </p:spPr>
      </p:pic>
    </p:spTree>
    <p:extLst>
      <p:ext uri="{BB962C8B-B14F-4D97-AF65-F5344CB8AC3E}">
        <p14:creationId xmlns:p14="http://schemas.microsoft.com/office/powerpoint/2010/main" val="2136565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4.7 </a:t>
            </a:r>
            <a:r>
              <a:rPr lang="en-GB" dirty="0" smtClean="0"/>
              <a:t>Most </a:t>
            </a:r>
            <a:r>
              <a:rPr lang="en-GB" dirty="0"/>
              <a:t>measures of DGI have picked up </a:t>
            </a:r>
            <a:endParaRPr lang="en-GB" dirty="0" smtClean="0"/>
          </a:p>
          <a:p>
            <a:pPr lvl="2"/>
            <a:r>
              <a:rPr lang="en-GB" dirty="0"/>
              <a:t>Measures of domestically generated </a:t>
            </a:r>
            <a:r>
              <a:rPr lang="en-GB" dirty="0" smtClean="0"/>
              <a:t>inflation</a:t>
            </a:r>
            <a:r>
              <a:rPr lang="en-GB" baseline="30000" dirty="0" smtClean="0"/>
              <a:t>(a)</a:t>
            </a:r>
            <a:endParaRPr lang="en-GB" dirty="0"/>
          </a:p>
        </p:txBody>
      </p:sp>
      <p:sp>
        <p:nvSpPr>
          <p:cNvPr id="5" name="Text Placeholder 4"/>
          <p:cNvSpPr>
            <a:spLocks noGrp="1"/>
          </p:cNvSpPr>
          <p:nvPr>
            <p:ph type="body" sz="quarter" idx="16"/>
          </p:nvPr>
        </p:nvSpPr>
        <p:spPr/>
        <p:txBody>
          <a:bodyPr/>
          <a:lstStyle/>
          <a:p>
            <a:pPr marL="0" indent="0"/>
            <a:r>
              <a:rPr lang="en-GB" dirty="0" smtClean="0"/>
              <a:t>Sources</a:t>
            </a:r>
            <a:r>
              <a:rPr lang="en-GB" dirty="0"/>
              <a:t>: ONS and Bank calculations. </a:t>
            </a:r>
            <a:endParaRPr lang="en-GB" dirty="0" smtClean="0"/>
          </a:p>
          <a:p>
            <a:pPr marL="0" indent="0"/>
            <a:endParaRPr lang="en-GB" dirty="0"/>
          </a:p>
          <a:p>
            <a:r>
              <a:rPr lang="en-GB" dirty="0"/>
              <a:t>(</a:t>
            </a:r>
            <a:r>
              <a:rPr lang="en-GB" dirty="0" smtClean="0"/>
              <a:t>a)	Unit </a:t>
            </a:r>
            <a:r>
              <a:rPr lang="en-GB" dirty="0"/>
              <a:t>labour costs (ULCs) are whole-economy labour costs (including self-employment income) divided by real GDP, based on the </a:t>
            </a:r>
            <a:r>
              <a:rPr lang="en-GB" dirty="0" err="1"/>
              <a:t>backcast</a:t>
            </a:r>
            <a:r>
              <a:rPr lang="en-GB" dirty="0"/>
              <a:t> of the final estimate of GDP. Private sector ULCs exclude general government wages and salaries and employers’ social contributions and are calculated by using Bank staff’s </a:t>
            </a:r>
            <a:r>
              <a:rPr lang="en-GB" dirty="0" err="1"/>
              <a:t>backcast</a:t>
            </a:r>
            <a:r>
              <a:rPr lang="en-GB" dirty="0"/>
              <a:t> for output generated in the private sector. Unit wage costs are wages and salaries and self-employment income divided by real GDP, based on the </a:t>
            </a:r>
            <a:r>
              <a:rPr lang="en-GB" dirty="0" err="1"/>
              <a:t>backcast</a:t>
            </a:r>
            <a:r>
              <a:rPr lang="en-GB" dirty="0"/>
              <a:t> of the final estimate of GDP. Services CPI excludes airfares, package holidays, education and VAT; where Bank staff have adjusted for the rate of VAT there is uncertainty around the precise impact of those changes. All data are quarterly except services CPI which are quarterly averages of monthly data.</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3525" y="1114569"/>
            <a:ext cx="6222810" cy="4667106"/>
          </a:xfrm>
          <a:prstGeom prst="rect">
            <a:avLst/>
          </a:prstGeom>
        </p:spPr>
      </p:pic>
    </p:spTree>
    <p:extLst>
      <p:ext uri="{BB962C8B-B14F-4D97-AF65-F5344CB8AC3E}">
        <p14:creationId xmlns:p14="http://schemas.microsoft.com/office/powerpoint/2010/main" val="2959956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4.8 </a:t>
            </a:r>
            <a:r>
              <a:rPr lang="en-GB" dirty="0" smtClean="0"/>
              <a:t>Unit </a:t>
            </a:r>
            <a:r>
              <a:rPr lang="en-GB" dirty="0"/>
              <a:t>labour cost growth is expected to have picked up in 2018 Q1 </a:t>
            </a:r>
            <a:endParaRPr lang="en-GB" dirty="0" smtClean="0"/>
          </a:p>
          <a:p>
            <a:pPr lvl="2"/>
            <a:r>
              <a:rPr lang="en-GB" dirty="0"/>
              <a:t>Decomposition of four-quarter whole-economy unit labour cost </a:t>
            </a:r>
            <a:r>
              <a:rPr lang="en-GB" dirty="0" smtClean="0"/>
              <a:t>growth</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smtClean="0"/>
              <a:t>(</a:t>
            </a:r>
            <a:r>
              <a:rPr lang="en-GB" dirty="0"/>
              <a:t>a) </a:t>
            </a:r>
            <a:r>
              <a:rPr lang="en-GB" dirty="0" smtClean="0"/>
              <a:t>	Whole-economy </a:t>
            </a:r>
            <a:r>
              <a:rPr lang="en-GB" dirty="0"/>
              <a:t>labour costs as defined in </a:t>
            </a:r>
            <a:r>
              <a:rPr lang="en-GB" b="1" dirty="0"/>
              <a:t>Chart 4.7</a:t>
            </a:r>
            <a:r>
              <a:rPr lang="en-GB" dirty="0"/>
              <a:t>. The diamond shows Bank staff’s projection for 2018 Q1. </a:t>
            </a:r>
          </a:p>
          <a:p>
            <a:r>
              <a:rPr lang="en-GB" dirty="0"/>
              <a:t>(</a:t>
            </a:r>
            <a:r>
              <a:rPr lang="en-GB" dirty="0" smtClean="0"/>
              <a:t>b)	Self-employment </a:t>
            </a:r>
            <a:r>
              <a:rPr lang="en-GB" dirty="0"/>
              <a:t>income is calculated from mixed income, assuming that the share of employment income in that is the same as the share of employee compensation in nominal GDP less mixed income.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3525" y="1666875"/>
            <a:ext cx="6175871" cy="3627736"/>
          </a:xfrm>
          <a:prstGeom prst="rect">
            <a:avLst/>
          </a:prstGeom>
        </p:spPr>
      </p:pic>
    </p:spTree>
    <p:extLst>
      <p:ext uri="{BB962C8B-B14F-4D97-AF65-F5344CB8AC3E}">
        <p14:creationId xmlns:p14="http://schemas.microsoft.com/office/powerpoint/2010/main" val="876952127"/>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2017-11-02T00:00:00+00:00</PublishDate>
    <PublishingExpirationDate xmlns="http://schemas.microsoft.com/sharepoint/v3" xsi:nil="true"/>
    <IncludeContentsInIndex xmlns="http://schemas.microsoft.com/sharepoint/v3">true</IncludeContentsInIndex>
    <PublishingStartDate xmlns="http://schemas.microsoft.com/sharepoint/v3">2017-11-02T12:00:00+00:00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ds:schemaRef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http://schemas.microsoft.com/office/2006/metadata/properties"/>
    <ds:schemaRef ds:uri="3093D571-876B-405D-9D29-9CB9268274E1"/>
    <ds:schemaRef ds:uri="http://purl.org/dc/dcmitype/"/>
    <ds:schemaRef ds:uri="http://schemas.microsoft.com/sharepoint/v3"/>
    <ds:schemaRef ds:uri="http://purl.org/dc/elements/1.1/"/>
    <ds:schemaRef ds:uri="A5EDD0E9-353E-4089-BCBC-D9218926E91F"/>
    <ds:schemaRef ds:uri="a5edd0e9-353e-4089-bcbc-d9218926e91f"/>
    <ds:schemaRef ds:uri="b67fa5cd-9f58-4c91-ae17-33c31eed239f"/>
    <ds:schemaRef ds:uri="http://www.w3.org/XML/1998/namespace"/>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2CAAE37B-0A4D-4ED0-9E10-4D73F216CE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a5edd0e9-353e-4089-bcbc-d9218926e91f"/>
    <ds:schemaRef ds:uri="A5EDD0E9-353E-4089-BCBC-D9218926E91F"/>
    <ds:schemaRef ds:uri="http://schemas.microsoft.com/sharepoint/v3/fields"/>
    <ds:schemaRef ds:uri="3093D571-876B-405D-9D29-9CB926827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260</TotalTime>
  <Words>421</Words>
  <Application>Microsoft Office PowerPoint</Application>
  <PresentationFormat>On-screen Show (4:3)</PresentationFormat>
  <Paragraphs>87</Paragraphs>
  <Slides>15</Slides>
  <Notes>2</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IR POWERPOINT TEMPLATE</vt:lpstr>
      <vt:lpstr>Inflation Report May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 Costs and prices</dc:title>
  <dc:subject>Section 4: Cost and prices</dc:subject>
  <dc:creator>Bank of England</dc:creator>
  <cp:keywords/>
  <dc:description/>
  <cp:lastModifiedBy>Lowe, Paul</cp:lastModifiedBy>
  <cp:revision>94</cp:revision>
  <cp:lastPrinted>2018-05-09T09:17:05Z</cp:lastPrinted>
  <dcterms:created xsi:type="dcterms:W3CDTF">2017-08-02T10:09:26Z</dcterms:created>
  <dcterms:modified xsi:type="dcterms:W3CDTF">2018-05-09T15:23:44Z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