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8"/>
  </p:notesMasterIdLst>
  <p:sldIdLst>
    <p:sldId id="314" r:id="rId6"/>
    <p:sldId id="317" r:id="rId7"/>
    <p:sldId id="318" r:id="rId8"/>
    <p:sldId id="319" r:id="rId9"/>
    <p:sldId id="320" r:id="rId10"/>
    <p:sldId id="321" r:id="rId11"/>
    <p:sldId id="335" r:id="rId12"/>
    <p:sldId id="336" r:id="rId13"/>
    <p:sldId id="316" r:id="rId14"/>
    <p:sldId id="322" r:id="rId15"/>
    <p:sldId id="323" r:id="rId16"/>
    <p:sldId id="324" r:id="rId17"/>
    <p:sldId id="340" r:id="rId18"/>
    <p:sldId id="341" r:id="rId19"/>
    <p:sldId id="342" r:id="rId20"/>
    <p:sldId id="309" r:id="rId21"/>
    <p:sldId id="333" r:id="rId22"/>
    <p:sldId id="337" r:id="rId23"/>
    <p:sldId id="338" r:id="rId24"/>
    <p:sldId id="343" r:id="rId25"/>
    <p:sldId id="331" r:id="rId26"/>
    <p:sldId id="334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672" y="-642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11/05/2018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ankofengland.co.uk/credit-conditions-review/2017/2017-q3.aspx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nkofengland.co.uk/quarterly-bulletin/2014/q2/credit-spreads-capturing-credit-conditions-facing-households-and-firms" TargetMode="External"/><Relationship Id="rId2" Type="http://schemas.openxmlformats.org/officeDocument/2006/relationships/hyperlink" Target="https://www.bankofengland.co.uk/statistics/details/further-details-about-quoted-household-interest-rates-data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bankofengland.co.uk/statistics/details/further-details-about-quoted-household-interest-rates-data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nkofengland.co.uk/statistics/details/further-details-about-effective-interest-rates-data" TargetMode="External"/><Relationship Id="rId2" Type="http://schemas.openxmlformats.org/officeDocument/2006/relationships/hyperlink" Target="https://www.bankofengland.co.uk/statistics/details/further-details-about-quoted-household-interest-rates-data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nkofengland.co.uk/quarterly-bulletin/2015/q2/a-bank-within-a-bank-how-a-commercial-banks-treasury-function-affects-the-interest-rates-set-for" TargetMode="External"/><Relationship Id="rId2" Type="http://schemas.openxmlformats.org/officeDocument/2006/relationships/hyperlink" Target="https://www.bankofengland.co.uk/quarterly-bulletin/2010/q3/understanding-the-price-of-new-lending-to-household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bankofengland.co.uk/inflation-report/2018/may-2018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bankofengland.co.uk/quarterly-bulletin/2012/q3/option-implied-probability-distributions-for-future-inflation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May 2018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4" y="3427413"/>
            <a:ext cx="4989512" cy="473075"/>
          </a:xfrm>
        </p:spPr>
        <p:txBody>
          <a:bodyPr/>
          <a:lstStyle/>
          <a:p>
            <a:pPr lvl="2"/>
            <a:r>
              <a:rPr lang="en-GB" sz="2400" dirty="0"/>
              <a:t>Global economic and financial market developments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1.9 </a:t>
            </a:r>
            <a:r>
              <a:rPr lang="en-GB" dirty="0" smtClean="0"/>
              <a:t>Market </a:t>
            </a:r>
            <a:r>
              <a:rPr lang="en-GB" dirty="0"/>
              <a:t>prices imply a gradual tightening cycle relative to the past</a:t>
            </a:r>
          </a:p>
          <a:p>
            <a:pPr lvl="2"/>
            <a:r>
              <a:rPr lang="en-GB" dirty="0"/>
              <a:t>UK Bank Rate tightening </a:t>
            </a:r>
            <a:r>
              <a:rPr lang="en-GB" dirty="0" smtClean="0"/>
              <a:t>cycles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Tightening </a:t>
            </a:r>
            <a:r>
              <a:rPr lang="en-GB" dirty="0"/>
              <a:t>cycles since the start of inflation targeting in 1992. Tightening cycles are shown up to when interest rates reached their highest level before they were next reduced.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curve is estimated using instantaneous forward overnight index swap rates in the 15 working days to 2 May 2018.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580250"/>
            <a:ext cx="6229516" cy="384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375651" cy="882143"/>
          </a:xfrm>
        </p:spPr>
        <p:txBody>
          <a:bodyPr/>
          <a:lstStyle/>
          <a:p>
            <a:pPr lvl="1"/>
            <a:r>
              <a:rPr lang="en-GB" b="1" dirty="0"/>
              <a:t>Chart 1.10 </a:t>
            </a:r>
            <a:r>
              <a:rPr lang="en-GB" dirty="0" smtClean="0"/>
              <a:t>Longer-term </a:t>
            </a:r>
            <a:r>
              <a:rPr lang="en-GB" dirty="0"/>
              <a:t>interest rates have risen slightly in the US since the run-up to the February </a:t>
            </a:r>
            <a:r>
              <a:rPr lang="en-GB" i="1" dirty="0"/>
              <a:t>Report</a:t>
            </a:r>
            <a:endParaRPr lang="en-GB" i="1" dirty="0" smtClean="0"/>
          </a:p>
          <a:p>
            <a:pPr lvl="2"/>
            <a:r>
              <a:rPr lang="en-GB" dirty="0" smtClean="0"/>
              <a:t>Five-year</a:t>
            </a:r>
            <a:r>
              <a:rPr lang="en-GB" dirty="0"/>
              <a:t>, five-year forward nominal interest </a:t>
            </a:r>
            <a:r>
              <a:rPr lang="en-GB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7880350" cy="1047751"/>
          </a:xfrm>
        </p:spPr>
        <p:txBody>
          <a:bodyPr/>
          <a:lstStyle/>
          <a:p>
            <a:r>
              <a:rPr lang="en-GB" dirty="0"/>
              <a:t>Sources: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Zero-coupon </a:t>
            </a:r>
            <a:r>
              <a:rPr lang="en-GB" dirty="0"/>
              <a:t>forward rates derived from government bond prices.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102109" cy="362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6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851901" cy="882143"/>
          </a:xfrm>
        </p:spPr>
        <p:txBody>
          <a:bodyPr/>
          <a:lstStyle/>
          <a:p>
            <a:pPr lvl="1"/>
            <a:r>
              <a:rPr lang="en-GB" b="1" dirty="0"/>
              <a:t>Chart 1.11 </a:t>
            </a:r>
            <a:r>
              <a:rPr lang="en-GB" dirty="0" smtClean="0"/>
              <a:t>UK </a:t>
            </a:r>
            <a:r>
              <a:rPr lang="en-GB" dirty="0"/>
              <a:t>bank wholesale unsecured funding spreads have risen in recent months</a:t>
            </a:r>
          </a:p>
          <a:p>
            <a:pPr lvl="2"/>
            <a:r>
              <a:rPr lang="en-GB" dirty="0"/>
              <a:t>UK banks’ indicative longer-term funding spreads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L.P., IHS </a:t>
            </a:r>
            <a:r>
              <a:rPr lang="en-GB" dirty="0" err="1"/>
              <a:t>Markit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Constant-maturity </a:t>
            </a:r>
            <a:r>
              <a:rPr lang="en-GB" dirty="0"/>
              <a:t>unweighted average of secondary market spreads to mid-swaps for the major UK lenders’ five-year euro-denominated bonds or a suitable proxy when unavailable. For more detail on unsecured bonds issued by operating and holding companies, see the </a:t>
            </a:r>
            <a:r>
              <a:rPr lang="en-GB" u="heavy" dirty="0">
                <a:hlinkClick r:id="rId2"/>
              </a:rPr>
              <a:t>2017 Q3 </a:t>
            </a:r>
            <a:r>
              <a:rPr lang="en-GB" i="1" u="heavy" dirty="0">
                <a:hlinkClick r:id="rId2"/>
              </a:rPr>
              <a:t>Credit Conditions </a:t>
            </a:r>
            <a:r>
              <a:rPr lang="en-GB" i="1" u="heavy" dirty="0" smtClean="0">
                <a:hlinkClick r:id="rId2"/>
              </a:rPr>
              <a:t>Review</a:t>
            </a:r>
            <a:r>
              <a:rPr lang="en-GB" dirty="0" smtClean="0"/>
              <a:t>.</a:t>
            </a:r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b)	Unweighted </a:t>
            </a:r>
            <a:r>
              <a:rPr lang="en-GB" dirty="0"/>
              <a:t>average of five-year euro-denominated senior credit default swap (CDS) </a:t>
            </a:r>
            <a:r>
              <a:rPr lang="en-GB" dirty="0" err="1"/>
              <a:t>premia</a:t>
            </a:r>
            <a:r>
              <a:rPr lang="en-GB" dirty="0"/>
              <a:t> for the major UK lenders.</a:t>
            </a:r>
          </a:p>
          <a:p>
            <a:r>
              <a:rPr lang="en-GB" dirty="0"/>
              <a:t>(</a:t>
            </a:r>
            <a:r>
              <a:rPr lang="en-GB" dirty="0" smtClean="0"/>
              <a:t>c)	Unweighted </a:t>
            </a:r>
            <a:r>
              <a:rPr lang="en-GB" dirty="0"/>
              <a:t>average of spreads for two-year and three-year sterling quoted fixed-rate retail bonds over equivalent-maturity swaps. Bond rates are end-month rates and swap rates are monthly averages of daily </a:t>
            </a:r>
            <a:r>
              <a:rPr lang="en-GB" dirty="0" smtClean="0"/>
              <a:t>rates.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494525"/>
            <a:ext cx="5925324" cy="416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8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Interest </a:t>
            </a:r>
            <a:r>
              <a:rPr lang="en-GB" dirty="0"/>
              <a:t>rates are calculated using the Bank’s </a:t>
            </a:r>
            <a:r>
              <a:rPr lang="en-GB" dirty="0">
                <a:hlinkClick r:id="rId2"/>
              </a:rPr>
              <a:t>quoted</a:t>
            </a:r>
            <a:r>
              <a:rPr lang="en-GB" dirty="0"/>
              <a:t> interest rate series, which are weighted averages of rates from a sample of banks and building societies with products meeting the specific criteria. Data are not seasonally adjusted. Spreads are calculated over Bank Rate or, for longer fixed-rate products, OIS rates of the appropriate maturity. Mortgage rates are a weighted average of: two-year fixed rate (75% LTV); five-year fixed rate (75% LTV); lifetime tracker; two-year fixed rate (90% LTV). Personal loan rates are a weighted average of: £5,000 personal loan; £10,000 personal loan. See Butt, N and Pugh, A (2014), ‘</a:t>
            </a:r>
            <a:r>
              <a:rPr lang="en-GB" dirty="0">
                <a:hlinkClick r:id="rId3"/>
              </a:rPr>
              <a:t>Credit spreads: capturing credit conditions facing households and firms</a:t>
            </a:r>
            <a:r>
              <a:rPr lang="en-GB" dirty="0"/>
              <a:t>’, </a:t>
            </a:r>
            <a:r>
              <a:rPr lang="en-GB" i="1" dirty="0"/>
              <a:t>Bank of England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i="1" dirty="0" smtClean="0"/>
              <a:t>Quarterly </a:t>
            </a:r>
            <a:r>
              <a:rPr lang="en-GB" i="1" dirty="0"/>
              <a:t>Bulletin</a:t>
            </a:r>
            <a:r>
              <a:rPr lang="en-GB" dirty="0"/>
              <a:t>, 2014 Q2.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0975" y="177909"/>
            <a:ext cx="8610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GB" sz="2400" b="1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1.12 </a:t>
            </a:r>
            <a:r>
              <a:rPr lang="en-GB" sz="2400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Spreads </a:t>
            </a:r>
            <a:r>
              <a:rPr lang="en-GB" sz="24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 household lending rates have narrowed since mid-2016</a:t>
            </a:r>
          </a:p>
          <a:p>
            <a:pPr marL="0" lvl="2"/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Averages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 quoted mortgage and personal loan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rates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GB" sz="20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408800"/>
            <a:ext cx="5608332" cy="423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9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Effective </a:t>
            </a:r>
            <a:r>
              <a:rPr lang="en-GB" dirty="0"/>
              <a:t>rates on sterling household loans. The Bank’s </a:t>
            </a:r>
            <a:r>
              <a:rPr lang="en-GB" dirty="0">
                <a:hlinkClick r:id="rId2"/>
              </a:rPr>
              <a:t>effective</a:t>
            </a:r>
            <a:r>
              <a:rPr lang="en-GB" dirty="0"/>
              <a:t> rate series are </a:t>
            </a:r>
            <a:r>
              <a:rPr lang="en-GB" dirty="0" smtClean="0"/>
              <a:t>currently compiled </a:t>
            </a:r>
            <a:r>
              <a:rPr lang="en-GB" dirty="0"/>
              <a:t>using data from 19 UK monetary financial institutions and are average monthly </a:t>
            </a:r>
            <a:r>
              <a:rPr lang="en-GB" dirty="0" smtClean="0"/>
              <a:t>rates. Not </a:t>
            </a:r>
            <a:r>
              <a:rPr lang="en-GB" dirty="0"/>
              <a:t>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End-month </a:t>
            </a:r>
            <a:r>
              <a:rPr lang="en-GB" dirty="0"/>
              <a:t>rate.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0975" y="177909"/>
            <a:ext cx="8610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GB" sz="2400" b="1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1.13 </a:t>
            </a:r>
            <a:r>
              <a:rPr lang="en-GB" sz="2400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Effective </a:t>
            </a:r>
            <a:r>
              <a:rPr lang="en-GB" sz="24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mortgage rates have fallen further</a:t>
            </a:r>
          </a:p>
          <a:p>
            <a:pPr marL="0" lvl="2"/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Bank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Rate and effective mortgage interest rates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437375"/>
            <a:ext cx="6155754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1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ICE/</a:t>
            </a:r>
            <a:r>
              <a:rPr lang="en-GB" dirty="0" err="1"/>
              <a:t>BoAML</a:t>
            </a:r>
            <a:r>
              <a:rPr lang="en-GB" dirty="0"/>
              <a:t> Global Research,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Option-adjusted </a:t>
            </a:r>
            <a:r>
              <a:rPr lang="en-GB" dirty="0"/>
              <a:t>spreads on government bond yields. Investment-grade corporate bond yields </a:t>
            </a:r>
            <a:r>
              <a:rPr lang="en-GB" dirty="0" smtClean="0"/>
              <a:t>are calculated </a:t>
            </a:r>
            <a:r>
              <a:rPr lang="en-GB" dirty="0"/>
              <a:t>using an index of bonds with a rating of BBB3 or above. High-yield corporate </a:t>
            </a:r>
            <a:r>
              <a:rPr lang="en-GB" dirty="0" smtClean="0"/>
              <a:t>bond yields </a:t>
            </a:r>
            <a:r>
              <a:rPr lang="en-GB" dirty="0"/>
              <a:t>are calculated using aggregate indices of bonds rated lower than BBB3. Due to </a:t>
            </a:r>
            <a:r>
              <a:rPr lang="en-GB" dirty="0" smtClean="0"/>
              <a:t>monthly index </a:t>
            </a:r>
            <a:r>
              <a:rPr lang="en-GB" dirty="0"/>
              <a:t>rebalancing, movements in yields at the end of each month might reflect changes in </a:t>
            </a:r>
            <a:r>
              <a:rPr lang="en-GB" dirty="0" smtClean="0"/>
              <a:t>the population </a:t>
            </a:r>
            <a:r>
              <a:rPr lang="en-GB" dirty="0"/>
              <a:t>of securities within the indices.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0975" y="177909"/>
            <a:ext cx="8610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GB" sz="2400" b="1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Chart </a:t>
            </a:r>
            <a:r>
              <a:rPr lang="en-GB" sz="2400" b="1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1.14 </a:t>
            </a:r>
            <a:r>
              <a:rPr lang="en-GB" sz="2400" dirty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Corporate borrowing spreads have widened </a:t>
            </a:r>
            <a:r>
              <a:rPr lang="en-GB" sz="2400" dirty="0" smtClean="0">
                <a:solidFill>
                  <a:srgbClr val="9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slightly since February</a:t>
            </a:r>
            <a:endParaRPr lang="en-GB" sz="2400" dirty="0">
              <a:solidFill>
                <a:srgbClr val="9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lvl="2"/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Sterling </a:t>
            </a:r>
            <a:r>
              <a:rPr lang="en-GB" sz="2000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non-financial corporate bond </a:t>
            </a:r>
            <a:r>
              <a:rPr lang="en-GB" sz="200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spreads</a:t>
            </a:r>
            <a:r>
              <a:rPr lang="en-GB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GB" sz="2000" dirty="0">
              <a:solidFill>
                <a:prstClr val="black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289866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4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623301" cy="882143"/>
          </a:xfrm>
        </p:spPr>
        <p:txBody>
          <a:bodyPr/>
          <a:lstStyle/>
          <a:p>
            <a:pPr lvl="1"/>
            <a:r>
              <a:rPr lang="en-GB" b="1" dirty="0"/>
              <a:t>Table 1.A </a:t>
            </a:r>
            <a:r>
              <a:rPr lang="en-GB" dirty="0" smtClean="0"/>
              <a:t>UK-weighted </a:t>
            </a:r>
            <a:r>
              <a:rPr lang="en-GB" dirty="0"/>
              <a:t>GDP growth slowed slightly in Q1</a:t>
            </a:r>
            <a:endParaRPr lang="en-GB" dirty="0" smtClean="0"/>
          </a:p>
          <a:p>
            <a:pPr lvl="2"/>
            <a:r>
              <a:rPr lang="en-GB" dirty="0" smtClean="0"/>
              <a:t>GDP in selected countries and regions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594725" cy="1047751"/>
          </a:xfrm>
        </p:spPr>
        <p:txBody>
          <a:bodyPr/>
          <a:lstStyle/>
          <a:p>
            <a:r>
              <a:rPr lang="en-GB" dirty="0"/>
              <a:t>Sources: IMF </a:t>
            </a:r>
            <a:r>
              <a:rPr lang="en-GB" i="1" dirty="0"/>
              <a:t>World Economic Outlook </a:t>
            </a:r>
            <a:r>
              <a:rPr lang="en-GB" dirty="0"/>
              <a:t>(</a:t>
            </a:r>
            <a:r>
              <a:rPr lang="en-GB" i="1" dirty="0"/>
              <a:t>WEO</a:t>
            </a:r>
            <a:r>
              <a:rPr lang="en-GB" dirty="0"/>
              <a:t>), National Bureau of Statistics of China, OECD, </a:t>
            </a:r>
            <a:r>
              <a:rPr lang="en-GB" dirty="0" smtClean="0"/>
              <a:t>ONS, Thomson </a:t>
            </a:r>
            <a:r>
              <a:rPr lang="en-GB" dirty="0"/>
              <a:t>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Real </a:t>
            </a:r>
            <a:r>
              <a:rPr lang="en-GB" dirty="0"/>
              <a:t>GDP measures. Figures in parentheses are shares in UK goods and services exports in 2016.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1998–2007 average for China is based on OECD estimates. Estimates for 2008 onwards are from </a:t>
            </a:r>
            <a:r>
              <a:rPr lang="en-GB" dirty="0" smtClean="0"/>
              <a:t>the National </a:t>
            </a:r>
            <a:r>
              <a:rPr lang="en-GB" dirty="0"/>
              <a:t>Bureau of Statistics of China.</a:t>
            </a:r>
          </a:p>
          <a:p>
            <a:r>
              <a:rPr lang="en-GB" dirty="0"/>
              <a:t>(</a:t>
            </a:r>
            <a:r>
              <a:rPr lang="en-GB" dirty="0" smtClean="0"/>
              <a:t>c)	The </a:t>
            </a:r>
            <a:r>
              <a:rPr lang="en-GB" dirty="0"/>
              <a:t>earliest observation for Russia is 2003 Q2.</a:t>
            </a:r>
          </a:p>
          <a:p>
            <a:r>
              <a:rPr lang="en-GB" dirty="0"/>
              <a:t>(</a:t>
            </a:r>
            <a:r>
              <a:rPr lang="en-GB" dirty="0" smtClean="0"/>
              <a:t>d)	Constructed </a:t>
            </a:r>
            <a:r>
              <a:rPr lang="en-GB" dirty="0"/>
              <a:t>using data for real GDP growth rates for 180 countries weighted according to their shares </a:t>
            </a:r>
            <a:r>
              <a:rPr lang="en-GB" dirty="0" smtClean="0"/>
              <a:t>in UK </a:t>
            </a:r>
            <a:r>
              <a:rPr lang="en-GB" dirty="0"/>
              <a:t>exports. Figure for 2018 Q1 is a Bank staff projection.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304925"/>
            <a:ext cx="74104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32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1.B </a:t>
            </a:r>
            <a:r>
              <a:rPr lang="en-GB" dirty="0">
                <a:solidFill>
                  <a:schemeClr val="tx1"/>
                </a:solidFill>
              </a:rPr>
              <a:t>Monitoring the MPC’s key judgements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904875"/>
            <a:ext cx="755332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87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56651" cy="882143"/>
          </a:xfrm>
        </p:spPr>
        <p:txBody>
          <a:bodyPr/>
          <a:lstStyle/>
          <a:p>
            <a:pPr lvl="1"/>
            <a:r>
              <a:rPr lang="en-GB" b="1" dirty="0"/>
              <a:t>Table 1.C </a:t>
            </a:r>
            <a:r>
              <a:rPr lang="en-GB" dirty="0" smtClean="0"/>
              <a:t>Wage growth and core inflation have picked up in </a:t>
            </a:r>
            <a:br>
              <a:rPr lang="en-GB" dirty="0" smtClean="0"/>
            </a:br>
            <a:r>
              <a:rPr lang="en-GB" dirty="0" smtClean="0"/>
              <a:t>the US</a:t>
            </a:r>
            <a:endParaRPr lang="en-GB" dirty="0"/>
          </a:p>
          <a:p>
            <a:pPr lvl="2"/>
            <a:r>
              <a:rPr lang="en-GB" dirty="0"/>
              <a:t>Inflation and wage growth in selected </a:t>
            </a:r>
            <a:r>
              <a:rPr lang="en-GB" dirty="0" smtClean="0"/>
              <a:t>economies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Eurostat, </a:t>
            </a:r>
            <a:r>
              <a:rPr lang="en-GB" dirty="0" smtClean="0"/>
              <a:t>IMF </a:t>
            </a:r>
            <a:r>
              <a:rPr lang="en-GB" i="1" dirty="0" smtClean="0"/>
              <a:t>WEO</a:t>
            </a:r>
            <a:r>
              <a:rPr lang="en-GB" dirty="0"/>
              <a:t>, ONS, Thomson Reuters </a:t>
            </a:r>
            <a:r>
              <a:rPr lang="en-GB" dirty="0" err="1"/>
              <a:t>Datastream</a:t>
            </a:r>
            <a:r>
              <a:rPr lang="en-GB" dirty="0"/>
              <a:t>, US Bureau of Economic Analysis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Data </a:t>
            </a:r>
            <a:r>
              <a:rPr lang="en-GB" dirty="0"/>
              <a:t>points for April 2018 are flash estimates.</a:t>
            </a:r>
          </a:p>
          <a:p>
            <a:r>
              <a:rPr lang="en-GB" dirty="0"/>
              <a:t>(</a:t>
            </a:r>
            <a:r>
              <a:rPr lang="en-GB" dirty="0" smtClean="0"/>
              <a:t>b)	Personal </a:t>
            </a:r>
            <a:r>
              <a:rPr lang="en-GB" dirty="0"/>
              <a:t>consumption expenditure price index inflation. Data points for March 2018 are preliminary estimates.</a:t>
            </a:r>
          </a:p>
          <a:p>
            <a:r>
              <a:rPr lang="en-GB" dirty="0"/>
              <a:t>(</a:t>
            </a:r>
            <a:r>
              <a:rPr lang="en-GB" dirty="0" smtClean="0"/>
              <a:t>c)	UK-weighted </a:t>
            </a:r>
            <a:r>
              <a:rPr lang="en-GB" dirty="0"/>
              <a:t>world consumer price inflation is constructed using data for consumption deflators for 51 countries, weighted according to their shares in UK exports. UK-weighted world export price inflation excluding oil is constructed using data for non-oil export deflators for 51 countries, excluding major oil exporters, weighted according to their shares in UK exports. Data are quarterly. Figures for March </a:t>
            </a:r>
            <a:r>
              <a:rPr lang="en-GB" dirty="0" smtClean="0"/>
              <a:t>are Bank </a:t>
            </a:r>
            <a:r>
              <a:rPr lang="en-GB" dirty="0"/>
              <a:t>staff projections for 2018 Q1.</a:t>
            </a:r>
          </a:p>
          <a:p>
            <a:r>
              <a:rPr lang="en-GB" dirty="0"/>
              <a:t>(</a:t>
            </a:r>
            <a:r>
              <a:rPr lang="en-GB" dirty="0" smtClean="0"/>
              <a:t>d)	For </a:t>
            </a:r>
            <a:r>
              <a:rPr lang="en-GB" dirty="0"/>
              <a:t>the euro area and the UK, excludes energy, food, alcoholic beverages and tobacco. For the US, excludes food and energy.</a:t>
            </a:r>
          </a:p>
          <a:p>
            <a:r>
              <a:rPr lang="en-GB" dirty="0"/>
              <a:t>(</a:t>
            </a:r>
            <a:r>
              <a:rPr lang="en-GB" dirty="0" smtClean="0"/>
              <a:t>e)	Data </a:t>
            </a:r>
            <a:r>
              <a:rPr lang="en-GB" dirty="0"/>
              <a:t>are three-month moving averages and start in 2001.</a:t>
            </a:r>
          </a:p>
          <a:p>
            <a:r>
              <a:rPr lang="en-GB" dirty="0"/>
              <a:t>(</a:t>
            </a:r>
            <a:r>
              <a:rPr lang="en-GB" dirty="0" smtClean="0"/>
              <a:t>f)	Compensation </a:t>
            </a:r>
            <a:r>
              <a:rPr lang="en-GB" dirty="0"/>
              <a:t>per employee. Data are quarterly.</a:t>
            </a:r>
          </a:p>
          <a:p>
            <a:r>
              <a:rPr lang="en-GB" dirty="0"/>
              <a:t>(</a:t>
            </a:r>
            <a:r>
              <a:rPr lang="en-GB" dirty="0" smtClean="0"/>
              <a:t>g)	Employment </a:t>
            </a:r>
            <a:r>
              <a:rPr lang="en-GB" dirty="0"/>
              <a:t>Cost Index for wages and salaries of civilian workers. Data are quarterly.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4" y="1295401"/>
            <a:ext cx="4060031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22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 </a:t>
            </a:r>
            <a:r>
              <a:rPr lang="en-GB" dirty="0"/>
              <a:t>The composition of advanced-economy growth has</a:t>
            </a:r>
          </a:p>
          <a:p>
            <a:pPr lvl="1"/>
            <a:r>
              <a:rPr lang="en-GB" dirty="0"/>
              <a:t>rotated towards investment </a:t>
            </a:r>
            <a:endParaRPr lang="en-GB" dirty="0" smtClean="0"/>
          </a:p>
          <a:p>
            <a:pPr lvl="2"/>
            <a:r>
              <a:rPr lang="en-GB" dirty="0"/>
              <a:t>Contributions to four-quarter GDP growth for selected advanced</a:t>
            </a:r>
          </a:p>
          <a:p>
            <a:pPr lvl="2"/>
            <a:r>
              <a:rPr lang="en-GB" dirty="0" smtClean="0"/>
              <a:t>economies</a:t>
            </a:r>
            <a:r>
              <a:rPr lang="en-GB" baseline="30000" dirty="0"/>
              <a:t>(a)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185150" cy="1047751"/>
          </a:xfrm>
        </p:spPr>
        <p:txBody>
          <a:bodyPr/>
          <a:lstStyle/>
          <a:p>
            <a:r>
              <a:rPr lang="en-GB" dirty="0"/>
              <a:t>Sources: IMF </a:t>
            </a:r>
            <a:r>
              <a:rPr lang="en-GB" i="1" dirty="0"/>
              <a:t>WEO</a:t>
            </a:r>
            <a:r>
              <a:rPr lang="en-GB" dirty="0"/>
              <a:t>, OECD,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Constructed </a:t>
            </a:r>
            <a:r>
              <a:rPr lang="en-GB" dirty="0"/>
              <a:t>using real GDP data for Canada, euro area, Japan and US. Weighted using </a:t>
            </a:r>
            <a:r>
              <a:rPr lang="en-GB" dirty="0" smtClean="0"/>
              <a:t>the IMF’s </a:t>
            </a:r>
            <a:r>
              <a:rPr lang="en-GB" dirty="0"/>
              <a:t>purchasing power parity (PPP) weights.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000" y="1714500"/>
            <a:ext cx="6249632" cy="362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6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56651" cy="882143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1.D </a:t>
            </a:r>
            <a:r>
              <a:rPr lang="en-GB" dirty="0" smtClean="0"/>
              <a:t>Most </a:t>
            </a:r>
            <a:r>
              <a:rPr lang="en-GB" dirty="0"/>
              <a:t>retail interest rates have risen since August </a:t>
            </a:r>
            <a:r>
              <a:rPr lang="en-GB" dirty="0" smtClean="0"/>
              <a:t>2017 but remain lower than in mid-2016</a:t>
            </a:r>
          </a:p>
          <a:p>
            <a:pPr lvl="2"/>
            <a:r>
              <a:rPr lang="en-GB" dirty="0"/>
              <a:t>Retail interest rates on deposits and </a:t>
            </a:r>
            <a:r>
              <a:rPr lang="en-GB" dirty="0" smtClean="0"/>
              <a:t>lending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Bank’s </a:t>
            </a:r>
            <a:r>
              <a:rPr lang="en-GB" dirty="0">
                <a:hlinkClick r:id="rId2"/>
              </a:rPr>
              <a:t>quoted </a:t>
            </a:r>
            <a:r>
              <a:rPr lang="en-GB" dirty="0"/>
              <a:t>and </a:t>
            </a:r>
            <a:r>
              <a:rPr lang="en-GB" dirty="0">
                <a:hlinkClick r:id="rId3"/>
              </a:rPr>
              <a:t>effective</a:t>
            </a:r>
            <a:r>
              <a:rPr lang="en-GB" dirty="0"/>
              <a:t> rate series are weighted averages of rates from a sample of banks </a:t>
            </a:r>
            <a:r>
              <a:rPr lang="en-GB" dirty="0" smtClean="0"/>
              <a:t>and building </a:t>
            </a:r>
            <a:r>
              <a:rPr lang="en-GB" dirty="0"/>
              <a:t>societies with products meeting the specific criteria. Data are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b)	Sterling-only </a:t>
            </a:r>
            <a:r>
              <a:rPr lang="en-GB" dirty="0"/>
              <a:t>end-month quoted rates. The latest data points are for April 2018. Some of the differences </a:t>
            </a:r>
            <a:r>
              <a:rPr lang="en-GB" dirty="0" smtClean="0"/>
              <a:t>in the </a:t>
            </a:r>
            <a:r>
              <a:rPr lang="en-GB" dirty="0"/>
              <a:t>rates between products will reflect sampling differences.</a:t>
            </a:r>
          </a:p>
          <a:p>
            <a:r>
              <a:rPr lang="en-GB" dirty="0"/>
              <a:t>(</a:t>
            </a:r>
            <a:r>
              <a:rPr lang="en-GB" dirty="0" smtClean="0"/>
              <a:t>c)	Sterling-only </a:t>
            </a:r>
            <a:r>
              <a:rPr lang="en-GB" dirty="0"/>
              <a:t>average monthly effective rates. The latest data points are for March 2018.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1457326"/>
            <a:ext cx="5153978" cy="445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0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Box </a:t>
            </a:r>
            <a:r>
              <a:rPr lang="en-GB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GB" sz="2400" b="1" dirty="0">
              <a:solidFill>
                <a:srgbClr val="96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sz="2400" b="1" dirty="0">
                <a:latin typeface="Arial" pitchFamily="34" charset="0"/>
                <a:cs typeface="Arial" pitchFamily="34" charset="0"/>
              </a:rPr>
              <a:t>Factors influencing the cost of borrowing for households and companies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65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Figure </a:t>
            </a:r>
            <a:r>
              <a:rPr lang="en-GB" b="1" dirty="0"/>
              <a:t>A </a:t>
            </a:r>
            <a:r>
              <a:rPr lang="en-GB" dirty="0">
                <a:solidFill>
                  <a:schemeClr val="tx1"/>
                </a:solidFill>
              </a:rPr>
              <a:t>Stylised example of loan </a:t>
            </a:r>
            <a:r>
              <a:rPr lang="en-GB" dirty="0" smtClean="0">
                <a:solidFill>
                  <a:schemeClr val="tx1"/>
                </a:solidFill>
              </a:rPr>
              <a:t>pricing</a:t>
            </a:r>
            <a:r>
              <a:rPr lang="en-GB" baseline="30000" dirty="0" smtClean="0">
                <a:solidFill>
                  <a:schemeClr val="tx1"/>
                </a:solidFill>
              </a:rPr>
              <a:t>(a)</a:t>
            </a:r>
            <a:endParaRPr lang="en-GB" baseline="3000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(a)	The </a:t>
            </a:r>
            <a:r>
              <a:rPr lang="en-GB" dirty="0"/>
              <a:t>framework is described in more detail in Button, R, </a:t>
            </a:r>
            <a:r>
              <a:rPr lang="en-GB" dirty="0" err="1"/>
              <a:t>Pezzini</a:t>
            </a:r>
            <a:r>
              <a:rPr lang="en-GB" dirty="0"/>
              <a:t>, S and Rossiter, N (2010), ‘</a:t>
            </a:r>
            <a:r>
              <a:rPr lang="en-GB" dirty="0">
                <a:hlinkClick r:id="rId2"/>
              </a:rPr>
              <a:t>Understanding the price of new lending to households</a:t>
            </a:r>
            <a:r>
              <a:rPr lang="en-GB" dirty="0"/>
              <a:t>’, </a:t>
            </a:r>
            <a:r>
              <a:rPr lang="en-GB" i="1" dirty="0"/>
              <a:t>Bank of England Quarterly Bulletin</a:t>
            </a:r>
            <a:r>
              <a:rPr lang="en-GB" dirty="0" smtClean="0"/>
              <a:t>,</a:t>
            </a:r>
            <a:br>
              <a:rPr lang="en-GB" dirty="0" smtClean="0"/>
            </a:br>
            <a:r>
              <a:rPr lang="en-GB" dirty="0" smtClean="0"/>
              <a:t>2010 </a:t>
            </a:r>
            <a:r>
              <a:rPr lang="en-GB" dirty="0"/>
              <a:t>Q3. See also </a:t>
            </a:r>
            <a:r>
              <a:rPr lang="en-GB" dirty="0" err="1"/>
              <a:t>Cadamagnani</a:t>
            </a:r>
            <a:r>
              <a:rPr lang="en-GB" dirty="0"/>
              <a:t>, F, </a:t>
            </a:r>
            <a:r>
              <a:rPr lang="en-GB" dirty="0" err="1"/>
              <a:t>Harimohan</a:t>
            </a:r>
            <a:r>
              <a:rPr lang="en-GB" dirty="0"/>
              <a:t>, R and </a:t>
            </a:r>
            <a:r>
              <a:rPr lang="en-GB" dirty="0" err="1"/>
              <a:t>Tangri</a:t>
            </a:r>
            <a:r>
              <a:rPr lang="en-GB" dirty="0"/>
              <a:t>, K (2015), ‘</a:t>
            </a:r>
            <a:r>
              <a:rPr lang="en-GB" dirty="0">
                <a:hlinkClick r:id="rId3"/>
              </a:rPr>
              <a:t>A bank within a bank: how a commercial bank’s treasury function affects the interest rates set for loans and deposits</a:t>
            </a:r>
            <a:r>
              <a:rPr lang="en-GB" dirty="0" smtClean="0"/>
              <a:t>’, </a:t>
            </a:r>
            <a:r>
              <a:rPr lang="en-GB" i="1" dirty="0" smtClean="0"/>
              <a:t>Bank </a:t>
            </a:r>
            <a:r>
              <a:rPr lang="en-GB" i="1" dirty="0"/>
              <a:t>of England Quarterly Bulletin</a:t>
            </a:r>
            <a:r>
              <a:rPr lang="en-GB" dirty="0"/>
              <a:t>, 2015 Q2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4693929" cy="297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8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1.2 </a:t>
            </a:r>
            <a:r>
              <a:rPr lang="en-GB" dirty="0"/>
              <a:t>Global trade growth has picked up in recent </a:t>
            </a:r>
            <a:r>
              <a:rPr lang="en-GB" dirty="0" smtClean="0"/>
              <a:t>quarters</a:t>
            </a:r>
          </a:p>
          <a:p>
            <a:pPr lvl="2"/>
            <a:r>
              <a:rPr lang="en-GB" dirty="0" smtClean="0"/>
              <a:t>Global </a:t>
            </a:r>
            <a:r>
              <a:rPr lang="en-GB" dirty="0"/>
              <a:t>GDP and trade in </a:t>
            </a:r>
            <a:r>
              <a:rPr lang="en-GB" dirty="0" smtClean="0"/>
              <a:t>goods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CPB Netherlands Bureau for Economic Policy Analysis, IMF </a:t>
            </a:r>
            <a:r>
              <a:rPr lang="en-GB" i="1" dirty="0"/>
              <a:t>WEO</a:t>
            </a:r>
            <a:r>
              <a:rPr lang="en-GB" dirty="0"/>
              <a:t>, OECD,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Volume </a:t>
            </a:r>
            <a:r>
              <a:rPr lang="en-GB" dirty="0"/>
              <a:t>measure. Data are three-month moving average.</a:t>
            </a:r>
          </a:p>
          <a:p>
            <a:r>
              <a:rPr lang="en-GB" dirty="0"/>
              <a:t>(b</a:t>
            </a:r>
            <a:r>
              <a:rPr lang="en-GB" dirty="0" smtClean="0"/>
              <a:t>)	Chained-volume </a:t>
            </a:r>
            <a:r>
              <a:rPr lang="en-GB" dirty="0"/>
              <a:t>measure; quarterly data. Constructed using real GDP growth rates </a:t>
            </a:r>
            <a:r>
              <a:rPr lang="en-GB" dirty="0" smtClean="0"/>
              <a:t>of 181 </a:t>
            </a:r>
            <a:r>
              <a:rPr lang="en-GB" dirty="0"/>
              <a:t>countries weighted according to their shares in world GDP using the IMF’s PPP </a:t>
            </a:r>
            <a:r>
              <a:rPr lang="en-GB" dirty="0" smtClean="0"/>
              <a:t>weights. The </a:t>
            </a:r>
            <a:r>
              <a:rPr lang="en-GB" dirty="0"/>
              <a:t>diamond shows Bank staff’s projection for 2018 Q1.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608825"/>
            <a:ext cx="6242927" cy="3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2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1.3 </a:t>
            </a:r>
            <a:r>
              <a:rPr lang="en-GB" dirty="0" smtClean="0"/>
              <a:t>International equity prices have fallen somewhat in recent months</a:t>
            </a:r>
          </a:p>
          <a:p>
            <a:pPr lvl="2"/>
            <a:r>
              <a:rPr lang="en-GB" dirty="0" smtClean="0"/>
              <a:t>International </a:t>
            </a:r>
            <a:r>
              <a:rPr lang="en-GB" dirty="0"/>
              <a:t>equity </a:t>
            </a:r>
            <a:r>
              <a:rPr lang="en-GB" dirty="0" smtClean="0"/>
              <a:t>prices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sz="900" dirty="0">
                <a:solidFill>
                  <a:srgbClr val="221E1F"/>
                </a:solidFill>
              </a:rPr>
              <a:t>Sources: MSCI, Thomson Reuters </a:t>
            </a:r>
            <a:r>
              <a:rPr lang="en-GB" sz="900" dirty="0" err="1">
                <a:solidFill>
                  <a:srgbClr val="221E1F"/>
                </a:solidFill>
              </a:rPr>
              <a:t>Datastream</a:t>
            </a:r>
            <a:r>
              <a:rPr lang="en-GB" sz="900" dirty="0">
                <a:solidFill>
                  <a:srgbClr val="221E1F"/>
                </a:solidFill>
              </a:rPr>
              <a:t> and Bank calculations</a:t>
            </a:r>
            <a:r>
              <a:rPr lang="en-GB" sz="900" dirty="0" smtClean="0">
                <a:solidFill>
                  <a:srgbClr val="221E1F"/>
                </a:solidFill>
              </a:rPr>
              <a:t>.</a:t>
            </a:r>
          </a:p>
          <a:p>
            <a:endParaRPr lang="en-GB" sz="900" dirty="0">
              <a:solidFill>
                <a:srgbClr val="221E1F"/>
              </a:solidFill>
            </a:endParaRPr>
          </a:p>
          <a:p>
            <a:r>
              <a:rPr lang="en-GB" sz="900" dirty="0">
                <a:solidFill>
                  <a:srgbClr val="221E1F"/>
                </a:solidFill>
              </a:rPr>
              <a:t>(</a:t>
            </a:r>
            <a:r>
              <a:rPr lang="en-GB" sz="900" dirty="0" smtClean="0">
                <a:solidFill>
                  <a:srgbClr val="221E1F"/>
                </a:solidFill>
              </a:rPr>
              <a:t>a)	In </a:t>
            </a:r>
            <a:r>
              <a:rPr lang="en-GB" sz="900" dirty="0">
                <a:solidFill>
                  <a:srgbClr val="221E1F"/>
                </a:solidFill>
              </a:rPr>
              <a:t>local currency terms, except for MSCI Emerging Markets which is in US dollar terms.</a:t>
            </a:r>
          </a:p>
          <a:p>
            <a:r>
              <a:rPr lang="en-GB" sz="900" dirty="0">
                <a:solidFill>
                  <a:srgbClr val="221E1F"/>
                </a:solidFill>
              </a:rPr>
              <a:t>(</a:t>
            </a:r>
            <a:r>
              <a:rPr lang="en-GB" sz="900" dirty="0" smtClean="0">
                <a:solidFill>
                  <a:srgbClr val="221E1F"/>
                </a:solidFill>
              </a:rPr>
              <a:t>b)	UK </a:t>
            </a:r>
            <a:r>
              <a:rPr lang="en-GB" sz="900" dirty="0">
                <a:solidFill>
                  <a:srgbClr val="221E1F"/>
                </a:solidFill>
              </a:rPr>
              <a:t>domestically focused companies are those generating at least 70% of their revenues in the UK, based on annual financial accounts data on companies’ geographic revenue breakdown. </a:t>
            </a:r>
          </a:p>
          <a:p>
            <a:r>
              <a:rPr lang="en-GB" sz="900" dirty="0">
                <a:solidFill>
                  <a:srgbClr val="221E1F"/>
                </a:solidFill>
              </a:rPr>
              <a:t>(</a:t>
            </a:r>
            <a:r>
              <a:rPr lang="en-GB" sz="900" dirty="0" smtClean="0">
                <a:solidFill>
                  <a:srgbClr val="221E1F"/>
                </a:solidFill>
              </a:rPr>
              <a:t>c)	The </a:t>
            </a:r>
            <a:r>
              <a:rPr lang="en-GB" sz="900" dirty="0">
                <a:solidFill>
                  <a:srgbClr val="221E1F"/>
                </a:solidFill>
              </a:rPr>
              <a:t>MSCI Inc. disclaimer of liability, which applies to the data provided, is available </a:t>
            </a:r>
            <a:r>
              <a:rPr lang="en-GB" sz="900" u="sng" dirty="0">
                <a:solidFill>
                  <a:srgbClr val="221E1F"/>
                </a:solidFill>
                <a:hlinkClick r:id="rId2"/>
              </a:rPr>
              <a:t>here</a:t>
            </a:r>
            <a:r>
              <a:rPr lang="en-GB" sz="900" dirty="0">
                <a:solidFill>
                  <a:srgbClr val="221E1F"/>
                </a:solidFill>
              </a:rPr>
              <a:t>.</a:t>
            </a:r>
            <a:endParaRPr lang="en-GB" sz="9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283160" cy="362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1.4 </a:t>
            </a:r>
            <a:r>
              <a:rPr lang="en-GB" dirty="0" smtClean="0"/>
              <a:t>Financial market based measures of uncertainty rose sharply in February but have fallen back since</a:t>
            </a:r>
          </a:p>
          <a:p>
            <a:pPr lvl="2"/>
            <a:r>
              <a:rPr lang="en-GB" dirty="0" smtClean="0"/>
              <a:t>Implied </a:t>
            </a:r>
            <a:r>
              <a:rPr lang="en-GB" dirty="0"/>
              <a:t>volatilities for euro-area and US equity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328025" cy="1047751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VIX </a:t>
            </a:r>
            <a:r>
              <a:rPr lang="en-GB" dirty="0"/>
              <a:t>measure of 30-day implied volatility of the S&amp;P 500 equity index.</a:t>
            </a:r>
          </a:p>
          <a:p>
            <a:r>
              <a:rPr lang="en-GB" dirty="0"/>
              <a:t>(</a:t>
            </a:r>
            <a:r>
              <a:rPr lang="en-GB" dirty="0" smtClean="0"/>
              <a:t>b)	V2X </a:t>
            </a:r>
            <a:r>
              <a:rPr lang="en-GB" dirty="0"/>
              <a:t>measure of 30-day implied volatility of the Euro </a:t>
            </a:r>
            <a:r>
              <a:rPr lang="en-GB" dirty="0" err="1"/>
              <a:t>Stoxx</a:t>
            </a:r>
            <a:r>
              <a:rPr lang="en-GB" dirty="0"/>
              <a:t> equity index.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249632" cy="383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2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1.5 </a:t>
            </a:r>
            <a:r>
              <a:rPr lang="en-GB" dirty="0" smtClean="0"/>
              <a:t>Measures </a:t>
            </a:r>
            <a:r>
              <a:rPr lang="en-GB" dirty="0"/>
              <a:t>of euro-area and US confidence </a:t>
            </a:r>
            <a:r>
              <a:rPr lang="en-GB"/>
              <a:t>remain </a:t>
            </a:r>
            <a:r>
              <a:rPr lang="en-GB" smtClean="0"/>
              <a:t>robust</a:t>
            </a:r>
            <a:endParaRPr lang="en-GB" dirty="0" smtClean="0"/>
          </a:p>
          <a:p>
            <a:pPr lvl="2"/>
            <a:r>
              <a:rPr lang="en-GB" dirty="0" smtClean="0"/>
              <a:t>Euro-area </a:t>
            </a:r>
            <a:r>
              <a:rPr lang="en-GB" dirty="0"/>
              <a:t>and US consumer and business </a:t>
            </a:r>
            <a:r>
              <a:rPr lang="en-GB" dirty="0" smtClean="0"/>
              <a:t>confidence</a:t>
            </a:r>
            <a:r>
              <a:rPr lang="en-GB" baseline="30000" dirty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European </a:t>
            </a:r>
            <a:r>
              <a:rPr lang="en-GB" dirty="0" smtClean="0"/>
              <a:t>Commission (EC</a:t>
            </a:r>
            <a:r>
              <a:rPr lang="en-GB" dirty="0"/>
              <a:t>), The Conference Board, Thomson Reuters </a:t>
            </a:r>
            <a:r>
              <a:rPr lang="en-GB" dirty="0" err="1" smtClean="0"/>
              <a:t>Datastream</a:t>
            </a:r>
            <a:r>
              <a:rPr lang="en-GB" dirty="0" smtClean="0"/>
              <a:t>, University </a:t>
            </a:r>
            <a:r>
              <a:rPr lang="en-GB" dirty="0"/>
              <a:t>of Michigan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Monthly </a:t>
            </a:r>
            <a:r>
              <a:rPr lang="en-GB" dirty="0"/>
              <a:t>data unless otherwise stated.</a:t>
            </a:r>
          </a:p>
          <a:p>
            <a:r>
              <a:rPr lang="en-GB" dirty="0"/>
              <a:t>(</a:t>
            </a:r>
            <a:r>
              <a:rPr lang="en-GB" dirty="0" smtClean="0"/>
              <a:t>b)	University </a:t>
            </a:r>
            <a:r>
              <a:rPr lang="en-GB" dirty="0"/>
              <a:t>of Michigan consumer sentiment index. Data are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c)	The </a:t>
            </a:r>
            <a:r>
              <a:rPr lang="en-GB" dirty="0"/>
              <a:t>Conference Board measure of CEO </a:t>
            </a:r>
            <a:r>
              <a:rPr lang="en-GB" dirty="0" err="1"/>
              <a:t>Confidence</a:t>
            </a:r>
            <a:r>
              <a:rPr lang="en-GB" baseline="30000" dirty="0" err="1"/>
              <a:t>TM</a:t>
            </a:r>
            <a:r>
              <a:rPr lang="en-GB" dirty="0"/>
              <a:t>, © 2018 The Conference Board. Content reproduced with permission. All rights reserved. Data are quarterly and not seasonally adjusted.</a:t>
            </a:r>
          </a:p>
          <a:p>
            <a:r>
              <a:rPr lang="en-GB" dirty="0"/>
              <a:t>(</a:t>
            </a:r>
            <a:r>
              <a:rPr lang="en-GB" dirty="0" smtClean="0"/>
              <a:t>d)	Headline </a:t>
            </a:r>
            <a:r>
              <a:rPr lang="en-GB" dirty="0"/>
              <a:t>EC sentiment index, reweighted to exclude consumer confidence. Average of overall confidence in the industrial (50%), services (38%), retail trade (6%) and construction (6%) sectors.</a:t>
            </a:r>
          </a:p>
          <a:p>
            <a:r>
              <a:rPr lang="en-GB" dirty="0"/>
              <a:t>(</a:t>
            </a:r>
            <a:r>
              <a:rPr lang="en-GB" dirty="0" smtClean="0"/>
              <a:t>e)	EC </a:t>
            </a:r>
            <a:r>
              <a:rPr lang="en-GB" dirty="0"/>
              <a:t>consumer confidence indicator.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446900"/>
            <a:ext cx="6296572" cy="386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6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442326" cy="882143"/>
          </a:xfrm>
        </p:spPr>
        <p:txBody>
          <a:bodyPr/>
          <a:lstStyle/>
          <a:p>
            <a:pPr lvl="1"/>
            <a:r>
              <a:rPr lang="en-GB" b="1" dirty="0"/>
              <a:t>Chart 1.6 </a:t>
            </a:r>
            <a:r>
              <a:rPr lang="en-GB" dirty="0" smtClean="0"/>
              <a:t>The weight placed on the risk of very low US </a:t>
            </a:r>
            <a:br>
              <a:rPr lang="en-GB" dirty="0" smtClean="0"/>
            </a:br>
            <a:r>
              <a:rPr lang="en-GB" dirty="0" smtClean="0"/>
              <a:t>CPI inflation has fallen</a:t>
            </a:r>
            <a:endParaRPr lang="en-GB" dirty="0"/>
          </a:p>
          <a:p>
            <a:pPr lvl="2"/>
            <a:r>
              <a:rPr lang="en-GB" dirty="0"/>
              <a:t>Option-implied weight on US CPI inflation three years </a:t>
            </a:r>
            <a:r>
              <a:rPr lang="en-GB" dirty="0" smtClean="0"/>
              <a:t>ahead</a:t>
            </a:r>
            <a:r>
              <a:rPr lang="en-GB" baseline="30000" dirty="0"/>
              <a:t>(a)</a:t>
            </a:r>
            <a:endParaRPr lang="en-GB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Weights </a:t>
            </a:r>
            <a:r>
              <a:rPr lang="en-GB" dirty="0"/>
              <a:t>are risk-neutral probabilities from estimated option-implied distributions. Such probabilities contain a compensation for risk, so will differ from market participants’ actual subjective probabilities. For more details on option-implied probability distributions, </a:t>
            </a:r>
            <a:r>
              <a:rPr lang="en-GB" dirty="0" smtClean="0"/>
              <a:t>see Smith</a:t>
            </a:r>
            <a:r>
              <a:rPr lang="en-GB" dirty="0"/>
              <a:t>, T (2012), ‘</a:t>
            </a:r>
            <a:r>
              <a:rPr lang="en-GB" dirty="0">
                <a:hlinkClick r:id="rId2"/>
              </a:rPr>
              <a:t>Option-implied probability distributions for future inflation</a:t>
            </a:r>
            <a:r>
              <a:rPr lang="en-GB" dirty="0"/>
              <a:t>’, </a:t>
            </a:r>
            <a:r>
              <a:rPr lang="en-GB" i="1" dirty="0"/>
              <a:t>Bank of England Quarterly Bulletin</a:t>
            </a:r>
            <a:r>
              <a:rPr lang="en-GB" dirty="0"/>
              <a:t>, 2012 Q3.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485000"/>
            <a:ext cx="6283160" cy="427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1.7 Oil and metals prices have risen over the past year</a:t>
            </a:r>
            <a:endParaRPr lang="en-GB" dirty="0"/>
          </a:p>
          <a:p>
            <a:pPr lvl="2"/>
            <a:r>
              <a:rPr lang="en-GB" dirty="0" smtClean="0"/>
              <a:t>US </a:t>
            </a:r>
            <a:r>
              <a:rPr lang="en-GB" dirty="0"/>
              <a:t>dollar oil and commodity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851900" cy="1047751"/>
          </a:xfrm>
        </p:spPr>
        <p:txBody>
          <a:bodyPr/>
          <a:lstStyle/>
          <a:p>
            <a:r>
              <a:rPr lang="en-GB" dirty="0"/>
              <a:t>Sources: Bloomberg Finance L.P., S&amp;P indices, Thomson Reuters </a:t>
            </a:r>
            <a:r>
              <a:rPr lang="en-GB" dirty="0" err="1"/>
              <a:t>Datastream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Calculated </a:t>
            </a:r>
            <a:r>
              <a:rPr lang="en-GB" dirty="0"/>
              <a:t>using S&amp;P GSCI US dollar commodity price indices.</a:t>
            </a:r>
          </a:p>
          <a:p>
            <a:r>
              <a:rPr lang="en-GB" dirty="0"/>
              <a:t>(</a:t>
            </a:r>
            <a:r>
              <a:rPr lang="en-GB" dirty="0" smtClean="0"/>
              <a:t>b)	Total </a:t>
            </a:r>
            <a:r>
              <a:rPr lang="en-GB" dirty="0"/>
              <a:t>agricultural and livestock S&amp;P commodity index.</a:t>
            </a:r>
          </a:p>
          <a:p>
            <a:r>
              <a:rPr lang="en-GB" dirty="0"/>
              <a:t>(c</a:t>
            </a:r>
            <a:r>
              <a:rPr lang="en-GB" dirty="0" smtClean="0"/>
              <a:t>)	US </a:t>
            </a:r>
            <a:r>
              <a:rPr lang="en-GB" dirty="0"/>
              <a:t>dollar Brent forward prices for delivery in 10–25 days’ time.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283160" cy="362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5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299451" cy="882143"/>
          </a:xfrm>
        </p:spPr>
        <p:txBody>
          <a:bodyPr/>
          <a:lstStyle/>
          <a:p>
            <a:pPr lvl="1"/>
            <a:r>
              <a:rPr lang="en-GB" b="1" dirty="0" smtClean="0"/>
              <a:t>Chart 1.8 </a:t>
            </a:r>
            <a:r>
              <a:rPr lang="en-GB" dirty="0" smtClean="0"/>
              <a:t>The market-implied path for US short-term interest rates has risen</a:t>
            </a:r>
          </a:p>
          <a:p>
            <a:pPr lvl="2"/>
            <a:r>
              <a:rPr lang="en-GB" dirty="0" smtClean="0"/>
              <a:t>International </a:t>
            </a:r>
            <a:r>
              <a:rPr lang="en-GB" dirty="0"/>
              <a:t>forward interest </a:t>
            </a:r>
            <a:r>
              <a:rPr lang="en-GB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Bloomberg Finance L.P., ECB and Federal Reserve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May 2018 and February 2018 curves are estimated using instantaneous forward overnight index swap rates in the 15 working days to 2 May and 31 January respectively.</a:t>
            </a:r>
          </a:p>
          <a:p>
            <a:r>
              <a:rPr lang="en-GB" dirty="0"/>
              <a:t>(</a:t>
            </a:r>
            <a:r>
              <a:rPr lang="en-GB" dirty="0" smtClean="0"/>
              <a:t>b)	Upper </a:t>
            </a:r>
            <a:r>
              <a:rPr lang="en-GB" dirty="0"/>
              <a:t>bound of the target range.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00" y="1713600"/>
            <a:ext cx="6249632" cy="36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ction 1 - Global economic and financial market development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4A39AD9-F0DF-4C49-B8DC-4830BAFEA464}">
  <ds:schemaRefs>
    <ds:schemaRef ds:uri="http://schemas.microsoft.com/office/2006/metadata/properties"/>
    <ds:schemaRef ds:uri="94FC26E6-6271-400D-888B-6BC5B059869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sharepoint/v3"/>
    <ds:schemaRef ds:uri="b67fa5cd-9f58-4c91-ae17-33c31eed239f"/>
    <ds:schemaRef ds:uri="http://schemas.microsoft.com/office/infopath/2007/PartnerControls"/>
    <ds:schemaRef ds:uri="http://purl.org/dc/dcmitype/"/>
    <ds:schemaRef ds:uri="http://purl.org/dc/terms/"/>
    <ds:schemaRef ds:uri="CEE65117-4BBE-4C9C-8465-20A300C4D3E5"/>
    <ds:schemaRef ds:uri="http://schemas.microsoft.com/sharepoint/v3/fields"/>
    <ds:schemaRef ds:uri="94fc26e6-6271-400d-888b-6bc5b059869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Section 1 - Global economic and financial market developments</Template>
  <TotalTime>739</TotalTime>
  <Words>637</Words>
  <Application>Microsoft Office PowerPoint</Application>
  <PresentationFormat>On-screen Show (4:3)</PresentationFormat>
  <Paragraphs>117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Section 1 - Global economic and financial market developments</vt:lpstr>
      <vt:lpstr>Inflation Report May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Global economic and financial market developments</dc:title>
  <dc:subject>Section 1: Global economic and financial market developments</dc:subject>
  <dc:creator>Bank of England</dc:creator>
  <cp:keywords/>
  <dc:description/>
  <cp:lastModifiedBy>Sadler, Paulet</cp:lastModifiedBy>
  <cp:revision>30</cp:revision>
  <cp:lastPrinted>2018-05-09T12:15:32Z</cp:lastPrinted>
  <dcterms:created xsi:type="dcterms:W3CDTF">2018-02-07T19:11:49Z</dcterms:created>
  <dcterms:modified xsi:type="dcterms:W3CDTF">2018-05-11T07:58:15Z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