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6" r:id="rId5"/>
  </p:sldMasterIdLst>
  <p:notesMasterIdLst>
    <p:notesMasterId r:id="rId17"/>
  </p:notesMasterIdLst>
  <p:sldIdLst>
    <p:sldId id="314" r:id="rId6"/>
    <p:sldId id="318" r:id="rId7"/>
    <p:sldId id="330" r:id="rId8"/>
    <p:sldId id="331" r:id="rId9"/>
    <p:sldId id="332" r:id="rId10"/>
    <p:sldId id="333" r:id="rId11"/>
    <p:sldId id="334" r:id="rId12"/>
    <p:sldId id="335" r:id="rId13"/>
    <p:sldId id="309" r:id="rId14"/>
    <p:sldId id="329" r:id="rId15"/>
    <p:sldId id="328" r:id="rId16"/>
  </p:sldIdLst>
  <p:sldSz cx="9144000" cy="6858000" type="screen4x3"/>
  <p:notesSz cx="6805613" cy="99441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60000"/>
    <a:srgbClr val="96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>
        <p:scale>
          <a:sx n="100" d="100"/>
          <a:sy n="100" d="100"/>
        </p:scale>
        <p:origin x="-438" y="1518"/>
      </p:cViewPr>
      <p:guideLst>
        <p:guide orient="horz" pos="332"/>
        <p:guide orient="horz" pos="528"/>
        <p:guide orient="horz" pos="3660"/>
        <p:guide orient="horz" pos="864"/>
        <p:guide pos="4610"/>
        <p:guide pos="1122"/>
        <p:guide pos="184"/>
      </p:guideLst>
    </p:cSldViewPr>
  </p:slideViewPr>
  <p:outlineViewPr>
    <p:cViewPr>
      <p:scale>
        <a:sx n="100" d="100"/>
        <a:sy n="100" d="100"/>
      </p:scale>
      <p:origin x="0" y="100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4975" cy="53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latin typeface="Times" pitchFamily="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90963" y="0"/>
            <a:ext cx="2898775" cy="53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>
                <a:latin typeface="Times" pitchFamily="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1700" y="763588"/>
            <a:ext cx="4986338" cy="3740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5988" y="4732338"/>
            <a:ext cx="4957762" cy="450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536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64675"/>
            <a:ext cx="2974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b" anchorCtr="0" compatLnSpc="1">
            <a:prstTxWarp prst="textNoShape">
              <a:avLst/>
            </a:prstTxWarp>
          </a:bodyPr>
          <a:lstStyle>
            <a:lvl1pPr eaLnBrk="0" hangingPunct="0">
              <a:defRPr>
                <a:latin typeface="Times" pitchFamily="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90963" y="9464675"/>
            <a:ext cx="28987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/>
            </a:lvl1pPr>
          </a:lstStyle>
          <a:p>
            <a:pPr>
              <a:defRPr/>
            </a:pPr>
            <a:fld id="{D9C3E3EA-DFF6-4FED-A327-0B330CCF16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685178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 pitchFamily="-105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>
              <a:latin typeface="Times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519391" cy="882143"/>
          </a:xfrm>
          <a:prstGeom prst="rect">
            <a:avLst/>
          </a:prstGeom>
        </p:spPr>
        <p:txBody>
          <a:bodyPr>
            <a:noAutofit/>
          </a:bodyPr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292100" y="5810250"/>
            <a:ext cx="8491538" cy="1047751"/>
          </a:xfrm>
        </p:spPr>
        <p:txBody>
          <a:bodyPr bIns="180000" anchor="b"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08136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9032 BoE logo-R&amp;P 300dpi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075" y="1600200"/>
            <a:ext cx="23780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000" y="2318400"/>
            <a:ext cx="2932712" cy="777138"/>
          </a:xfrm>
        </p:spPr>
        <p:txBody>
          <a:bodyPr lIns="0" tIns="0" rIns="0" bIns="0" anchor="t"/>
          <a:lstStyle>
            <a:lvl1pPr algn="l">
              <a:defRPr sz="2400" b="1">
                <a:solidFill>
                  <a:srgbClr val="96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792000" y="3427200"/>
            <a:ext cx="5335151" cy="47368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008844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BECD48F-9AD5-4984-978B-467AA0B5B77C}" type="datetimeFigureOut">
              <a:rPr lang="en-GB"/>
              <a:pPr>
                <a:defRPr/>
              </a:pPr>
              <a:t>09/05/2018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BD0C0CD-4C4E-4B65-B52B-9DB2682BF7D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1030" name="Text Placeholder 8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216000" indent="-21600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sz="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lang="en-US" sz="2400" kern="1200" dirty="0">
          <a:solidFill>
            <a:srgbClr val="960000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lang="en-US" sz="2000" kern="1200" dirty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lang="en-US" sz="800" kern="1200" dirty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sz="2000" kern="1200" baseline="300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792163" y="2317750"/>
            <a:ext cx="2932112" cy="777875"/>
          </a:xfrm>
        </p:spPr>
        <p:txBody>
          <a:bodyPr/>
          <a:lstStyle/>
          <a:p>
            <a:r>
              <a:rPr lang="en-GB" dirty="0" smtClean="0"/>
              <a:t>Inflation Report</a:t>
            </a:r>
            <a:br>
              <a:rPr lang="en-GB" dirty="0" smtClean="0"/>
            </a:br>
            <a:r>
              <a:rPr lang="en-GB" dirty="0" smtClean="0"/>
              <a:t>May 2018</a:t>
            </a:r>
          </a:p>
        </p:txBody>
      </p:sp>
      <p:sp>
        <p:nvSpPr>
          <p:cNvPr id="4099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792163" y="3427413"/>
            <a:ext cx="5335587" cy="473075"/>
          </a:xfrm>
        </p:spPr>
        <p:txBody>
          <a:bodyPr/>
          <a:lstStyle/>
          <a:p>
            <a:pPr lvl="2"/>
            <a:r>
              <a:rPr lang="en-GB" sz="2400" dirty="0"/>
              <a:t>Supply and the labour market</a:t>
            </a:r>
            <a:endParaRPr lang="en-GB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/>
              <a:t>Table </a:t>
            </a:r>
            <a:r>
              <a:rPr lang="en-GB" b="1" dirty="0" smtClean="0"/>
              <a:t>3.A  </a:t>
            </a:r>
            <a:r>
              <a:rPr lang="en-GB" dirty="0"/>
              <a:t>Employment intentions remain </a:t>
            </a:r>
            <a:r>
              <a:rPr lang="en-GB" dirty="0" smtClean="0"/>
              <a:t>robust </a:t>
            </a:r>
            <a:endParaRPr lang="en-GB" dirty="0"/>
          </a:p>
          <a:p>
            <a:pPr lvl="2"/>
            <a:r>
              <a:rPr lang="en-GB" dirty="0"/>
              <a:t>Changes in employment, vacancies, redundancies and survey indicators of</a:t>
            </a:r>
          </a:p>
          <a:p>
            <a:pPr lvl="2"/>
            <a:r>
              <a:rPr lang="en-GB" dirty="0"/>
              <a:t>employment intentions and recruitment difficulties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292100" y="5191126"/>
            <a:ext cx="8689975" cy="1781176"/>
          </a:xfrm>
        </p:spPr>
        <p:txBody>
          <a:bodyPr/>
          <a:lstStyle/>
          <a:p>
            <a:r>
              <a:rPr lang="en-GB" dirty="0"/>
              <a:t>Sources: Bank of England, BCC, CBI, CBI/PwC, KPMG/REC/IHS </a:t>
            </a:r>
            <a:r>
              <a:rPr lang="en-GB" dirty="0" err="1"/>
              <a:t>Markit</a:t>
            </a:r>
            <a:r>
              <a:rPr lang="en-GB" dirty="0"/>
              <a:t>, ONS and Bank calculations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GB" dirty="0"/>
              <a:t>(</a:t>
            </a:r>
            <a:r>
              <a:rPr lang="en-GB" dirty="0" smtClean="0"/>
              <a:t>a)	Changes </a:t>
            </a:r>
            <a:r>
              <a:rPr lang="en-GB" dirty="0"/>
              <a:t>relative to the previous quarter. Figure for 2018 Q1 is Bank staff’s projection, based on data </a:t>
            </a:r>
            <a:r>
              <a:rPr lang="en-GB" dirty="0" smtClean="0"/>
              <a:t>to February</a:t>
            </a:r>
            <a:r>
              <a:rPr lang="en-GB" dirty="0"/>
              <a:t>.</a:t>
            </a:r>
          </a:p>
          <a:p>
            <a:r>
              <a:rPr lang="en-GB" dirty="0"/>
              <a:t>(</a:t>
            </a:r>
            <a:r>
              <a:rPr lang="en-GB" dirty="0" smtClean="0"/>
              <a:t>b)	Other </a:t>
            </a:r>
            <a:r>
              <a:rPr lang="en-GB" dirty="0"/>
              <a:t>comprises unpaid family workers and those on government-supported training and </a:t>
            </a:r>
            <a:r>
              <a:rPr lang="en-GB" dirty="0" smtClean="0"/>
              <a:t>employment programmes </a:t>
            </a:r>
            <a:r>
              <a:rPr lang="en-GB" dirty="0"/>
              <a:t>classified as being in employment.</a:t>
            </a:r>
          </a:p>
          <a:p>
            <a:r>
              <a:rPr lang="en-GB" dirty="0"/>
              <a:t>(</a:t>
            </a:r>
            <a:r>
              <a:rPr lang="en-GB" dirty="0" smtClean="0"/>
              <a:t>c)	Measures </a:t>
            </a:r>
            <a:r>
              <a:rPr lang="en-GB" dirty="0"/>
              <a:t>for the Bank’s Agents (split by manufacturing and services for employment intentions), the </a:t>
            </a:r>
            <a:r>
              <a:rPr lang="en-GB" dirty="0" smtClean="0"/>
              <a:t>BCC (non-services </a:t>
            </a:r>
            <a:r>
              <a:rPr lang="en-GB" dirty="0"/>
              <a:t>and services) and CBI (manufacturing, financial services and </a:t>
            </a:r>
            <a:r>
              <a:rPr lang="en-GB" dirty="0" smtClean="0"/>
              <a:t>business/consumer/professional services</a:t>
            </a:r>
            <a:r>
              <a:rPr lang="en-GB" dirty="0"/>
              <a:t>; employment intentions also include distributive trades) are weighted together using employee </a:t>
            </a:r>
            <a:r>
              <a:rPr lang="en-GB" dirty="0" smtClean="0"/>
              <a:t>job shares </a:t>
            </a:r>
            <a:r>
              <a:rPr lang="en-GB" dirty="0"/>
              <a:t>from Workforce Jobs. BCC data are not seasonally adjusted. Agents data are last </a:t>
            </a:r>
            <a:r>
              <a:rPr lang="en-GB" dirty="0" smtClean="0"/>
              <a:t>available observation </a:t>
            </a:r>
            <a:r>
              <a:rPr lang="en-GB" dirty="0"/>
              <a:t>for each quarter.</a:t>
            </a:r>
          </a:p>
          <a:p>
            <a:r>
              <a:rPr lang="en-GB" dirty="0"/>
              <a:t>(</a:t>
            </a:r>
            <a:r>
              <a:rPr lang="en-GB" dirty="0" smtClean="0"/>
              <a:t>d)	The </a:t>
            </a:r>
            <a:r>
              <a:rPr lang="en-GB" dirty="0"/>
              <a:t>scores are on a scale of -5 to +5, with positive scores indicating stronger employment intentions </a:t>
            </a:r>
            <a:r>
              <a:rPr lang="en-GB" dirty="0" smtClean="0"/>
              <a:t>over the </a:t>
            </a:r>
            <a:r>
              <a:rPr lang="en-GB" dirty="0"/>
              <a:t>next six months relative to the previous three months.</a:t>
            </a:r>
          </a:p>
          <a:p>
            <a:r>
              <a:rPr lang="en-GB" dirty="0"/>
              <a:t>(</a:t>
            </a:r>
            <a:r>
              <a:rPr lang="en-GB" dirty="0" smtClean="0"/>
              <a:t>e)	Net </a:t>
            </a:r>
            <a:r>
              <a:rPr lang="en-GB" dirty="0"/>
              <a:t>percentage balance of companies expecting their workforce to increase over the next three months.</a:t>
            </a:r>
          </a:p>
          <a:p>
            <a:r>
              <a:rPr lang="en-GB" dirty="0"/>
              <a:t>(</a:t>
            </a:r>
            <a:r>
              <a:rPr lang="en-GB" dirty="0" smtClean="0"/>
              <a:t>f)	Quarterly </a:t>
            </a:r>
            <a:r>
              <a:rPr lang="en-GB" dirty="0"/>
              <a:t>average. Recruitment agencies’ reports on the demand for staff placements compared with </a:t>
            </a:r>
            <a:r>
              <a:rPr lang="en-GB" dirty="0" smtClean="0"/>
              <a:t>the previous </a:t>
            </a:r>
            <a:r>
              <a:rPr lang="en-GB" dirty="0"/>
              <a:t>month. A reading above 50 indicates growth on the previous month and below 50 indicates </a:t>
            </a:r>
            <a:r>
              <a:rPr lang="en-GB" dirty="0" smtClean="0"/>
              <a:t>a decrease</a:t>
            </a:r>
            <a:r>
              <a:rPr lang="en-GB" dirty="0"/>
              <a:t>.</a:t>
            </a:r>
          </a:p>
          <a:p>
            <a:r>
              <a:rPr lang="en-GB" dirty="0"/>
              <a:t>(</a:t>
            </a:r>
            <a:r>
              <a:rPr lang="en-GB" dirty="0" smtClean="0"/>
              <a:t>g)	Vacancies </a:t>
            </a:r>
            <a:r>
              <a:rPr lang="en-GB" dirty="0"/>
              <a:t>as a percentage of the workforce, calculated using rolling three-month measures. </a:t>
            </a:r>
            <a:r>
              <a:rPr lang="en-GB" dirty="0" smtClean="0"/>
              <a:t>Excludes vacancies </a:t>
            </a:r>
            <a:r>
              <a:rPr lang="en-GB" dirty="0"/>
              <a:t>in agriculture, forestry and fishing. Figure for 2018 Q1 shows vacancies in the three months </a:t>
            </a:r>
            <a:r>
              <a:rPr lang="en-GB" dirty="0" smtClean="0"/>
              <a:t>to March </a:t>
            </a:r>
            <a:r>
              <a:rPr lang="en-GB" dirty="0"/>
              <a:t>relative to the size of the labour force in the three months to February. Vacancies data start </a:t>
            </a:r>
            <a:r>
              <a:rPr lang="en-GB" dirty="0" smtClean="0"/>
              <a:t>in 2001 </a:t>
            </a:r>
            <a:r>
              <a:rPr lang="en-GB" dirty="0"/>
              <a:t>Q2.</a:t>
            </a:r>
          </a:p>
          <a:p>
            <a:r>
              <a:rPr lang="en-GB" dirty="0"/>
              <a:t>(</a:t>
            </a:r>
            <a:r>
              <a:rPr lang="en-GB" dirty="0" smtClean="0"/>
              <a:t>h)	Redundancies </a:t>
            </a:r>
            <a:r>
              <a:rPr lang="en-GB" dirty="0"/>
              <a:t>as a percentage of total LFS employees, calculated using rolling three-month measures. </a:t>
            </a:r>
            <a:r>
              <a:rPr lang="en-GB" dirty="0" smtClean="0"/>
              <a:t>Figure for </a:t>
            </a:r>
            <a:r>
              <a:rPr lang="en-GB" dirty="0"/>
              <a:t>2018 Q1 is for the three months to February.</a:t>
            </a:r>
          </a:p>
          <a:p>
            <a:r>
              <a:rPr lang="en-GB" dirty="0"/>
              <a:t>(</a:t>
            </a:r>
            <a:r>
              <a:rPr lang="en-GB" dirty="0" err="1" smtClean="0"/>
              <a:t>i</a:t>
            </a:r>
            <a:r>
              <a:rPr lang="en-GB" dirty="0" smtClean="0"/>
              <a:t>)	The </a:t>
            </a:r>
            <a:r>
              <a:rPr lang="en-GB" dirty="0"/>
              <a:t>scores are on a scale of -5 to +5, with positive scores indicating greater recruitment difficulties in </a:t>
            </a:r>
            <a:r>
              <a:rPr lang="en-GB" dirty="0" smtClean="0"/>
              <a:t>the most </a:t>
            </a:r>
            <a:r>
              <a:rPr lang="en-GB" dirty="0"/>
              <a:t>recent three months relative to normal.</a:t>
            </a:r>
          </a:p>
          <a:p>
            <a:r>
              <a:rPr lang="en-GB" dirty="0"/>
              <a:t>(</a:t>
            </a:r>
            <a:r>
              <a:rPr lang="en-GB" dirty="0" smtClean="0"/>
              <a:t>j)	Percentage </a:t>
            </a:r>
            <a:r>
              <a:rPr lang="en-GB" dirty="0"/>
              <a:t>of respondents reporting recruitment difficulties over the past three months.</a:t>
            </a:r>
          </a:p>
          <a:p>
            <a:r>
              <a:rPr lang="en-GB" dirty="0"/>
              <a:t>(</a:t>
            </a:r>
            <a:r>
              <a:rPr lang="en-GB" dirty="0" smtClean="0"/>
              <a:t>k)	Net </a:t>
            </a:r>
            <a:r>
              <a:rPr lang="en-GB" dirty="0"/>
              <a:t>percentage of respondents expecting skilled or other labour to limit output/business over the next </a:t>
            </a:r>
            <a:r>
              <a:rPr lang="en-GB" dirty="0" smtClean="0"/>
              <a:t>three months </a:t>
            </a:r>
            <a:r>
              <a:rPr lang="en-GB" dirty="0"/>
              <a:t>(in the manufacturing sector) or over the next twelve months (in the financial services and </a:t>
            </a:r>
            <a:r>
              <a:rPr lang="en-GB" dirty="0" smtClean="0"/>
              <a:t>business/consumer/professional </a:t>
            </a:r>
            <a:r>
              <a:rPr lang="en-GB" dirty="0"/>
              <a:t>services sectors).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9960" y="1257299"/>
            <a:ext cx="3450339" cy="3284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4846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>
          <a:xfrm>
            <a:off x="292099" y="226222"/>
            <a:ext cx="8519391" cy="431004"/>
          </a:xfrm>
        </p:spPr>
        <p:txBody>
          <a:bodyPr/>
          <a:lstStyle/>
          <a:p>
            <a:pPr lvl="1"/>
            <a:r>
              <a:rPr lang="en-GB" b="1" dirty="0"/>
              <a:t>Table </a:t>
            </a:r>
            <a:r>
              <a:rPr lang="en-GB" b="1" dirty="0" smtClean="0"/>
              <a:t>3.B  </a:t>
            </a:r>
            <a:r>
              <a:rPr lang="en-GB" dirty="0">
                <a:solidFill>
                  <a:schemeClr val="tx1"/>
                </a:solidFill>
              </a:rPr>
              <a:t>Monitoring the MPC’s key judgements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879" y="1371600"/>
            <a:ext cx="7648020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141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 smtClean="0"/>
              <a:t>Chart 3.1  </a:t>
            </a:r>
            <a:r>
              <a:rPr lang="en-GB" dirty="0"/>
              <a:t>Despite a projected rise in potential productivity</a:t>
            </a:r>
          </a:p>
          <a:p>
            <a:pPr lvl="1"/>
            <a:r>
              <a:rPr lang="en-GB" dirty="0"/>
              <a:t>growth, the MPC expects supply growth to remain </a:t>
            </a:r>
            <a:r>
              <a:rPr lang="en-GB" dirty="0" smtClean="0"/>
              <a:t>subdued</a:t>
            </a:r>
          </a:p>
          <a:p>
            <a:pPr lvl="2"/>
            <a:r>
              <a:rPr lang="en-GB" dirty="0"/>
              <a:t>Decomposition of estimated potential output </a:t>
            </a:r>
            <a:r>
              <a:rPr lang="en-GB" dirty="0" smtClean="0"/>
              <a:t>growth</a:t>
            </a:r>
            <a:r>
              <a:rPr lang="en-GB" baseline="30000" dirty="0" smtClean="0"/>
              <a:t>(a)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/>
              <a:t>Sources: ONS and Bank calculations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GB" dirty="0"/>
              <a:t>(</a:t>
            </a:r>
            <a:r>
              <a:rPr lang="en-GB" dirty="0" smtClean="0"/>
              <a:t>a)	Annual </a:t>
            </a:r>
            <a:r>
              <a:rPr lang="en-GB" dirty="0"/>
              <a:t>averages. Faded diamonds and bars are projections.</a:t>
            </a:r>
          </a:p>
          <a:p>
            <a:r>
              <a:rPr lang="en-GB" dirty="0"/>
              <a:t>(</a:t>
            </a:r>
            <a:r>
              <a:rPr lang="en-GB" dirty="0" smtClean="0"/>
              <a:t>b)	Chained-volume </a:t>
            </a:r>
            <a:r>
              <a:rPr lang="en-GB" dirty="0"/>
              <a:t>measure.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4450" y="1469131"/>
            <a:ext cx="6324600" cy="4368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2335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 smtClean="0"/>
              <a:t>Chart 3.2  </a:t>
            </a:r>
            <a:r>
              <a:rPr lang="en-GB" dirty="0"/>
              <a:t>Growth in total hours worked has </a:t>
            </a:r>
            <a:r>
              <a:rPr lang="en-GB" dirty="0" smtClean="0"/>
              <a:t>slowed</a:t>
            </a:r>
          </a:p>
          <a:p>
            <a:pPr lvl="2"/>
            <a:r>
              <a:rPr lang="en-GB" dirty="0"/>
              <a:t>Contributions to four-quarter growth in total hours </a:t>
            </a:r>
            <a:r>
              <a:rPr lang="en-GB" dirty="0" smtClean="0"/>
              <a:t>worked</a:t>
            </a:r>
            <a:r>
              <a:rPr lang="en-GB" baseline="30000" dirty="0" smtClean="0"/>
              <a:t>(a)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/>
              <a:t>Sources: ONS and Bank calculations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GB" dirty="0"/>
              <a:t>(</a:t>
            </a:r>
            <a:r>
              <a:rPr lang="en-GB" dirty="0" smtClean="0"/>
              <a:t>a)	Diamond </a:t>
            </a:r>
            <a:r>
              <a:rPr lang="en-GB" dirty="0"/>
              <a:t>and faded bars are Bank staff’s projections for 2018 Q1, based on data to February.</a:t>
            </a:r>
          </a:p>
          <a:p>
            <a:r>
              <a:rPr lang="en-GB" dirty="0"/>
              <a:t>(</a:t>
            </a:r>
            <a:r>
              <a:rPr lang="en-GB" dirty="0" smtClean="0"/>
              <a:t>b)	Positive </a:t>
            </a:r>
            <a:r>
              <a:rPr lang="en-GB" dirty="0"/>
              <a:t>bars indicate that a fall in the unemployment rate contributed to an increase in </a:t>
            </a:r>
            <a:r>
              <a:rPr lang="en-GB" dirty="0" smtClean="0"/>
              <a:t>total hours </a:t>
            </a:r>
            <a:r>
              <a:rPr lang="en-GB" dirty="0"/>
              <a:t>worked..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687" y="1371600"/>
            <a:ext cx="7234093" cy="4272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1935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 smtClean="0"/>
              <a:t>Chart 3.3  </a:t>
            </a:r>
            <a:r>
              <a:rPr lang="en-GB" dirty="0"/>
              <a:t>The unemployment rate is projected to fall further to</a:t>
            </a:r>
          </a:p>
          <a:p>
            <a:pPr lvl="1"/>
            <a:r>
              <a:rPr lang="en-GB" dirty="0"/>
              <a:t>4.1% in </a:t>
            </a:r>
            <a:r>
              <a:rPr lang="en-GB" dirty="0" smtClean="0"/>
              <a:t>Q2</a:t>
            </a:r>
          </a:p>
          <a:p>
            <a:pPr lvl="2"/>
            <a:r>
              <a:rPr lang="en-GB" dirty="0"/>
              <a:t>Unemployment rate and Bank staff’s near-term projection</a:t>
            </a:r>
            <a:r>
              <a:rPr lang="en-GB" baseline="30000" dirty="0" smtClean="0"/>
              <a:t>(a)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/>
              <a:t>Sources: ONS and Bank calculations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GB" dirty="0"/>
              <a:t>(a) </a:t>
            </a:r>
            <a:r>
              <a:rPr lang="en-GB" dirty="0" smtClean="0"/>
              <a:t>	The </a:t>
            </a:r>
            <a:r>
              <a:rPr lang="en-GB" dirty="0"/>
              <a:t>beige diamonds show Bank staff’s central projections for the headline unemployment rate </a:t>
            </a:r>
            <a:r>
              <a:rPr lang="en-GB" dirty="0" smtClean="0"/>
              <a:t>for the </a:t>
            </a:r>
            <a:r>
              <a:rPr lang="en-GB" dirty="0"/>
              <a:t>three months to December 2017, January, February and March 2018 at the time of </a:t>
            </a:r>
            <a:r>
              <a:rPr lang="en-GB" dirty="0" smtClean="0"/>
              <a:t>the February </a:t>
            </a:r>
            <a:r>
              <a:rPr lang="en-GB" i="1" dirty="0"/>
              <a:t>Report</a:t>
            </a:r>
            <a:r>
              <a:rPr lang="en-GB" dirty="0"/>
              <a:t>. The red diamonds show the current staff projections for the </a:t>
            </a:r>
            <a:r>
              <a:rPr lang="en-GB" dirty="0" smtClean="0"/>
              <a:t>headline unemployment </a:t>
            </a:r>
            <a:r>
              <a:rPr lang="en-GB" dirty="0"/>
              <a:t>rate for the three months to March, April, May and June 2018. The bands on </a:t>
            </a:r>
            <a:r>
              <a:rPr lang="en-GB" dirty="0" smtClean="0"/>
              <a:t>either side </a:t>
            </a:r>
            <a:r>
              <a:rPr lang="en-GB" dirty="0"/>
              <a:t>of the diamonds show uncertainty around those projections based on one root mean </a:t>
            </a:r>
            <a:r>
              <a:rPr lang="en-GB" dirty="0" smtClean="0"/>
              <a:t>squared error </a:t>
            </a:r>
            <a:r>
              <a:rPr lang="en-GB" dirty="0"/>
              <a:t>of past Bank staff projections for the three-month headline unemployment rate.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978" y="1371600"/>
            <a:ext cx="7179458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4417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 smtClean="0"/>
              <a:t>Chart 3.4  </a:t>
            </a:r>
            <a:r>
              <a:rPr lang="en-GB" dirty="0"/>
              <a:t>The proportion of people not currently looking for</a:t>
            </a:r>
          </a:p>
          <a:p>
            <a:pPr lvl="1"/>
            <a:r>
              <a:rPr lang="en-GB" dirty="0"/>
              <a:t>work, but who would like a job, is </a:t>
            </a:r>
            <a:r>
              <a:rPr lang="en-GB" dirty="0" smtClean="0"/>
              <a:t>low</a:t>
            </a:r>
          </a:p>
          <a:p>
            <a:pPr lvl="2"/>
            <a:r>
              <a:rPr lang="en-GB" dirty="0"/>
              <a:t>Marginal attachment </a:t>
            </a:r>
            <a:r>
              <a:rPr lang="en-GB" dirty="0" smtClean="0"/>
              <a:t>ratio</a:t>
            </a:r>
            <a:r>
              <a:rPr lang="en-GB" baseline="30000" dirty="0" smtClean="0"/>
              <a:t>(a)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/>
              <a:t>Sources: ONS and Bank calculations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GB" dirty="0"/>
              <a:t>(</a:t>
            </a:r>
            <a:r>
              <a:rPr lang="en-GB" dirty="0" smtClean="0"/>
              <a:t>a)	Number </a:t>
            </a:r>
            <a:r>
              <a:rPr lang="en-GB" dirty="0"/>
              <a:t>of those aged 16–64 who say they are not actively looking for work but would like a </a:t>
            </a:r>
            <a:r>
              <a:rPr lang="en-GB" dirty="0" smtClean="0"/>
              <a:t>job, as </a:t>
            </a:r>
            <a:r>
              <a:rPr lang="en-GB" dirty="0"/>
              <a:t>a percentage of the 16–64 population. Rolling three-month measure.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228" y="1371600"/>
            <a:ext cx="7251198" cy="4196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4626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100" y="226221"/>
            <a:ext cx="8519391" cy="882143"/>
          </a:xfrm>
        </p:spPr>
        <p:txBody>
          <a:bodyPr/>
          <a:lstStyle/>
          <a:p>
            <a:pPr lvl="1"/>
            <a:r>
              <a:rPr lang="en-GB" b="1" dirty="0" smtClean="0"/>
              <a:t>Chart 3.5  </a:t>
            </a:r>
            <a:r>
              <a:rPr lang="en-GB" dirty="0"/>
              <a:t>Involuntary part-time work remains slightly </a:t>
            </a:r>
            <a:r>
              <a:rPr lang="en-GB" dirty="0" smtClean="0"/>
              <a:t>elevated</a:t>
            </a:r>
          </a:p>
          <a:p>
            <a:pPr lvl="2"/>
            <a:r>
              <a:rPr lang="en-GB" dirty="0"/>
              <a:t>People working part-time, as a proportion of total employment</a:t>
            </a:r>
            <a:r>
              <a:rPr lang="en-GB" baseline="30000" dirty="0" smtClean="0"/>
              <a:t>(a)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/>
              <a:t>Sources: ONS and Bank calculations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GB" dirty="0"/>
              <a:t>(</a:t>
            </a:r>
            <a:r>
              <a:rPr lang="en-GB" dirty="0" smtClean="0"/>
              <a:t>a)	Percentage </a:t>
            </a:r>
            <a:r>
              <a:rPr lang="en-GB" dirty="0"/>
              <a:t>of LFS total employment. Rolling three-month measures.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081" y="1371601"/>
            <a:ext cx="7772278" cy="4276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306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100" y="226221"/>
            <a:ext cx="8519391" cy="882143"/>
          </a:xfrm>
        </p:spPr>
        <p:txBody>
          <a:bodyPr/>
          <a:lstStyle/>
          <a:p>
            <a:pPr lvl="1"/>
            <a:r>
              <a:rPr lang="en-GB" b="1" dirty="0" smtClean="0"/>
              <a:t>Chart 3.6  </a:t>
            </a:r>
            <a:r>
              <a:rPr lang="en-GB" dirty="0"/>
              <a:t>Net migration is projected to fall slightly further in </a:t>
            </a:r>
            <a:r>
              <a:rPr lang="en-GB" dirty="0" smtClean="0"/>
              <a:t>the ONS’s projections</a:t>
            </a:r>
          </a:p>
          <a:p>
            <a:pPr lvl="2"/>
            <a:r>
              <a:rPr lang="en-GB" dirty="0"/>
              <a:t>Decomposition of net inward migration by nationality</a:t>
            </a:r>
            <a:r>
              <a:rPr lang="en-GB" baseline="30000" dirty="0" smtClean="0"/>
              <a:t>(a)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/>
              <a:t>Sources: ONS and Bank calculations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GB" dirty="0"/>
              <a:t>(</a:t>
            </a:r>
            <a:r>
              <a:rPr lang="en-GB" dirty="0" smtClean="0"/>
              <a:t>a)	Rolling </a:t>
            </a:r>
            <a:r>
              <a:rPr lang="en-GB" dirty="0"/>
              <a:t>four-quarter flows. Data are half-yearly to December 2009 and quarterly </a:t>
            </a:r>
            <a:r>
              <a:rPr lang="en-GB" dirty="0" smtClean="0"/>
              <a:t>thereafter, unless </a:t>
            </a:r>
            <a:r>
              <a:rPr lang="en-GB" dirty="0"/>
              <a:t>otherwise stated. Figures by nationality do not sum to the total prior to 2012.</a:t>
            </a:r>
          </a:p>
          <a:p>
            <a:r>
              <a:rPr lang="en-GB" dirty="0"/>
              <a:t>(</a:t>
            </a:r>
            <a:r>
              <a:rPr lang="en-GB" dirty="0" smtClean="0"/>
              <a:t>b)	Data </a:t>
            </a:r>
            <a:r>
              <a:rPr lang="en-GB" dirty="0"/>
              <a:t>are half-yearly to December 2011 and quarterly thereafter.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635" y="1371598"/>
            <a:ext cx="7483842" cy="4324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8437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100" y="226221"/>
            <a:ext cx="8519391" cy="882143"/>
          </a:xfrm>
        </p:spPr>
        <p:txBody>
          <a:bodyPr/>
          <a:lstStyle/>
          <a:p>
            <a:pPr lvl="1"/>
            <a:r>
              <a:rPr lang="en-GB" b="1" dirty="0" smtClean="0"/>
              <a:t>Chart 3.7  </a:t>
            </a:r>
            <a:r>
              <a:rPr lang="en-GB" dirty="0"/>
              <a:t>Productivity growth remains subdued</a:t>
            </a:r>
            <a:endParaRPr lang="en-GB" dirty="0" smtClean="0"/>
          </a:p>
          <a:p>
            <a:pPr lvl="2"/>
            <a:r>
              <a:rPr lang="en-GB" dirty="0"/>
              <a:t>Measures of labour </a:t>
            </a:r>
            <a:r>
              <a:rPr lang="en-GB" dirty="0" smtClean="0"/>
              <a:t>productivity</a:t>
            </a:r>
            <a:r>
              <a:rPr lang="en-GB" baseline="30000" dirty="0" smtClean="0"/>
              <a:t>(a)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/>
              <a:t>Sources: ONS and Bank calculations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GB" dirty="0"/>
              <a:t>(</a:t>
            </a:r>
            <a:r>
              <a:rPr lang="en-GB" dirty="0" smtClean="0"/>
              <a:t>a)	Output </a:t>
            </a:r>
            <a:r>
              <a:rPr lang="en-GB" dirty="0"/>
              <a:t>is based on the </a:t>
            </a:r>
            <a:r>
              <a:rPr lang="en-GB" dirty="0" err="1"/>
              <a:t>backcast</a:t>
            </a:r>
            <a:r>
              <a:rPr lang="en-GB" dirty="0"/>
              <a:t> for the final estimate of GDP. Diamonds show Bank </a:t>
            </a:r>
            <a:r>
              <a:rPr lang="en-GB" dirty="0" smtClean="0"/>
              <a:t>staff’s projections </a:t>
            </a:r>
            <a:r>
              <a:rPr lang="en-GB" dirty="0"/>
              <a:t>for 2018 Q1, based on labour market data to February.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288" y="1276350"/>
            <a:ext cx="7685004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8403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4"/>
          <p:cNvSpPr>
            <a:spLocks noChangeArrowheads="1"/>
          </p:cNvSpPr>
          <p:nvPr/>
        </p:nvSpPr>
        <p:spPr bwMode="auto">
          <a:xfrm>
            <a:off x="687388" y="2422525"/>
            <a:ext cx="77009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GB" sz="2400" b="1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Tables</a:t>
            </a:r>
            <a:endParaRPr lang="en-GB" sz="240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R POWERPOINT 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BOEReplicationFlag xmlns="http://schemas.microsoft.com/sharepoint/v3">0</BOEReplicationFlag>
    <BOETaxonomyFieldTaxHTField0 xmlns="b67fa5cd-9f58-4c91-ae17-33c31eed239f">
      <Terms xmlns="http://schemas.microsoft.com/office/infopath/2007/PartnerControls">
        <TermInfo xmlns="http://schemas.microsoft.com/office/infopath/2007/PartnerControls">
          <TermName xmlns="http://schemas.microsoft.com/office/infopath/2007/PartnerControls">Inflation Report</TermName>
          <TermId xmlns="http://schemas.microsoft.com/office/infopath/2007/PartnerControls">5c80c2f4-886d-4955-b2ec-35ac269431e4</TermId>
        </TermInfo>
      </Terms>
    </BOETaxonomyFieldTaxHTField0>
    <BOEReplicateBackwardLinksOnDeployFlag xmlns="http://schemas.microsoft.com/sharepoint/v3">false</BOEReplicateBackwardLinksOnDeployFlag>
    <PublishDate xmlns="http://schemas.microsoft.com/sharepoint/v3">2018-05-10T00:00:00</PublishDate>
    <PublishingExpirationDate xmlns="http://schemas.microsoft.com/sharepoint/v3" xsi:nil="true"/>
    <IncludeContentsInIndex xmlns="http://schemas.microsoft.com/sharepoint/v3">true</IncludeContentsInIndex>
    <PublishingStartDate xmlns="http://schemas.microsoft.com/sharepoint/v3">2017-11-02T12:00:00+00:00</PublishingStartDate>
    <BOEKeywords xmlns="http://schemas.microsoft.com/sharepoint/v3/fields" xsi:nil="true"/>
    <OwnerGroup xmlns="http://schemas.microsoft.com/sharepoint/v3">
      <UserInfo>
        <DisplayName/>
        <AccountId>177</AccountId>
        <AccountType/>
      </UserInfo>
    </OwnerGroup>
    <BOEApprovalStatus xmlns="http://schemas.microsoft.com/sharepoint/v3">Pending Approval</BOEApprovalStatus>
    <BOESummaryText xmlns="http://schemas.microsoft.com/sharepoint/v3" xsi:nil="true"/>
    <ArchivalChoice xmlns="http://schemas.microsoft.com/sharepoint/v3">5 Years</ArchivalChoice>
    <ArchivalDate xmlns="http://schemas.microsoft.com/sharepoint/v3" xsi:nil="true"/>
    <ContentReviewDate xmlns="http://schemas.microsoft.com/sharepoint/v3">1900-01-01T00:00:00+00:00</ContentReviewDate>
    <TaxCatchAll xmlns="a5edd0e9-353e-4089-bcbc-d9218926e91f">
      <Value>15</Value>
    </TaxCatchAll>
    <BOETwoLevelApprovalUnapprovedUrls xmlns="3093D571-876B-405D-9D29-9CB9268274E1" xsi:nil="true"/>
  </documentManagement>
</p:properties>
</file>

<file path=customXml/item2.xml><?xml version="1.0" encoding="utf-8"?>
<LongProperties xmlns="http://schemas.microsoft.com/office/2006/metadata/longProperties"/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F4F16183EA9C0468BCF653F37E8E49E" ma:contentTypeVersion="876" ma:contentTypeDescription="Create a new document." ma:contentTypeScope="" ma:versionID="827ab49393bb548537e6230f99c7eb51">
  <xsd:schema xmlns:xsd="http://www.w3.org/2001/XMLSchema" xmlns:xs="http://www.w3.org/2001/XMLSchema" xmlns:p="http://schemas.microsoft.com/office/2006/metadata/properties" xmlns:ns1="http://schemas.microsoft.com/sharepoint/v3" xmlns:ns2="b67fa5cd-9f58-4c91-ae17-33c31eed239f" xmlns:ns3="a5edd0e9-353e-4089-bcbc-d9218926e91f" xmlns:ns4="A5EDD0E9-353E-4089-BCBC-D9218926E91F" xmlns:ns5="http://schemas.microsoft.com/sharepoint/v3/fields" xmlns:ns6="3093D571-876B-405D-9D29-9CB9268274E1" targetNamespace="http://schemas.microsoft.com/office/2006/metadata/properties" ma:root="true" ma:fieldsID="ad249d56aec574803c3683d2923876f8" ns1:_="" ns2:_="" ns3:_="" ns4:_="" ns5:_="" ns6:_="">
    <xsd:import namespace="http://schemas.microsoft.com/sharepoint/v3"/>
    <xsd:import namespace="b67fa5cd-9f58-4c91-ae17-33c31eed239f"/>
    <xsd:import namespace="a5edd0e9-353e-4089-bcbc-d9218926e91f"/>
    <xsd:import namespace="A5EDD0E9-353E-4089-BCBC-D9218926E91F"/>
    <xsd:import namespace="http://schemas.microsoft.com/sharepoint/v3/fields"/>
    <xsd:import namespace="3093D571-876B-405D-9D29-9CB9268274E1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  <xsd:element ref="ns1:PublishDate" minOccurs="0"/>
                <xsd:element ref="ns1:OwnerGroup"/>
                <xsd:element ref="ns2:BOETaxonomyFieldTaxHTField0" minOccurs="0"/>
                <xsd:element ref="ns3:TaxCatchAll" minOccurs="0"/>
                <xsd:element ref="ns4:TaxCatchAllLabel" minOccurs="0"/>
                <xsd:element ref="ns5:BOEKeywords" minOccurs="0"/>
                <xsd:element ref="ns1:BOESummaryText" minOccurs="0"/>
                <xsd:element ref="ns1:IncludeContentsInIndex" minOccurs="0"/>
                <xsd:element ref="ns1:BOEApprovalStatus" minOccurs="0"/>
                <xsd:element ref="ns6:BOETwoLevelApprovalUnapprovedUrls" minOccurs="0"/>
                <xsd:element ref="ns1:ApprovedBy" minOccurs="0"/>
                <xsd:element ref="ns1:PublishedBy" minOccurs="0"/>
                <xsd:element ref="ns1:ArchivalDate" minOccurs="0"/>
                <xsd:element ref="ns1:ArchivalChoice"/>
                <xsd:element ref="ns1:BOEReplicationFlag" minOccurs="0"/>
                <xsd:element ref="ns1:BOEReplicateBackwardLinksOnDeployFlag" minOccurs="0"/>
                <xsd:element ref="ns1:ContentReviewDate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internalName="PublishingStartDate">
      <xsd:simpleType>
        <xsd:restriction base="dms:Unknown"/>
      </xsd:simpleType>
    </xsd:element>
    <xsd:element name="PublishingExpirationDate" ma:index="9" nillable="true" ma:displayName="Scheduling End Date" ma:internalName="PublishingExpirationDate">
      <xsd:simpleType>
        <xsd:restriction base="dms:Unknown"/>
      </xsd:simpleType>
    </xsd:element>
    <xsd:element name="PublishDate" ma:index="10" nillable="true" ma:displayName="Publication Date" ma:format="DateOnly" ma:internalName="PublishDate" ma:readOnly="false">
      <xsd:simpleType>
        <xsd:restriction base="dms:DateTime"/>
      </xsd:simpleType>
    </xsd:element>
    <xsd:element name="OwnerGroup" ma:index="11" ma:displayName="Owner Group" ma:list="UserInfo" ma:SearchPeopleOnly="false" ma:internalName="OwnerGroup" ma:readOnly="fals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BOESummaryText" ma:index="17" nillable="true" ma:displayName="Summary Text" ma:internalName="BOESummaryText" ma:readOnly="false">
      <xsd:simpleType>
        <xsd:restriction base="dms:Note">
          <xsd:maxLength value="255"/>
        </xsd:restriction>
      </xsd:simpleType>
    </xsd:element>
    <xsd:element name="IncludeContentsInIndex" ma:index="18" nillable="true" ma:displayName="Make Content Searchable" ma:default="1" ma:description="" ma:internalName="IncludeContentsInIndex" ma:readOnly="false">
      <xsd:simpleType>
        <xsd:restriction base="dms:Boolean"/>
      </xsd:simpleType>
    </xsd:element>
    <xsd:element name="BOEApprovalStatus" ma:index="19" nillable="true" ma:displayName="2 Stage Approval Status" ma:default="Pending Approval" ma:internalName="BOEApprovalStatus" ma:readOnly="false">
      <xsd:simpleType>
        <xsd:restriction base="dms:Choice">
          <xsd:enumeration value="Pending Approval"/>
          <xsd:enumeration value="Level 1 Approved"/>
          <xsd:enumeration value="Level 1 Rejected"/>
          <xsd:enumeration value="Level 2 Approved"/>
          <xsd:enumeration value="Level 2 Rejected"/>
        </xsd:restriction>
      </xsd:simpleType>
    </xsd:element>
    <xsd:element name="ApprovedBy" ma:index="21" nillable="true" ma:displayName="Approved By" ma:list="UserInfo" ma:internalName="ApprovedBy" ma:readOnly="tru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PublishedBy" ma:index="22" nillable="true" ma:displayName="Published By" ma:list="UserInfo" ma:internalName="PublishedBy" ma:readOnly="tru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rchivalDate" ma:index="23" nillable="true" ma:displayName="Archival Date" ma:format="DateOnly" ma:internalName="ArchivalDate" ma:readOnly="false">
      <xsd:simpleType>
        <xsd:restriction base="dms:DateTime"/>
      </xsd:simpleType>
    </xsd:element>
    <xsd:element name="ArchivalChoice" ma:index="24" ma:displayName="Archive In" ma:default="3 Years" ma:internalName="ArchivalChoice" ma:readOnly="false">
      <xsd:simpleType>
        <xsd:restriction base="dms:Choice">
          <xsd:enumeration value="3 Months"/>
          <xsd:enumeration value="6 Months"/>
          <xsd:enumeration value="1 Year"/>
          <xsd:enumeration value="2 Years"/>
          <xsd:enumeration value="3 Years"/>
          <xsd:enumeration value="4 Years"/>
          <xsd:enumeration value="5 Years"/>
        </xsd:restriction>
      </xsd:simpleType>
    </xsd:element>
    <xsd:element name="BOEReplicationFlag" ma:index="26" nillable="true" ma:displayName="Replicated" ma:default="1" ma:internalName="Replicated" ma:readOnly="false">
      <xsd:simpleType>
        <xsd:restriction base="dms:Text"/>
      </xsd:simpleType>
    </xsd:element>
    <xsd:element name="BOEReplicateBackwardLinksOnDeployFlag" ma:index="27" nillable="true" ma:displayName="Replicate Backward Links On Deploy" ma:default="0" ma:internalName="Replicate_x0020_Backward_x0020_Links_x0020_On_x0020_Deploy" ma:readOnly="false">
      <xsd:simpleType>
        <xsd:restriction base="dms:Boolean"/>
      </xsd:simpleType>
    </xsd:element>
    <xsd:element name="ContentReviewDate" ma:index="28" ma:displayName="Content Review Date" ma:internalName="ContentReviewDat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67fa5cd-9f58-4c91-ae17-33c31eed239f" elementFormDefault="qualified">
    <xsd:import namespace="http://schemas.microsoft.com/office/2006/documentManagement/types"/>
    <xsd:import namespace="http://schemas.microsoft.com/office/infopath/2007/PartnerControls"/>
    <xsd:element name="BOETaxonomyFieldTaxHTField0" ma:index="13" ma:taxonomy="true" ma:internalName="BOETaxonomyFieldTaxHTField0" ma:taxonomyFieldName="BOETaxonomyField" ma:displayName="Taxonomy" ma:default="" ma:fieldId="{8d0458c1-0fb7-4981-bee1-52d0df01895c}" ma:taxonomyMulti="true" ma:sspId="8879b917-e261-45cf-a9d8-7a379b5709b9" ma:termSetId="f722e845-53bc-4304-a021-71ff68974382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5edd0e9-353e-4089-bcbc-d9218926e91f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description="" ma:hidden="true" ma:list="{24e5fe3a-2481-4c14-85cb-2566c1d518d1}" ma:internalName="TaxCatchAll" ma:showField="CatchAllData" ma:web="a5edd0e9-353e-4089-bcbc-d9218926e91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5EDD0E9-353E-4089-BCBC-D9218926E91F" elementFormDefault="qualified">
    <xsd:import namespace="http://schemas.microsoft.com/office/2006/documentManagement/types"/>
    <xsd:import namespace="http://schemas.microsoft.com/office/infopath/2007/PartnerControls"/>
    <xsd:element name="TaxCatchAllLabel" ma:index="15" nillable="true" ma:displayName="Taxonomy Catch All Column1" ma:hidden="true" ma:list="{24e5fe3a-2481-4c14-85cb-2566c1d518d1}" ma:internalName="TaxCatchAllLabel" ma:readOnly="true" ma:showField="CatchAllDataLabel" ma:web="a5edd0e9-353e-4089-bcbc-d9218926e91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BOEKeywords" ma:index="16" nillable="true" ma:displayName="Keywords" ma:hidden="true" ma:internalName="BOEKeywords" ma:readOnly="fals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093D571-876B-405D-9D29-9CB9268274E1" elementFormDefault="qualified">
    <xsd:import namespace="http://schemas.microsoft.com/office/2006/documentManagement/types"/>
    <xsd:import namespace="http://schemas.microsoft.com/office/infopath/2007/PartnerControls"/>
    <xsd:element name="BOETwoLevelApprovalUnapprovedUrls" ma:index="20" nillable="true" ma:displayName="Unapproved Urls" ma:internalName="BOETwoLevelApprovalUnapprovedUrls" ma:readOnly="fals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4A39AD9-F0DF-4C49-B8DC-4830BAFEA464}">
  <ds:schemaRefs>
    <ds:schemaRef ds:uri="http://purl.org/dc/dcmitype/"/>
    <ds:schemaRef ds:uri="http://purl.org/dc/elements/1.1/"/>
    <ds:schemaRef ds:uri="http://schemas.microsoft.com/office/infopath/2007/PartnerControls"/>
    <ds:schemaRef ds:uri="http://www.w3.org/XML/1998/namespace"/>
    <ds:schemaRef ds:uri="b67fa5cd-9f58-4c91-ae17-33c31eed239f"/>
    <ds:schemaRef ds:uri="http://schemas.microsoft.com/office/2006/metadata/properties"/>
    <ds:schemaRef ds:uri="A5EDD0E9-353E-4089-BCBC-D9218926E91F"/>
    <ds:schemaRef ds:uri="http://schemas.openxmlformats.org/package/2006/metadata/core-properties"/>
    <ds:schemaRef ds:uri="http://schemas.microsoft.com/office/2006/documentManagement/types"/>
    <ds:schemaRef ds:uri="http://purl.org/dc/terms/"/>
    <ds:schemaRef ds:uri="http://schemas.microsoft.com/sharepoint/v3"/>
    <ds:schemaRef ds:uri="3093D571-876B-405D-9D29-9CB9268274E1"/>
    <ds:schemaRef ds:uri="http://schemas.microsoft.com/sharepoint/v3/fields"/>
    <ds:schemaRef ds:uri="a5edd0e9-353e-4089-bcbc-d9218926e91f"/>
  </ds:schemaRefs>
</ds:datastoreItem>
</file>

<file path=customXml/itemProps2.xml><?xml version="1.0" encoding="utf-8"?>
<ds:datastoreItem xmlns:ds="http://schemas.openxmlformats.org/officeDocument/2006/customXml" ds:itemID="{5A747499-D055-4494-BECF-CC0DD689BDE0}">
  <ds:schemaRefs>
    <ds:schemaRef ds:uri="http://schemas.microsoft.com/office/2006/metadata/longProperties"/>
  </ds:schemaRefs>
</ds:datastoreItem>
</file>

<file path=customXml/itemProps3.xml><?xml version="1.0" encoding="utf-8"?>
<ds:datastoreItem xmlns:ds="http://schemas.openxmlformats.org/officeDocument/2006/customXml" ds:itemID="{4F2BA893-CFF4-4AF1-9D1D-0600F4183E19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2CAAE37B-0A4D-4ED0-9E10-4D73F216CE6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b67fa5cd-9f58-4c91-ae17-33c31eed239f"/>
    <ds:schemaRef ds:uri="a5edd0e9-353e-4089-bcbc-d9218926e91f"/>
    <ds:schemaRef ds:uri="A5EDD0E9-353E-4089-BCBC-D9218926E91F"/>
    <ds:schemaRef ds:uri="http://schemas.microsoft.com/sharepoint/v3/fields"/>
    <ds:schemaRef ds:uri="3093D571-876B-405D-9D29-9CB9268274E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IR POWERPOINT TEMPLATE</Template>
  <TotalTime>252</TotalTime>
  <Words>274</Words>
  <Application>Microsoft Office PowerPoint</Application>
  <PresentationFormat>On-screen Show (4:3)</PresentationFormat>
  <Paragraphs>61</Paragraphs>
  <Slides>11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IR POWERPOINT TEMPLATE</vt:lpstr>
      <vt:lpstr>Inflation Report May 2018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Section 3: Supply and the labour market</dc:title>
  <dc:subject>Section 4: Cost and prices</dc:subject>
  <dc:creator>Bank of England</dc:creator>
  <cp:keywords/>
  <dc:description/>
  <cp:lastModifiedBy>George, Helen</cp:lastModifiedBy>
  <cp:revision>77</cp:revision>
  <cp:lastPrinted>2018-05-09T09:28:02Z</cp:lastPrinted>
  <dcterms:created xsi:type="dcterms:W3CDTF">2017-08-02T10:09:26Z</dcterms:created>
  <dcterms:modified xsi:type="dcterms:W3CDTF">2018-05-09T16:29:03Z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isplay_urn:schemas-microsoft-com:office:office#OwnerGroup">
    <vt:lpwstr/>
  </property>
  <property fmtid="{D5CDD505-2E9C-101B-9397-08002B2CF9AE}" pid="3" name="BOETaxonomyField">
    <vt:lpwstr>15;#Inflation Report|5c80c2f4-886d-4955-b2ec-35ac269431e4</vt:lpwstr>
  </property>
  <property fmtid="{D5CDD505-2E9C-101B-9397-08002B2CF9AE}" pid="4" name="TemplateUrl">
    <vt:lpwstr/>
  </property>
  <property fmtid="{D5CDD505-2E9C-101B-9397-08002B2CF9AE}" pid="5" name="Order">
    <vt:r8>591000</vt:r8>
  </property>
  <property fmtid="{D5CDD505-2E9C-101B-9397-08002B2CF9AE}" pid="6" name="xd_ProgID">
    <vt:lpwstr/>
  </property>
  <property fmtid="{D5CDD505-2E9C-101B-9397-08002B2CF9AE}" pid="7" name="ContentTypeId">
    <vt:lpwstr>0x010100AF4F16183EA9C0468BCF653F37E8E49E</vt:lpwstr>
  </property>
  <property fmtid="{D5CDD505-2E9C-101B-9397-08002B2CF9AE}" pid="8" name="_SourceUrl">
    <vt:lpwstr/>
  </property>
  <property fmtid="{D5CDD505-2E9C-101B-9397-08002B2CF9AE}" pid="9" name="_SharedFileIndex">
    <vt:lpwstr/>
  </property>
</Properties>
</file>