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6"/>
  </p:notesMasterIdLst>
  <p:sldIdLst>
    <p:sldId id="314" r:id="rId6"/>
    <p:sldId id="336" r:id="rId7"/>
    <p:sldId id="355" r:id="rId8"/>
    <p:sldId id="365" r:id="rId9"/>
    <p:sldId id="364" r:id="rId10"/>
    <p:sldId id="363" r:id="rId11"/>
    <p:sldId id="362" r:id="rId12"/>
    <p:sldId id="361" r:id="rId13"/>
    <p:sldId id="360" r:id="rId14"/>
    <p:sldId id="359" r:id="rId15"/>
    <p:sldId id="358" r:id="rId16"/>
    <p:sldId id="357" r:id="rId17"/>
    <p:sldId id="309" r:id="rId18"/>
    <p:sldId id="326" r:id="rId19"/>
    <p:sldId id="352" r:id="rId20"/>
    <p:sldId id="338" r:id="rId21"/>
    <p:sldId id="339" r:id="rId22"/>
    <p:sldId id="367" r:id="rId23"/>
    <p:sldId id="366" r:id="rId24"/>
    <p:sldId id="353" r:id="rId25"/>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44" autoAdjust="0"/>
    <p:restoredTop sz="94917" autoAdjust="0"/>
  </p:normalViewPr>
  <p:slideViewPr>
    <p:cSldViewPr snapToGrid="0" showGuides="1">
      <p:cViewPr>
        <p:scale>
          <a:sx n="100" d="100"/>
          <a:sy n="100" d="100"/>
        </p:scale>
        <p:origin x="-126" y="-84"/>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11</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12</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3</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4</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5</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6</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7</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8</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9</a:t>
            </a:fld>
            <a:endParaRPr lang="en-US"/>
          </a:p>
        </p:txBody>
      </p:sp>
    </p:spTree>
    <p:extLst>
      <p:ext uri="{BB962C8B-B14F-4D97-AF65-F5344CB8AC3E}">
        <p14:creationId xmlns:p14="http://schemas.microsoft.com/office/powerpoint/2010/main" val="466263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10</a:t>
            </a:fld>
            <a:endParaRPr lang="en-US"/>
          </a:p>
        </p:txBody>
      </p:sp>
    </p:spTree>
    <p:extLst>
      <p:ext uri="{BB962C8B-B14F-4D97-AF65-F5344CB8AC3E}">
        <p14:creationId xmlns:p14="http://schemas.microsoft.com/office/powerpoint/2010/main" val="466263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09/05/2018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s://www.bankofengland.co.uk/statistics/details/further-details-about-quoted-household-interest-rates-data"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May 2018</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Demand and output</a:t>
            </a:r>
            <a:endParaRPr lang="en-GB"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Chart 2.9</a:t>
            </a:r>
            <a:r>
              <a:rPr lang="en-US" dirty="0" smtClean="0"/>
              <a:t> </a:t>
            </a:r>
            <a:r>
              <a:rPr lang="en-GB" dirty="0"/>
              <a:t>Mortgage approvals for house purchase remain subdued despite low interest rates </a:t>
            </a:r>
            <a:endParaRPr lang="en-GB" dirty="0" smtClean="0"/>
          </a:p>
          <a:p>
            <a:pPr lvl="2"/>
            <a:r>
              <a:rPr lang="en-GB" dirty="0"/>
              <a:t>Mortgage approvals and selected mortgage interest rates </a:t>
            </a:r>
            <a:endParaRPr lang="en-GB" baseline="30000" dirty="0" smtClean="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GB" dirty="0"/>
              <a:t>(</a:t>
            </a:r>
            <a:r>
              <a:rPr lang="en-GB" dirty="0" smtClean="0"/>
              <a:t>a)	Sterling-only </a:t>
            </a:r>
            <a:r>
              <a:rPr lang="en-GB" dirty="0"/>
              <a:t>end-month </a:t>
            </a:r>
            <a:r>
              <a:rPr lang="en-GB" u="sng" dirty="0">
                <a:hlinkClick r:id="rId3"/>
              </a:rPr>
              <a:t>quoted</a:t>
            </a:r>
            <a:r>
              <a:rPr lang="en-GB" u="sng" dirty="0"/>
              <a:t> </a:t>
            </a:r>
            <a:r>
              <a:rPr lang="en-GB" dirty="0"/>
              <a:t>rates. The Bank’s quoted rates series are weighted averages of rates from a sample of banks and building societies with products meeting the specific criteria. The two-year 90% loan to value (LTV) series is only available on a consistent basis from May 2008 and is not published for March to May 2009 as fewer than three products were offered. Data are not seasonally adjusted.</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6063" y="1620000"/>
            <a:ext cx="5159806" cy="3634442"/>
          </a:xfrm>
          <a:prstGeom prst="rect">
            <a:avLst/>
          </a:prstGeom>
        </p:spPr>
      </p:pic>
    </p:spTree>
    <p:extLst>
      <p:ext uri="{BB962C8B-B14F-4D97-AF65-F5344CB8AC3E}">
        <p14:creationId xmlns:p14="http://schemas.microsoft.com/office/powerpoint/2010/main" val="42601197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Chart 2.10</a:t>
            </a:r>
            <a:r>
              <a:rPr lang="en-US" dirty="0" smtClean="0"/>
              <a:t> </a:t>
            </a:r>
            <a:r>
              <a:rPr lang="en-GB" dirty="0"/>
              <a:t>House price inflation has fallen, largely driven by London and the South East </a:t>
            </a:r>
          </a:p>
          <a:p>
            <a:pPr lvl="2"/>
            <a:r>
              <a:rPr lang="en-GB" dirty="0"/>
              <a:t>House </a:t>
            </a:r>
            <a:r>
              <a:rPr lang="en-GB" dirty="0" smtClean="0"/>
              <a:t>prices</a:t>
            </a:r>
            <a:r>
              <a:rPr lang="en-US" baseline="30000" dirty="0" smtClean="0"/>
              <a:t>(a</a:t>
            </a:r>
            <a:r>
              <a:rPr lang="en-US" baseline="30000" dirty="0"/>
              <a:t>)</a:t>
            </a:r>
            <a:endParaRPr lang="en-GB" baseline="30000" dirty="0"/>
          </a:p>
          <a:p>
            <a:pPr lvl="2"/>
            <a:endParaRPr lang="en-GB" dirty="0"/>
          </a:p>
        </p:txBody>
      </p:sp>
      <p:sp>
        <p:nvSpPr>
          <p:cNvPr id="5" name="Text Placeholder 4"/>
          <p:cNvSpPr>
            <a:spLocks noGrp="1"/>
          </p:cNvSpPr>
          <p:nvPr>
            <p:ph type="body" sz="quarter" idx="16"/>
          </p:nvPr>
        </p:nvSpPr>
        <p:spPr>
          <a:xfrm>
            <a:off x="292100" y="6191250"/>
            <a:ext cx="8491538" cy="666750"/>
          </a:xfrm>
        </p:spPr>
        <p:txBody>
          <a:bodyPr/>
          <a:lstStyle/>
          <a:p>
            <a:r>
              <a:rPr lang="en-GB" dirty="0"/>
              <a:t>Sources: IHS </a:t>
            </a:r>
            <a:r>
              <a:rPr lang="en-GB" dirty="0" err="1"/>
              <a:t>Markit</a:t>
            </a:r>
            <a:r>
              <a:rPr lang="en-GB" dirty="0"/>
              <a:t>, Nationwide and Bank calculations. </a:t>
            </a:r>
            <a:endParaRPr lang="en-GB" dirty="0" smtClean="0"/>
          </a:p>
          <a:p>
            <a:endParaRPr lang="en-GB" dirty="0"/>
          </a:p>
          <a:p>
            <a:r>
              <a:rPr lang="en-GB" dirty="0"/>
              <a:t>(</a:t>
            </a:r>
            <a:r>
              <a:rPr lang="en-GB" dirty="0" smtClean="0"/>
              <a:t>a)	Average </a:t>
            </a:r>
            <a:r>
              <a:rPr lang="en-GB" dirty="0"/>
              <a:t>of the quarterly Halifax/</a:t>
            </a:r>
            <a:r>
              <a:rPr lang="en-GB" dirty="0" err="1"/>
              <a:t>Markit</a:t>
            </a:r>
            <a:r>
              <a:rPr lang="en-GB" dirty="0"/>
              <a:t> and Nationwide house price indices.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4619" y="1620000"/>
            <a:ext cx="6202693" cy="3634442"/>
          </a:xfrm>
          <a:prstGeom prst="rect">
            <a:avLst/>
          </a:prstGeom>
        </p:spPr>
      </p:pic>
    </p:spTree>
    <p:extLst>
      <p:ext uri="{BB962C8B-B14F-4D97-AF65-F5344CB8AC3E}">
        <p14:creationId xmlns:p14="http://schemas.microsoft.com/office/powerpoint/2010/main" val="11923622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851901" cy="882143"/>
          </a:xfrm>
        </p:spPr>
        <p:txBody>
          <a:bodyPr/>
          <a:lstStyle/>
          <a:p>
            <a:pPr lvl="1"/>
            <a:r>
              <a:rPr lang="en-US" b="1" dirty="0" smtClean="0"/>
              <a:t>Chart 2.11</a:t>
            </a:r>
            <a:r>
              <a:rPr lang="en-US" dirty="0" smtClean="0"/>
              <a:t>  </a:t>
            </a:r>
            <a:r>
              <a:rPr lang="en-GB" dirty="0"/>
              <a:t>Housing starts were flat in 2017 having risen in </a:t>
            </a:r>
            <a:r>
              <a:rPr lang="en-GB" dirty="0" smtClean="0"/>
              <a:t>2016</a:t>
            </a:r>
          </a:p>
          <a:p>
            <a:pPr lvl="2"/>
            <a:r>
              <a:rPr lang="en-GB" dirty="0"/>
              <a:t>UK private housing </a:t>
            </a:r>
            <a:r>
              <a:rPr lang="en-GB" dirty="0" smtClean="0"/>
              <a:t>starts</a:t>
            </a:r>
            <a:r>
              <a:rPr lang="en-US" baseline="30000" dirty="0" smtClean="0"/>
              <a:t>(a)</a:t>
            </a:r>
            <a:endParaRPr lang="en-GB" baseline="30000" dirty="0" smtClean="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GB" dirty="0"/>
              <a:t>Sources: Department for Communities and Local Government and Bank calculations</a:t>
            </a:r>
            <a:r>
              <a:rPr lang="en-GB" dirty="0" smtClean="0"/>
              <a:t>.</a:t>
            </a:r>
          </a:p>
          <a:p>
            <a:endParaRPr lang="en-GB" dirty="0"/>
          </a:p>
          <a:p>
            <a:r>
              <a:rPr lang="en-GB" dirty="0"/>
              <a:t>(</a:t>
            </a:r>
            <a:r>
              <a:rPr lang="en-GB" dirty="0" smtClean="0"/>
              <a:t>a)	Number </a:t>
            </a:r>
            <a:r>
              <a:rPr lang="en-GB" dirty="0"/>
              <a:t>of permanent dwellings started by private enterprises up to 2017 Q4 for England and Northern Ireland. Data from 2011 Q2 for Wales and 2017 Q3 for Scotland have been grown in line with permanent dwelling starts by private enterprises in England. Data are seasonally adjusted by Bank staff.</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1150" y="1385147"/>
            <a:ext cx="6249632" cy="3607347"/>
          </a:xfrm>
          <a:prstGeom prst="rect">
            <a:avLst/>
          </a:prstGeom>
        </p:spPr>
      </p:pic>
    </p:spTree>
    <p:extLst>
      <p:ext uri="{BB962C8B-B14F-4D97-AF65-F5344CB8AC3E}">
        <p14:creationId xmlns:p14="http://schemas.microsoft.com/office/powerpoint/2010/main" val="12301422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a:t>Table </a:t>
            </a:r>
            <a:r>
              <a:rPr lang="en-US" b="1" dirty="0" smtClean="0"/>
              <a:t>2.A</a:t>
            </a:r>
            <a:r>
              <a:rPr lang="en-US" dirty="0" smtClean="0"/>
              <a:t>  </a:t>
            </a:r>
            <a:r>
              <a:rPr lang="en-US" dirty="0" smtClean="0">
                <a:solidFill>
                  <a:schemeClr val="tx1"/>
                </a:solidFill>
              </a:rPr>
              <a:t>Monitoring </a:t>
            </a:r>
            <a:r>
              <a:rPr lang="en-US" dirty="0">
                <a:solidFill>
                  <a:schemeClr val="tx1"/>
                </a:solidFill>
              </a:rPr>
              <a:t>the MPC’s key </a:t>
            </a:r>
            <a:r>
              <a:rPr lang="en-US" dirty="0" err="1" smtClean="0">
                <a:solidFill>
                  <a:schemeClr val="tx1"/>
                </a:solidFill>
              </a:rPr>
              <a:t>judgements</a:t>
            </a:r>
            <a:endParaRPr lang="en-GB" baseline="30000" dirty="0">
              <a:solidFill>
                <a:schemeClr val="tx1"/>
              </a:solidFill>
            </a:endParaRPr>
          </a:p>
        </p:txBody>
      </p:sp>
      <p:sp>
        <p:nvSpPr>
          <p:cNvPr id="4" name="Text Placeholder 2"/>
          <p:cNvSpPr>
            <a:spLocks noGrp="1"/>
          </p:cNvSpPr>
          <p:nvPr>
            <p:ph type="body" sz="quarter" idx="16"/>
          </p:nvPr>
        </p:nvSpPr>
        <p:spPr>
          <a:xfrm>
            <a:off x="292100" y="5905500"/>
            <a:ext cx="8491538" cy="1047751"/>
          </a:xfrm>
        </p:spPr>
        <p:txBody>
          <a:bodyPr/>
          <a:lstStyle/>
          <a:p>
            <a:endParaRPr lang="en-GB"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7480" y="838199"/>
            <a:ext cx="6308441" cy="55519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57972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US" b="1" dirty="0" smtClean="0"/>
              <a:t>Table 2.B</a:t>
            </a:r>
            <a:r>
              <a:rPr lang="en-US" dirty="0" smtClean="0"/>
              <a:t>  </a:t>
            </a:r>
            <a:r>
              <a:rPr lang="en-US" dirty="0">
                <a:solidFill>
                  <a:schemeClr val="tx1"/>
                </a:solidFill>
              </a:rPr>
              <a:t>Expenditure components of </a:t>
            </a:r>
            <a:r>
              <a:rPr lang="en-US" dirty="0" smtClean="0">
                <a:solidFill>
                  <a:schemeClr val="tx1"/>
                </a:solidFill>
              </a:rPr>
              <a:t>demand</a:t>
            </a:r>
            <a:r>
              <a:rPr lang="en-US" baseline="30000" dirty="0" smtClean="0">
                <a:solidFill>
                  <a:schemeClr val="tx1"/>
                </a:solidFill>
              </a:rPr>
              <a:t>(a</a:t>
            </a:r>
            <a:r>
              <a:rPr lang="en-US" baseline="30000" dirty="0">
                <a:solidFill>
                  <a:schemeClr val="tx1"/>
                </a:solidFill>
              </a:rPr>
              <a:t>)</a:t>
            </a:r>
            <a:endParaRPr lang="en-GB" dirty="0">
              <a:solidFill>
                <a:schemeClr val="tx1"/>
              </a:solidFill>
            </a:endParaRPr>
          </a:p>
          <a:p>
            <a:pPr lvl="2"/>
            <a:endParaRPr lang="en-GB" baseline="30000" dirty="0"/>
          </a:p>
          <a:p>
            <a:pPr lvl="2"/>
            <a:endParaRPr lang="en-GB" baseline="30000" dirty="0"/>
          </a:p>
        </p:txBody>
      </p:sp>
      <p:sp>
        <p:nvSpPr>
          <p:cNvPr id="4" name="Text Placeholder 2"/>
          <p:cNvSpPr>
            <a:spLocks noGrp="1"/>
          </p:cNvSpPr>
          <p:nvPr>
            <p:ph type="body" sz="quarter" idx="16"/>
          </p:nvPr>
        </p:nvSpPr>
        <p:spPr>
          <a:xfrm>
            <a:off x="292100" y="5905500"/>
            <a:ext cx="8491538" cy="1047751"/>
          </a:xfrm>
        </p:spPr>
        <p:txBody>
          <a:bodyPr/>
          <a:lstStyle/>
          <a:p>
            <a:r>
              <a:rPr lang="en-GB" dirty="0"/>
              <a:t>(</a:t>
            </a:r>
            <a:r>
              <a:rPr lang="en-GB" dirty="0" smtClean="0"/>
              <a:t>a)	Chained‑volume </a:t>
            </a:r>
            <a:r>
              <a:rPr lang="en-GB" dirty="0"/>
              <a:t>measures unless otherwise stated. </a:t>
            </a:r>
          </a:p>
          <a:p>
            <a:r>
              <a:rPr lang="en-GB" dirty="0"/>
              <a:t>(</a:t>
            </a:r>
            <a:r>
              <a:rPr lang="en-GB" dirty="0" smtClean="0"/>
              <a:t>b)	Includes </a:t>
            </a:r>
            <a:r>
              <a:rPr lang="en-GB" dirty="0"/>
              <a:t>NPISH. </a:t>
            </a:r>
          </a:p>
          <a:p>
            <a:r>
              <a:rPr lang="en-GB" dirty="0"/>
              <a:t>(</a:t>
            </a:r>
            <a:r>
              <a:rPr lang="en-GB" dirty="0" smtClean="0"/>
              <a:t>c)	Investment </a:t>
            </a:r>
            <a:r>
              <a:rPr lang="en-GB" dirty="0"/>
              <a:t>data take account of the transfer of nuclear reactors from the public corporation sector to central government in 2005 Q2. </a:t>
            </a:r>
          </a:p>
          <a:p>
            <a:r>
              <a:rPr lang="en-GB" dirty="0"/>
              <a:t>(</a:t>
            </a:r>
            <a:r>
              <a:rPr lang="en-GB" dirty="0" smtClean="0"/>
              <a:t>d)	Excludes </a:t>
            </a:r>
            <a:r>
              <a:rPr lang="en-GB" dirty="0"/>
              <a:t>the alignment adjustment. </a:t>
            </a:r>
          </a:p>
          <a:p>
            <a:r>
              <a:rPr lang="en-GB" dirty="0"/>
              <a:t>(</a:t>
            </a:r>
            <a:r>
              <a:rPr lang="en-GB" dirty="0" smtClean="0"/>
              <a:t>e)	Percentage </a:t>
            </a:r>
            <a:r>
              <a:rPr lang="en-GB" dirty="0"/>
              <a:t>point contributions to quarterly growth of real GDP. </a:t>
            </a:r>
          </a:p>
          <a:p>
            <a:r>
              <a:rPr lang="en-GB" dirty="0"/>
              <a:t>(</a:t>
            </a:r>
            <a:r>
              <a:rPr lang="en-GB" dirty="0" smtClean="0"/>
              <a:t>f)	Includes </a:t>
            </a:r>
            <a:r>
              <a:rPr lang="en-GB" dirty="0"/>
              <a:t>acquisitions less disposals of valuables. </a:t>
            </a:r>
          </a:p>
          <a:p>
            <a:r>
              <a:rPr lang="en-GB" dirty="0"/>
              <a:t>(</a:t>
            </a:r>
            <a:r>
              <a:rPr lang="en-GB" dirty="0" smtClean="0"/>
              <a:t>g)	Excluding </a:t>
            </a:r>
            <a:r>
              <a:rPr lang="en-GB" dirty="0"/>
              <a:t>the impact of MTIC fraud. </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2054" y="838201"/>
            <a:ext cx="4716493" cy="4926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776049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smtClean="0">
                <a:solidFill>
                  <a:srgbClr val="A4002E"/>
                </a:solidFill>
                <a:latin typeface="Bliss2-Medium"/>
              </a:rPr>
              <a:t>Box 3</a:t>
            </a:r>
          </a:p>
          <a:p>
            <a:pPr algn="ctr"/>
            <a:r>
              <a:rPr lang="en-GB" sz="2400" b="1" dirty="0" smtClean="0">
                <a:latin typeface="Bliss2-Medium"/>
              </a:rPr>
              <a:t>The </a:t>
            </a:r>
            <a:r>
              <a:rPr lang="en-GB" sz="2400" b="1" dirty="0">
                <a:latin typeface="Bliss2-Medium"/>
              </a:rPr>
              <a:t>role of temporary factors </a:t>
            </a:r>
            <a:r>
              <a:rPr lang="en-GB" sz="2400" b="1" dirty="0" smtClean="0">
                <a:latin typeface="Bliss2-Medium"/>
              </a:rPr>
              <a:t/>
            </a:r>
            <a:br>
              <a:rPr lang="en-GB" sz="2400" b="1" dirty="0" smtClean="0">
                <a:latin typeface="Bliss2-Medium"/>
              </a:rPr>
            </a:br>
            <a:r>
              <a:rPr lang="en-GB" sz="2400" b="1" dirty="0" smtClean="0">
                <a:latin typeface="Bliss2-Medium"/>
              </a:rPr>
              <a:t>in </a:t>
            </a:r>
            <a:r>
              <a:rPr lang="en-GB" sz="2400" b="1" dirty="0">
                <a:latin typeface="Bliss2-Medium"/>
              </a:rPr>
              <a:t>recent </a:t>
            </a:r>
            <a:r>
              <a:rPr lang="en-GB" sz="2400" b="1" dirty="0" smtClean="0">
                <a:latin typeface="Bliss2-Medium"/>
              </a:rPr>
              <a:t>output growth</a:t>
            </a:r>
            <a:endParaRPr lang="en-GB" sz="2400" dirty="0">
              <a:latin typeface="Arial" pitchFamily="34" charset="0"/>
              <a:cs typeface="Arial" pitchFamily="34" charset="0"/>
            </a:endParaRPr>
          </a:p>
        </p:txBody>
      </p:sp>
    </p:spTree>
    <p:extLst>
      <p:ext uri="{BB962C8B-B14F-4D97-AF65-F5344CB8AC3E}">
        <p14:creationId xmlns:p14="http://schemas.microsoft.com/office/powerpoint/2010/main" val="9517199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Chart A</a:t>
            </a:r>
            <a:r>
              <a:rPr lang="en-US" dirty="0" smtClean="0"/>
              <a:t> </a:t>
            </a:r>
            <a:r>
              <a:rPr lang="en-GB" dirty="0"/>
              <a:t>Snow is likely to have weighed on output in a number of sectors in Q1 </a:t>
            </a:r>
          </a:p>
          <a:p>
            <a:pPr lvl="2"/>
            <a:r>
              <a:rPr lang="en-GB" dirty="0" smtClean="0"/>
              <a:t>Estimated </a:t>
            </a:r>
            <a:r>
              <a:rPr lang="en-GB" dirty="0"/>
              <a:t>impact of snow on output in selected </a:t>
            </a:r>
            <a:r>
              <a:rPr lang="en-GB" dirty="0" smtClean="0"/>
              <a:t>sectors</a:t>
            </a:r>
            <a:r>
              <a:rPr lang="en-US" baseline="30000" dirty="0" smtClean="0"/>
              <a:t>(a</a:t>
            </a:r>
            <a:r>
              <a:rPr lang="en-US" baseline="30000" dirty="0"/>
              <a:t>)</a:t>
            </a:r>
            <a:endParaRPr lang="en-GB" baseline="30000" dirty="0"/>
          </a:p>
          <a:p>
            <a:pPr lvl="2"/>
            <a:endParaRPr lang="en-GB" dirty="0"/>
          </a:p>
        </p:txBody>
      </p:sp>
      <p:sp>
        <p:nvSpPr>
          <p:cNvPr id="5" name="Text Placeholder 4"/>
          <p:cNvSpPr>
            <a:spLocks noGrp="1"/>
          </p:cNvSpPr>
          <p:nvPr>
            <p:ph type="body" sz="quarter" idx="16"/>
          </p:nvPr>
        </p:nvSpPr>
        <p:spPr>
          <a:xfrm>
            <a:off x="292100" y="6334125"/>
            <a:ext cx="8491538" cy="523876"/>
          </a:xfrm>
        </p:spPr>
        <p:txBody>
          <a:bodyPr/>
          <a:lstStyle/>
          <a:p>
            <a:r>
              <a:rPr lang="en-GB" dirty="0"/>
              <a:t>Sources: Google Trends, ONS and Bank calculations. </a:t>
            </a:r>
            <a:endParaRPr lang="en-GB" dirty="0" smtClean="0"/>
          </a:p>
          <a:p>
            <a:endParaRPr lang="en-GB" dirty="0"/>
          </a:p>
          <a:p>
            <a:r>
              <a:rPr lang="en-GB" dirty="0"/>
              <a:t>(</a:t>
            </a:r>
            <a:r>
              <a:rPr lang="en-GB" dirty="0" smtClean="0"/>
              <a:t>a)	Calculated </a:t>
            </a:r>
            <a:r>
              <a:rPr lang="en-GB" dirty="0"/>
              <a:t>by regressing monthly output growth in each sector on two autoregressive terms and the Google trends indicator of snow disruption. The sample period is 2009 to 2017. Only those relationships that are statistically significant are included. Output data are chained-volume measures at basic prices.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8064" y="1620000"/>
            <a:ext cx="5275803" cy="3634441"/>
          </a:xfrm>
          <a:prstGeom prst="rect">
            <a:avLst/>
          </a:prstGeom>
        </p:spPr>
      </p:pic>
    </p:spTree>
    <p:extLst>
      <p:ext uri="{BB962C8B-B14F-4D97-AF65-F5344CB8AC3E}">
        <p14:creationId xmlns:p14="http://schemas.microsoft.com/office/powerpoint/2010/main" val="27728537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A4002E"/>
                </a:solidFill>
                <a:latin typeface="Bliss2-Medium"/>
              </a:rPr>
              <a:t>Box </a:t>
            </a:r>
            <a:r>
              <a:rPr lang="en-GB" sz="2400" b="1" dirty="0" smtClean="0">
                <a:solidFill>
                  <a:srgbClr val="A4002E"/>
                </a:solidFill>
                <a:latin typeface="Bliss2-Medium"/>
              </a:rPr>
              <a:t>4</a:t>
            </a:r>
            <a:endParaRPr lang="en-GB" sz="2400" b="1" dirty="0">
              <a:solidFill>
                <a:srgbClr val="A4002E"/>
              </a:solidFill>
              <a:latin typeface="Bliss2-Medium"/>
            </a:endParaRPr>
          </a:p>
          <a:p>
            <a:pPr algn="ctr"/>
            <a:r>
              <a:rPr lang="en-GB" sz="2400" b="1" dirty="0" smtClean="0">
                <a:latin typeface="Bliss2-Medium"/>
              </a:rPr>
              <a:t>Implications </a:t>
            </a:r>
            <a:r>
              <a:rPr lang="en-GB" sz="2400" b="1" dirty="0">
                <a:latin typeface="Bliss2-Medium"/>
              </a:rPr>
              <a:t>of recent developments in the</a:t>
            </a:r>
          </a:p>
          <a:p>
            <a:pPr algn="ctr"/>
            <a:r>
              <a:rPr lang="en-GB" sz="2400" b="1" dirty="0">
                <a:latin typeface="Bliss2-Medium"/>
              </a:rPr>
              <a:t>car market for consumer spending</a:t>
            </a:r>
            <a:endParaRPr lang="en-GB" sz="2400" dirty="0">
              <a:latin typeface="Arial" pitchFamily="34" charset="0"/>
              <a:cs typeface="Arial" pitchFamily="34" charset="0"/>
            </a:endParaRPr>
          </a:p>
        </p:txBody>
      </p:sp>
    </p:spTree>
    <p:extLst>
      <p:ext uri="{BB962C8B-B14F-4D97-AF65-F5344CB8AC3E}">
        <p14:creationId xmlns:p14="http://schemas.microsoft.com/office/powerpoint/2010/main" val="12687784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Chart A</a:t>
            </a:r>
            <a:r>
              <a:rPr lang="en-US" dirty="0" smtClean="0"/>
              <a:t>  </a:t>
            </a:r>
            <a:r>
              <a:rPr lang="en-GB" dirty="0"/>
              <a:t>Spending on cars fell in 2017, while other durables spending grew </a:t>
            </a:r>
            <a:r>
              <a:rPr lang="en-GB" dirty="0" smtClean="0"/>
              <a:t>steadily</a:t>
            </a:r>
            <a:endParaRPr lang="en-GB" dirty="0"/>
          </a:p>
          <a:p>
            <a:pPr lvl="2"/>
            <a:r>
              <a:rPr lang="en-GB" dirty="0"/>
              <a:t>Private new car registrations and consumption of cars and other consumer durables </a:t>
            </a:r>
            <a:endParaRPr lang="en-GB" baseline="30000" dirty="0"/>
          </a:p>
          <a:p>
            <a:pPr lvl="2"/>
            <a:endParaRPr lang="en-GB" dirty="0"/>
          </a:p>
        </p:txBody>
      </p:sp>
      <p:sp>
        <p:nvSpPr>
          <p:cNvPr id="5" name="Text Placeholder 4"/>
          <p:cNvSpPr>
            <a:spLocks noGrp="1"/>
          </p:cNvSpPr>
          <p:nvPr>
            <p:ph type="body" sz="quarter" idx="16"/>
          </p:nvPr>
        </p:nvSpPr>
        <p:spPr>
          <a:xfrm>
            <a:off x="292100" y="6334125"/>
            <a:ext cx="8491538" cy="523876"/>
          </a:xfrm>
        </p:spPr>
        <p:txBody>
          <a:bodyPr/>
          <a:lstStyle/>
          <a:p>
            <a:r>
              <a:rPr lang="en-GB" dirty="0"/>
              <a:t>Sources: ONS, Society of Motor Manufacturers and Traders and Bank calculations. </a:t>
            </a:r>
            <a:endParaRPr lang="en-GB" dirty="0" smtClean="0"/>
          </a:p>
          <a:p>
            <a:endParaRPr lang="en-GB" dirty="0"/>
          </a:p>
          <a:p>
            <a:r>
              <a:rPr lang="en-GB" dirty="0"/>
              <a:t>(</a:t>
            </a:r>
            <a:r>
              <a:rPr lang="en-GB" dirty="0" smtClean="0"/>
              <a:t>a)	Seasonally </a:t>
            </a:r>
            <a:r>
              <a:rPr lang="en-GB" dirty="0"/>
              <a:t>adjusted by Bank staff. Data to April 2018. </a:t>
            </a:r>
          </a:p>
          <a:p>
            <a:r>
              <a:rPr lang="en-GB" dirty="0"/>
              <a:t>(</a:t>
            </a:r>
            <a:r>
              <a:rPr lang="en-GB" dirty="0" smtClean="0"/>
              <a:t>b)	Chained-volume </a:t>
            </a:r>
            <a:r>
              <a:rPr lang="en-GB" dirty="0"/>
              <a:t>measures. Durables includes semi-durables. </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1150" y="1620000"/>
            <a:ext cx="6249632" cy="3435395"/>
          </a:xfrm>
          <a:prstGeom prst="rect">
            <a:avLst/>
          </a:prstGeom>
        </p:spPr>
      </p:pic>
    </p:spTree>
    <p:extLst>
      <p:ext uri="{BB962C8B-B14F-4D97-AF65-F5344CB8AC3E}">
        <p14:creationId xmlns:p14="http://schemas.microsoft.com/office/powerpoint/2010/main" val="20212511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Chart 2.1</a:t>
            </a:r>
            <a:r>
              <a:rPr lang="en-US" dirty="0" smtClean="0"/>
              <a:t> </a:t>
            </a:r>
            <a:r>
              <a:rPr lang="en-GB" dirty="0"/>
              <a:t>GDP growth slowed in Q1</a:t>
            </a:r>
            <a:endParaRPr lang="en-GB" dirty="0" smtClean="0"/>
          </a:p>
          <a:p>
            <a:pPr lvl="2"/>
            <a:r>
              <a:rPr lang="en-GB" dirty="0"/>
              <a:t>Output growth and Bank staff’s near-term </a:t>
            </a:r>
            <a:r>
              <a:rPr lang="en-GB" dirty="0" smtClean="0"/>
              <a:t>projection</a:t>
            </a:r>
            <a:r>
              <a:rPr lang="en-US" baseline="30000" dirty="0" smtClean="0"/>
              <a:t>(a)</a:t>
            </a:r>
            <a:endParaRPr lang="en-GB" baseline="30000" dirty="0" smtClean="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endParaRPr lang="en-GB" dirty="0"/>
          </a:p>
          <a:p>
            <a:r>
              <a:rPr lang="en-GB" dirty="0"/>
              <a:t> Sources: ONS and Bank calculations</a:t>
            </a:r>
            <a:r>
              <a:rPr lang="en-GB" dirty="0" smtClean="0"/>
              <a:t>.</a:t>
            </a:r>
          </a:p>
          <a:p>
            <a:endParaRPr lang="en-GB" dirty="0"/>
          </a:p>
          <a:p>
            <a:r>
              <a:rPr lang="en-GB" dirty="0"/>
              <a:t>(a) </a:t>
            </a:r>
            <a:r>
              <a:rPr lang="en-GB" dirty="0" smtClean="0"/>
              <a:t>	Chained-volume </a:t>
            </a:r>
            <a:r>
              <a:rPr lang="en-GB" dirty="0"/>
              <a:t>measures. GDP is at market prices.</a:t>
            </a:r>
          </a:p>
          <a:p>
            <a:r>
              <a:rPr lang="en-GB" dirty="0"/>
              <a:t>(</a:t>
            </a:r>
            <a:r>
              <a:rPr lang="en-GB" dirty="0" smtClean="0"/>
              <a:t>b)	The </a:t>
            </a:r>
            <a:r>
              <a:rPr lang="en-GB" dirty="0"/>
              <a:t>blue diamond shows Bank staff’s projection for preliminary GDP growth in 2018 Q2. The bands on either side of the diamonds show uncertainty around those projections based on one root mean squared error of past Bank staff forecasts for quarterly GDP growth made since 2004.</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1150" y="1371600"/>
            <a:ext cx="6249632" cy="3634442"/>
          </a:xfrm>
          <a:prstGeom prst="rect">
            <a:avLst/>
          </a:prstGeom>
        </p:spPr>
      </p:pic>
    </p:spTree>
    <p:extLst>
      <p:ext uri="{BB962C8B-B14F-4D97-AF65-F5344CB8AC3E}">
        <p14:creationId xmlns:p14="http://schemas.microsoft.com/office/powerpoint/2010/main" val="22641808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Chart B</a:t>
            </a:r>
            <a:r>
              <a:rPr lang="en-US" dirty="0"/>
              <a:t>  </a:t>
            </a:r>
            <a:r>
              <a:rPr lang="en-GB" dirty="0"/>
              <a:t>Car price inflation has risen over the past </a:t>
            </a:r>
            <a:r>
              <a:rPr lang="en-GB" dirty="0" smtClean="0"/>
              <a:t>year</a:t>
            </a:r>
            <a:endParaRPr lang="en-GB" dirty="0"/>
          </a:p>
          <a:p>
            <a:pPr lvl="2"/>
            <a:r>
              <a:rPr lang="en-GB" dirty="0"/>
              <a:t>Car retail </a:t>
            </a:r>
            <a:r>
              <a:rPr lang="en-GB" dirty="0" smtClean="0"/>
              <a:t>prices</a:t>
            </a:r>
            <a:endParaRPr lang="en-GB" baseline="30000" dirty="0"/>
          </a:p>
          <a:p>
            <a:pPr lvl="2"/>
            <a:endParaRPr lang="en-GB" dirty="0"/>
          </a:p>
        </p:txBody>
      </p:sp>
      <p:sp>
        <p:nvSpPr>
          <p:cNvPr id="5" name="Text Placeholder 4"/>
          <p:cNvSpPr>
            <a:spLocks noGrp="1"/>
          </p:cNvSpPr>
          <p:nvPr>
            <p:ph type="body" sz="quarter" idx="16"/>
          </p:nvPr>
        </p:nvSpPr>
        <p:spPr>
          <a:xfrm>
            <a:off x="292100" y="6334125"/>
            <a:ext cx="8491538" cy="523876"/>
          </a:xfrm>
        </p:spPr>
        <p:txBody>
          <a:bodyPr/>
          <a:lstStyle/>
          <a:p>
            <a:endParaRPr lang="en-GB"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8147" y="1371600"/>
            <a:ext cx="6135637" cy="3634442"/>
          </a:xfrm>
          <a:prstGeom prst="rect">
            <a:avLst/>
          </a:prstGeom>
        </p:spPr>
      </p:pic>
    </p:spTree>
    <p:extLst>
      <p:ext uri="{BB962C8B-B14F-4D97-AF65-F5344CB8AC3E}">
        <p14:creationId xmlns:p14="http://schemas.microsoft.com/office/powerpoint/2010/main" val="37709312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Chart 2.2</a:t>
            </a:r>
            <a:r>
              <a:rPr lang="en-US" dirty="0" smtClean="0"/>
              <a:t>  </a:t>
            </a:r>
            <a:r>
              <a:rPr lang="en-GB" dirty="0"/>
              <a:t>Weather-related factors probably weighed on construction and services activity in Q1</a:t>
            </a:r>
          </a:p>
          <a:p>
            <a:pPr lvl="2"/>
            <a:r>
              <a:rPr lang="en-GB" dirty="0"/>
              <a:t>Contributions to average quarterly GVA growth by output </a:t>
            </a:r>
            <a:r>
              <a:rPr lang="en-GB" dirty="0" smtClean="0"/>
              <a:t>sector</a:t>
            </a:r>
            <a:r>
              <a:rPr lang="en-US" baseline="30000" dirty="0" smtClean="0"/>
              <a:t>(a)</a:t>
            </a:r>
            <a:endParaRPr lang="en-GB" baseline="30000" dirty="0" smtClean="0"/>
          </a:p>
          <a:p>
            <a:pPr lvl="2"/>
            <a:endParaRPr lang="en-GB" baseline="30000" dirty="0" smtClean="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endParaRPr lang="en-GB" dirty="0"/>
          </a:p>
          <a:p>
            <a:r>
              <a:rPr lang="en-GB" dirty="0" smtClean="0"/>
              <a:t>(a)	Chained-volume </a:t>
            </a:r>
            <a:r>
              <a:rPr lang="en-GB" dirty="0"/>
              <a:t>measures at basic prices. Figures in parentheses are weights in nominal GDP in 2015.</a:t>
            </a:r>
          </a:p>
          <a:p>
            <a:r>
              <a:rPr lang="en-GB" dirty="0"/>
              <a:t>(</a:t>
            </a:r>
            <a:r>
              <a:rPr lang="en-GB" dirty="0" smtClean="0"/>
              <a:t>b)	Other </a:t>
            </a:r>
            <a:r>
              <a:rPr lang="en-GB" dirty="0"/>
              <a:t>production includes utilities, extraction and agriculture.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1150" y="1620000"/>
            <a:ext cx="6249632" cy="3634441"/>
          </a:xfrm>
          <a:prstGeom prst="rect">
            <a:avLst/>
          </a:prstGeom>
        </p:spPr>
      </p:pic>
    </p:spTree>
    <p:extLst>
      <p:ext uri="{BB962C8B-B14F-4D97-AF65-F5344CB8AC3E}">
        <p14:creationId xmlns:p14="http://schemas.microsoft.com/office/powerpoint/2010/main" val="20176055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Chart 2.3</a:t>
            </a:r>
            <a:r>
              <a:rPr lang="en-US" dirty="0"/>
              <a:t> </a:t>
            </a:r>
            <a:r>
              <a:rPr lang="en-GB" dirty="0"/>
              <a:t>The composition of demand has rotated away from consumption </a:t>
            </a:r>
          </a:p>
          <a:p>
            <a:pPr lvl="2"/>
            <a:r>
              <a:rPr lang="en-GB" dirty="0" smtClean="0"/>
              <a:t>Share </a:t>
            </a:r>
            <a:r>
              <a:rPr lang="en-GB" dirty="0"/>
              <a:t>of GDP growth by expenditure </a:t>
            </a:r>
            <a:r>
              <a:rPr lang="en-GB" dirty="0" smtClean="0"/>
              <a:t>component</a:t>
            </a:r>
            <a:r>
              <a:rPr lang="en-US" baseline="30000" dirty="0" smtClean="0"/>
              <a:t>(a</a:t>
            </a:r>
            <a:r>
              <a:rPr lang="en-US" baseline="30000" dirty="0"/>
              <a:t>)</a:t>
            </a:r>
            <a:endParaRPr lang="en-GB" baseline="30000" dirty="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GB" dirty="0"/>
              <a:t>(</a:t>
            </a:r>
            <a:r>
              <a:rPr lang="en-GB" dirty="0" smtClean="0"/>
              <a:t>a)	Chained-volume </a:t>
            </a:r>
            <a:r>
              <a:rPr lang="en-GB" dirty="0"/>
              <a:t>measures. Annual average. </a:t>
            </a:r>
          </a:p>
          <a:p>
            <a:r>
              <a:rPr lang="en-GB" dirty="0"/>
              <a:t>(</a:t>
            </a:r>
            <a:r>
              <a:rPr lang="en-GB" dirty="0" smtClean="0"/>
              <a:t>b)	Includes </a:t>
            </a:r>
            <a:r>
              <a:rPr lang="en-GB" dirty="0"/>
              <a:t>non-profit institutions serving households (NPISH). </a:t>
            </a:r>
          </a:p>
          <a:p>
            <a:r>
              <a:rPr lang="en-GB" dirty="0"/>
              <a:t>(</a:t>
            </a:r>
            <a:r>
              <a:rPr lang="en-GB" dirty="0" smtClean="0"/>
              <a:t>c)	Investment </a:t>
            </a:r>
            <a:r>
              <a:rPr lang="en-GB" dirty="0"/>
              <a:t>data take account of the transfer of nuclear reactors from the public corporation sector to central government in 2005 Q2. </a:t>
            </a:r>
          </a:p>
          <a:p>
            <a:r>
              <a:rPr lang="en-GB" dirty="0"/>
              <a:t>(</a:t>
            </a:r>
            <a:r>
              <a:rPr lang="en-GB" dirty="0" smtClean="0"/>
              <a:t>d)	Excluding </a:t>
            </a:r>
            <a:r>
              <a:rPr lang="en-GB" dirty="0"/>
              <a:t>the impact of missing trader intra-community (MTIC) fraud. </a:t>
            </a:r>
          </a:p>
          <a:p>
            <a:r>
              <a:rPr lang="en-GB" dirty="0"/>
              <a:t>(</a:t>
            </a:r>
            <a:r>
              <a:rPr lang="en-GB" dirty="0" smtClean="0"/>
              <a:t>e)	Calculated </a:t>
            </a:r>
            <a:r>
              <a:rPr lang="en-GB" dirty="0"/>
              <a:t>as a residual. Includes housing investment, government consumption and investment, changes in inventories, the statistical discrepancy and acquisitions less disposals of valuables. </a:t>
            </a:r>
          </a:p>
          <a:p>
            <a:r>
              <a:rPr lang="en-GB" dirty="0"/>
              <a:t>(f</a:t>
            </a:r>
            <a:r>
              <a:rPr lang="en-GB" dirty="0" smtClean="0"/>
              <a:t>)	Bank </a:t>
            </a:r>
            <a:r>
              <a:rPr lang="en-GB" dirty="0"/>
              <a:t>staff’s projection for 2018.</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9331" y="1620000"/>
            <a:ext cx="4933269" cy="3634442"/>
          </a:xfrm>
          <a:prstGeom prst="rect">
            <a:avLst/>
          </a:prstGeom>
        </p:spPr>
      </p:pic>
    </p:spTree>
    <p:extLst>
      <p:ext uri="{BB962C8B-B14F-4D97-AF65-F5344CB8AC3E}">
        <p14:creationId xmlns:p14="http://schemas.microsoft.com/office/powerpoint/2010/main" val="12189887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Chart 2.4</a:t>
            </a:r>
            <a:r>
              <a:rPr lang="en-US" dirty="0" smtClean="0"/>
              <a:t> </a:t>
            </a:r>
            <a:r>
              <a:rPr lang="en-GB" dirty="0"/>
              <a:t>Indicators of UK export growth remain robust </a:t>
            </a:r>
          </a:p>
          <a:p>
            <a:pPr lvl="2"/>
            <a:r>
              <a:rPr lang="en-GB" dirty="0"/>
              <a:t>UK exports and survey indicators of export growth</a:t>
            </a:r>
          </a:p>
        </p:txBody>
      </p:sp>
      <p:sp>
        <p:nvSpPr>
          <p:cNvPr id="5" name="Text Placeholder 4"/>
          <p:cNvSpPr>
            <a:spLocks noGrp="1"/>
          </p:cNvSpPr>
          <p:nvPr>
            <p:ph type="body" sz="quarter" idx="16"/>
          </p:nvPr>
        </p:nvSpPr>
        <p:spPr>
          <a:xfrm>
            <a:off x="292100" y="5810249"/>
            <a:ext cx="8491538" cy="1047751"/>
          </a:xfrm>
        </p:spPr>
        <p:txBody>
          <a:bodyPr/>
          <a:lstStyle/>
          <a:p>
            <a:r>
              <a:rPr lang="en-GB" dirty="0"/>
              <a:t>Sources: Bank of England, BCC, CBI, EEF, IHS </a:t>
            </a:r>
            <a:r>
              <a:rPr lang="en-GB" dirty="0" err="1"/>
              <a:t>Markit</a:t>
            </a:r>
            <a:r>
              <a:rPr lang="en-GB" dirty="0"/>
              <a:t>, ONS and Bank calculations. </a:t>
            </a:r>
            <a:endParaRPr lang="en-GB" dirty="0" smtClean="0"/>
          </a:p>
          <a:p>
            <a:endParaRPr lang="en-GB" dirty="0"/>
          </a:p>
          <a:p>
            <a:r>
              <a:rPr lang="en-GB" dirty="0"/>
              <a:t>(</a:t>
            </a:r>
            <a:r>
              <a:rPr lang="en-GB" dirty="0" smtClean="0"/>
              <a:t>a)	Swathe </a:t>
            </a:r>
            <a:r>
              <a:rPr lang="en-GB" dirty="0"/>
              <a:t>includes: BCC net percentage balance of companies reporting that export orders and deliveries increased on the quarter (data are not seasonally adjusted); CBI average of the net percentage balances of manufacturing companies reporting that export orders and deliveries increased on the quarter, and that their present export order books are above normal volumes (the latter series is a quarterly average of monthly data); </a:t>
            </a:r>
            <a:r>
              <a:rPr lang="en-GB" dirty="0" err="1"/>
              <a:t>Markit</a:t>
            </a:r>
            <a:r>
              <a:rPr lang="en-GB" dirty="0"/>
              <a:t>/CIPS net percentage balance of manufacturing companies reporting that export orders increased this month compared with the previous month (quarterly average of monthly data); Agents measure of manufacturing companies’ reported annual growth in production for sales to overseas customers over the past three months (last available observation for each quarter); EEF average of the net percentage balances of manufacturing companies reporting that export orders increased over the past three months and were expected to increase over the next three months. Indicators are scaled to match the mean and variance of four‑quarter export growth since 2000. </a:t>
            </a:r>
          </a:p>
          <a:p>
            <a:r>
              <a:rPr lang="en-GB" dirty="0"/>
              <a:t>(</a:t>
            </a:r>
            <a:r>
              <a:rPr lang="en-GB" dirty="0" smtClean="0"/>
              <a:t>b)	Chained‑volume </a:t>
            </a:r>
            <a:r>
              <a:rPr lang="en-GB" dirty="0"/>
              <a:t>measure, excluding the impact of MTIC fraud. The diamond shows Bank staff’s projection for 2018 Q1.</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1325" y="1371600"/>
            <a:ext cx="6189282" cy="3634442"/>
          </a:xfrm>
          <a:prstGeom prst="rect">
            <a:avLst/>
          </a:prstGeom>
        </p:spPr>
      </p:pic>
    </p:spTree>
    <p:extLst>
      <p:ext uri="{BB962C8B-B14F-4D97-AF65-F5344CB8AC3E}">
        <p14:creationId xmlns:p14="http://schemas.microsoft.com/office/powerpoint/2010/main" val="4383573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Chart 2.5</a:t>
            </a:r>
            <a:r>
              <a:rPr lang="en-US" dirty="0" smtClean="0"/>
              <a:t> </a:t>
            </a:r>
            <a:r>
              <a:rPr lang="en-GB" dirty="0"/>
              <a:t>The capital stock has risen by less than in previous cycles </a:t>
            </a:r>
          </a:p>
          <a:p>
            <a:pPr lvl="2"/>
            <a:r>
              <a:rPr lang="en-GB" dirty="0" smtClean="0"/>
              <a:t>Market </a:t>
            </a:r>
            <a:r>
              <a:rPr lang="en-GB" dirty="0"/>
              <a:t>sector capital stock over past growth </a:t>
            </a:r>
            <a:r>
              <a:rPr lang="en-GB" dirty="0" smtClean="0"/>
              <a:t>cycles</a:t>
            </a:r>
            <a:r>
              <a:rPr lang="en-US" baseline="30000" dirty="0" smtClean="0"/>
              <a:t>(a</a:t>
            </a:r>
            <a:r>
              <a:rPr lang="en-US" baseline="30000" dirty="0"/>
              <a:t>)</a:t>
            </a:r>
            <a:endParaRPr lang="en-GB" baseline="30000" dirty="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GB" dirty="0"/>
              <a:t>Sources: ONS and Bank calculations. </a:t>
            </a:r>
            <a:endParaRPr lang="en-GB" dirty="0" smtClean="0"/>
          </a:p>
          <a:p>
            <a:endParaRPr lang="en-GB" dirty="0"/>
          </a:p>
          <a:p>
            <a:r>
              <a:rPr lang="en-GB" dirty="0"/>
              <a:t>(</a:t>
            </a:r>
            <a:r>
              <a:rPr lang="en-GB" dirty="0" smtClean="0"/>
              <a:t>a)	Fixed </a:t>
            </a:r>
            <a:r>
              <a:rPr lang="en-GB" dirty="0"/>
              <a:t>capital stock, including structures, machinery, vehicles, computers, purchased software, own-account software, mineral exploration, artistic originals and R&amp;D. Calculations are based on Oulton, N and Wallis, G (2016), ‘Capital stocks and capital services: integrated and consistent estimates for the United Kingdom, 1950–2013’, </a:t>
            </a:r>
            <a:r>
              <a:rPr lang="en-GB" i="1" dirty="0"/>
              <a:t>Economic Modelling</a:t>
            </a:r>
            <a:r>
              <a:rPr lang="en-GB" dirty="0"/>
              <a:t>, Vol. 54, pages 117–25.</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4951" y="1620000"/>
            <a:ext cx="5902030" cy="3634442"/>
          </a:xfrm>
          <a:prstGeom prst="rect">
            <a:avLst/>
          </a:prstGeom>
        </p:spPr>
      </p:pic>
    </p:spTree>
    <p:extLst>
      <p:ext uri="{BB962C8B-B14F-4D97-AF65-F5344CB8AC3E}">
        <p14:creationId xmlns:p14="http://schemas.microsoft.com/office/powerpoint/2010/main" val="22369011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2.6</a:t>
            </a:r>
            <a:r>
              <a:rPr lang="en-US" dirty="0" smtClean="0"/>
              <a:t> </a:t>
            </a:r>
            <a:r>
              <a:rPr lang="en-GB" dirty="0"/>
              <a:t>Investment intentions remain stable </a:t>
            </a:r>
          </a:p>
          <a:p>
            <a:pPr lvl="2"/>
            <a:r>
              <a:rPr lang="en-GB" dirty="0"/>
              <a:t>Business investment and survey indicators of investment </a:t>
            </a:r>
            <a:r>
              <a:rPr lang="en-GB" dirty="0" smtClean="0"/>
              <a:t>intentions</a:t>
            </a:r>
            <a:r>
              <a:rPr lang="en-US" baseline="30000" dirty="0" smtClean="0"/>
              <a:t>(a</a:t>
            </a:r>
            <a:r>
              <a:rPr lang="en-US" baseline="30000" dirty="0"/>
              <a:t>)</a:t>
            </a:r>
            <a:endParaRPr lang="en-GB" baseline="30000" dirty="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GB" dirty="0"/>
              <a:t>Sources: Bank of England, BCC, CBI, CBI/PwC, ONS and Bank calculations. </a:t>
            </a:r>
            <a:endParaRPr lang="en-GB" dirty="0" smtClean="0"/>
          </a:p>
          <a:p>
            <a:endParaRPr lang="en-GB" dirty="0"/>
          </a:p>
          <a:p>
            <a:r>
              <a:rPr lang="en-GB" dirty="0"/>
              <a:t>(</a:t>
            </a:r>
            <a:r>
              <a:rPr lang="en-GB" dirty="0" smtClean="0"/>
              <a:t>a)	Survey </a:t>
            </a:r>
            <a:r>
              <a:rPr lang="en-GB" dirty="0"/>
              <a:t>measures are scaled to match the mean and variance of four‑quarter business investment growth since 2000. CBI measure is the net percentage balance of respondents reporting that they have increased planned investment in plant and machinery for the next 12 months. BCC measure is the net percentage balance of respondents reporting that they have increased planned investment in plant and machinery; data are not seasonally adjusted. Agents measure shows companies’ intended changes in investment over the next </a:t>
            </a:r>
            <a:r>
              <a:rPr lang="en-GB" dirty="0" smtClean="0"/>
              <a:t/>
            </a:r>
            <a:br>
              <a:rPr lang="en-GB" dirty="0" smtClean="0"/>
            </a:br>
            <a:r>
              <a:rPr lang="en-GB" dirty="0" smtClean="0"/>
              <a:t>12 </a:t>
            </a:r>
            <a:r>
              <a:rPr lang="en-GB" dirty="0"/>
              <a:t>months; last available observation for each quarter. Sectors are weighted together using shares in real business investment. </a:t>
            </a:r>
          </a:p>
          <a:p>
            <a:r>
              <a:rPr lang="en-GB" dirty="0"/>
              <a:t>(</a:t>
            </a:r>
            <a:r>
              <a:rPr lang="en-GB" dirty="0" smtClean="0"/>
              <a:t>b)	Chained‑volume </a:t>
            </a:r>
            <a:r>
              <a:rPr lang="en-GB" dirty="0"/>
              <a:t>measure. Data are adjusted for the transfer of nuclear reactors from the public corporation sector to central government in 2005 Q2. The diamond shows Bank staff’s projection for 2018 Q1.</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1325" y="1371600"/>
            <a:ext cx="6189282" cy="3634442"/>
          </a:xfrm>
          <a:prstGeom prst="rect">
            <a:avLst/>
          </a:prstGeom>
        </p:spPr>
      </p:pic>
    </p:spTree>
    <p:extLst>
      <p:ext uri="{BB962C8B-B14F-4D97-AF65-F5344CB8AC3E}">
        <p14:creationId xmlns:p14="http://schemas.microsoft.com/office/powerpoint/2010/main" val="20443804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Chart 2.7</a:t>
            </a:r>
            <a:r>
              <a:rPr lang="en-US" dirty="0" smtClean="0"/>
              <a:t> </a:t>
            </a:r>
            <a:r>
              <a:rPr lang="en-GB" dirty="0"/>
              <a:t>Consumption has slowed less sharply than real income </a:t>
            </a:r>
          </a:p>
          <a:p>
            <a:pPr lvl="2"/>
            <a:r>
              <a:rPr lang="en-GB" dirty="0"/>
              <a:t>Consumption and real post-tax </a:t>
            </a:r>
            <a:r>
              <a:rPr lang="en-GB" dirty="0" smtClean="0"/>
              <a:t>income</a:t>
            </a:r>
            <a:r>
              <a:rPr lang="en-US" baseline="30000" dirty="0" smtClean="0"/>
              <a:t>(a</a:t>
            </a:r>
            <a:r>
              <a:rPr lang="en-US" baseline="30000" dirty="0"/>
              <a:t>)</a:t>
            </a:r>
            <a:endParaRPr lang="en-GB" baseline="30000" dirty="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GB" dirty="0"/>
              <a:t>(</a:t>
            </a:r>
            <a:r>
              <a:rPr lang="en-GB" dirty="0" smtClean="0"/>
              <a:t>a)	The </a:t>
            </a:r>
            <a:r>
              <a:rPr lang="en-GB" dirty="0"/>
              <a:t>diamonds show Bank staff’s projections for 2018 Q1. </a:t>
            </a:r>
          </a:p>
          <a:p>
            <a:r>
              <a:rPr lang="en-GB" dirty="0"/>
              <a:t>(</a:t>
            </a:r>
            <a:r>
              <a:rPr lang="en-GB" dirty="0" smtClean="0"/>
              <a:t>b)	Chained-volume </a:t>
            </a:r>
            <a:r>
              <a:rPr lang="en-GB" dirty="0"/>
              <a:t>measure. Includes NPISH. </a:t>
            </a:r>
          </a:p>
          <a:p>
            <a:r>
              <a:rPr lang="en-GB" dirty="0"/>
              <a:t>(</a:t>
            </a:r>
            <a:r>
              <a:rPr lang="en-GB" dirty="0" smtClean="0"/>
              <a:t>c)	Nominal </a:t>
            </a:r>
            <a:r>
              <a:rPr lang="en-GB" dirty="0"/>
              <a:t>post‑tax income divided by the consumption deflator (including NPISH).</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1150" y="1620000"/>
            <a:ext cx="6249632" cy="3615047"/>
          </a:xfrm>
          <a:prstGeom prst="rect">
            <a:avLst/>
          </a:prstGeom>
        </p:spPr>
      </p:pic>
    </p:spTree>
    <p:extLst>
      <p:ext uri="{BB962C8B-B14F-4D97-AF65-F5344CB8AC3E}">
        <p14:creationId xmlns:p14="http://schemas.microsoft.com/office/powerpoint/2010/main" val="15837057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Chart </a:t>
            </a:r>
            <a:r>
              <a:rPr lang="en-US" b="1" dirty="0" smtClean="0"/>
              <a:t>2.8</a:t>
            </a:r>
            <a:r>
              <a:rPr lang="en-US" dirty="0" smtClean="0"/>
              <a:t> </a:t>
            </a:r>
            <a:r>
              <a:rPr lang="en-GB" dirty="0"/>
              <a:t>The saving ratio has fallen over the past two years </a:t>
            </a:r>
          </a:p>
          <a:p>
            <a:pPr lvl="2"/>
            <a:r>
              <a:rPr lang="en-GB" dirty="0"/>
              <a:t>Household </a:t>
            </a:r>
            <a:r>
              <a:rPr lang="en-GB" dirty="0" smtClean="0"/>
              <a:t>saving</a:t>
            </a:r>
            <a:r>
              <a:rPr lang="en-US" baseline="30000" dirty="0" smtClean="0"/>
              <a:t>(a</a:t>
            </a:r>
            <a:r>
              <a:rPr lang="en-US" baseline="30000" dirty="0"/>
              <a:t>)</a:t>
            </a:r>
            <a:endParaRPr lang="en-GB" baseline="30000" dirty="0"/>
          </a:p>
          <a:p>
            <a:pPr lvl="2"/>
            <a:endParaRPr lang="en-GB" dirty="0"/>
          </a:p>
        </p:txBody>
      </p:sp>
      <p:sp>
        <p:nvSpPr>
          <p:cNvPr id="5" name="Text Placeholder 4"/>
          <p:cNvSpPr>
            <a:spLocks noGrp="1"/>
          </p:cNvSpPr>
          <p:nvPr>
            <p:ph type="body" sz="quarter" idx="16"/>
          </p:nvPr>
        </p:nvSpPr>
        <p:spPr>
          <a:xfrm>
            <a:off x="292100" y="5810249"/>
            <a:ext cx="8491538" cy="1047751"/>
          </a:xfrm>
        </p:spPr>
        <p:txBody>
          <a:bodyPr/>
          <a:lstStyle/>
          <a:p>
            <a:r>
              <a:rPr lang="en-GB" dirty="0"/>
              <a:t>(</a:t>
            </a:r>
            <a:r>
              <a:rPr lang="en-GB" dirty="0" smtClean="0"/>
              <a:t>a)	The </a:t>
            </a:r>
            <a:r>
              <a:rPr lang="en-GB" dirty="0"/>
              <a:t>diamonds show Bank staff’s projections for 2018 Q1. </a:t>
            </a:r>
          </a:p>
          <a:p>
            <a:r>
              <a:rPr lang="en-GB" dirty="0"/>
              <a:t>(</a:t>
            </a:r>
            <a:r>
              <a:rPr lang="en-GB" dirty="0" smtClean="0"/>
              <a:t>b)	Saving </a:t>
            </a:r>
            <a:r>
              <a:rPr lang="en-GB" dirty="0"/>
              <a:t>as a percentage of household post-tax income. Includes NPISH. </a:t>
            </a:r>
          </a:p>
          <a:p>
            <a:r>
              <a:rPr lang="en-GB" dirty="0"/>
              <a:t>(</a:t>
            </a:r>
            <a:r>
              <a:rPr lang="en-GB" dirty="0" smtClean="0"/>
              <a:t>c)	Saving </a:t>
            </a:r>
            <a:r>
              <a:rPr lang="en-GB" dirty="0"/>
              <a:t>as a percentage of household post-tax income, excluding income not directly received by households such as flows into employment-related pension schemes and imputed rents. Excludes NPISH.</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1325" y="1371600"/>
            <a:ext cx="6189282" cy="3634442"/>
          </a:xfrm>
          <a:prstGeom prst="rect">
            <a:avLst/>
          </a:prstGeom>
        </p:spPr>
      </p:pic>
    </p:spTree>
    <p:extLst>
      <p:ext uri="{BB962C8B-B14F-4D97-AF65-F5344CB8AC3E}">
        <p14:creationId xmlns:p14="http://schemas.microsoft.com/office/powerpoint/2010/main" val="833461062"/>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Props1.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3.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4.xml><?xml version="1.0" encoding="utf-8"?>
<ds:datastoreItem xmlns:ds="http://schemas.openxmlformats.org/officeDocument/2006/customXml" ds:itemID="{D4A39AD9-F0DF-4C49-B8DC-4830BAFEA464}">
  <ds:schemaRefs>
    <ds:schemaRef ds:uri="http://purl.org/dc/elements/1.1/"/>
    <ds:schemaRef ds:uri="94fc26e6-6271-400d-888b-6bc5b0598690"/>
    <ds:schemaRef ds:uri="http://schemas.openxmlformats.org/package/2006/metadata/core-properties"/>
    <ds:schemaRef ds:uri="http://schemas.microsoft.com/office/2006/documentManagement/types"/>
    <ds:schemaRef ds:uri="http://purl.org/dc/dcmitype/"/>
    <ds:schemaRef ds:uri="CEE65117-4BBE-4C9C-8465-20A300C4D3E5"/>
    <ds:schemaRef ds:uri="94FC26E6-6271-400D-888B-6BC5B0598690"/>
    <ds:schemaRef ds:uri="http://schemas.microsoft.com/office/infopath/2007/PartnerControls"/>
    <ds:schemaRef ds:uri="b67fa5cd-9f58-4c91-ae17-33c31eed239f"/>
    <ds:schemaRef ds:uri="http://schemas.microsoft.com/office/2006/metadata/properties"/>
    <ds:schemaRef ds:uri="http://schemas.microsoft.com/sharepoint/v3/fields"/>
    <ds:schemaRef ds:uri="http://schemas.microsoft.com/sharepoint/v3"/>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IR POWERPOINT TEMPLATE</Template>
  <TotalTime>414</TotalTime>
  <Words>467</Words>
  <Application>Microsoft Office PowerPoint</Application>
  <PresentationFormat>On-screen Show (4:3)</PresentationFormat>
  <Paragraphs>101</Paragraphs>
  <Slides>20</Slides>
  <Notes>14</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IR POWERPOINT TEMPLATE</vt:lpstr>
      <vt:lpstr>Inflation Report May 2018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Bank of England Inflation Report May 2016</dc:title>
  <dc:subject>Demand and output</dc:subject>
  <dc:creator>Bank of England</dc:creator>
  <cp:lastModifiedBy>Clarke, Karen</cp:lastModifiedBy>
  <cp:revision>102</cp:revision>
  <cp:lastPrinted>2016-02-03T10:13:04Z</cp:lastPrinted>
  <dcterms:created xsi:type="dcterms:W3CDTF">2015-08-04T14:53:05Z</dcterms:created>
  <dcterms:modified xsi:type="dcterms:W3CDTF">2018-05-09T16:31:02Z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