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7"/>
  </p:notesMasterIdLst>
  <p:sldIdLst>
    <p:sldId id="314" r:id="rId6"/>
    <p:sldId id="325" r:id="rId7"/>
    <p:sldId id="323" r:id="rId8"/>
    <p:sldId id="316" r:id="rId9"/>
    <p:sldId id="317" r:id="rId10"/>
    <p:sldId id="324" r:id="rId11"/>
    <p:sldId id="319" r:id="rId12"/>
    <p:sldId id="326" r:id="rId13"/>
    <p:sldId id="327" r:id="rId14"/>
    <p:sldId id="320" r:id="rId15"/>
    <p:sldId id="321" r:id="rId16"/>
    <p:sldId id="322" r:id="rId17"/>
    <p:sldId id="328" r:id="rId18"/>
    <p:sldId id="330" r:id="rId19"/>
    <p:sldId id="331" r:id="rId20"/>
    <p:sldId id="329" r:id="rId21"/>
    <p:sldId id="332" r:id="rId22"/>
    <p:sldId id="333" r:id="rId23"/>
    <p:sldId id="334" r:id="rId24"/>
    <p:sldId id="335" r:id="rId25"/>
    <p:sldId id="337" r:id="rId26"/>
    <p:sldId id="338" r:id="rId27"/>
    <p:sldId id="339" r:id="rId28"/>
    <p:sldId id="344" r:id="rId29"/>
    <p:sldId id="345" r:id="rId30"/>
    <p:sldId id="340" r:id="rId31"/>
    <p:sldId id="336" r:id="rId32"/>
    <p:sldId id="341" r:id="rId33"/>
    <p:sldId id="342" r:id="rId34"/>
    <p:sldId id="346" r:id="rId35"/>
    <p:sldId id="343" r:id="rId36"/>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656" autoAdjust="0"/>
    <p:restoredTop sz="94660"/>
  </p:normalViewPr>
  <p:slideViewPr>
    <p:cSldViewPr snapToGrid="0" showGuides="1">
      <p:cViewPr>
        <p:scale>
          <a:sx n="100" d="100"/>
          <a:sy n="100" d="100"/>
        </p:scale>
        <p:origin x="-72" y="-72"/>
      </p:cViewPr>
      <p:guideLst>
        <p:guide orient="horz" pos="332"/>
        <p:guide orient="horz" pos="528"/>
        <p:guide orient="horz" pos="3660"/>
        <p:guide orient="horz" pos="1027"/>
        <p:guide pos="4610"/>
        <p:guide pos="955"/>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GB"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GB"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10/05/2018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www.gov.uk/government/collections/data-forecasts" TargetMode="Externa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bankofengland.co.uk/inflation-report/2018/may-2018"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www.bankofengland.co.uk/inflation-report/2018/may-2018" TargetMode="External"/><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May 2018</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Prospects for inflation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5.5 </a:t>
            </a:r>
            <a:r>
              <a:rPr lang="en-GB" dirty="0">
                <a:solidFill>
                  <a:schemeClr val="tx1"/>
                </a:solidFill>
              </a:rPr>
              <a:t>Productivity</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r>
              <a:rPr lang="en-GB" dirty="0" smtClean="0"/>
              <a:t>.</a:t>
            </a:r>
          </a:p>
          <a:p>
            <a:endParaRPr lang="en-GB" dirty="0"/>
          </a:p>
          <a:p>
            <a:r>
              <a:rPr lang="en-GB" dirty="0"/>
              <a:t>(a)	Calendar-year growth rates. GDP per hour worked. GDP is at market prices and projections are based on the mode of the MPC’s </a:t>
            </a:r>
            <a:r>
              <a:rPr lang="en-GB" dirty="0" err="1"/>
              <a:t>backcast</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16063" y="1149176"/>
            <a:ext cx="6084000" cy="4137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1311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art5-6.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6063" y="1155368"/>
            <a:ext cx="6156000" cy="4199390"/>
          </a:xfrm>
          <a:prstGeom prst="rect">
            <a:avLst/>
          </a:prstGeom>
        </p:spPr>
      </p:pic>
      <p:sp>
        <p:nvSpPr>
          <p:cNvPr id="4" name="Text Placeholder 3"/>
          <p:cNvSpPr>
            <a:spLocks noGrp="1"/>
          </p:cNvSpPr>
          <p:nvPr>
            <p:ph type="body" sz="quarter" idx="15"/>
          </p:nvPr>
        </p:nvSpPr>
        <p:spPr/>
        <p:txBody>
          <a:bodyPr/>
          <a:lstStyle/>
          <a:p>
            <a:pPr lvl="1"/>
            <a:r>
              <a:rPr lang="en-GB" b="1" dirty="0"/>
              <a:t>Chart 5.6 </a:t>
            </a:r>
            <a:r>
              <a:rPr lang="en-GB" dirty="0">
                <a:solidFill>
                  <a:schemeClr val="tx1"/>
                </a:solidFill>
              </a:rPr>
              <a:t>Import price inflation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pPr lvl="3"/>
            <a:r>
              <a:rPr lang="en-GB" dirty="0" smtClean="0"/>
              <a:t>Sources</a:t>
            </a:r>
            <a:r>
              <a:rPr lang="en-GB" dirty="0"/>
              <a:t>: ONS and Bank calculations</a:t>
            </a:r>
            <a:r>
              <a:rPr lang="en-GB" dirty="0" smtClean="0"/>
              <a:t>.</a:t>
            </a:r>
          </a:p>
          <a:p>
            <a:endParaRPr lang="en-GB" dirty="0"/>
          </a:p>
          <a:p>
            <a:r>
              <a:rPr lang="en-GB" dirty="0"/>
              <a:t>(a)	Projections are four-quarter inflation rate in Q4. Excludes the impact of MTIC fraud</a:t>
            </a:r>
            <a:r>
              <a:rPr lang="en-GB" dirty="0" smtClean="0"/>
              <a:t>.</a:t>
            </a:r>
            <a:endParaRPr lang="en-GB" dirty="0"/>
          </a:p>
        </p:txBody>
      </p:sp>
    </p:spTree>
    <p:extLst>
      <p:ext uri="{BB962C8B-B14F-4D97-AF65-F5344CB8AC3E}">
        <p14:creationId xmlns:p14="http://schemas.microsoft.com/office/powerpoint/2010/main" val="1856729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5.7 </a:t>
            </a:r>
            <a:r>
              <a:rPr lang="en-GB" dirty="0">
                <a:solidFill>
                  <a:schemeClr val="tx1"/>
                </a:solidFill>
              </a:rPr>
              <a:t>Inflation probabilities relative to the </a:t>
            </a:r>
            <a:r>
              <a:rPr lang="en-GB" dirty="0" smtClean="0">
                <a:solidFill>
                  <a:schemeClr val="tx1"/>
                </a:solidFill>
              </a:rPr>
              <a:t>target</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smtClean="0"/>
              <a:t>The </a:t>
            </a:r>
            <a:r>
              <a:rPr lang="en-GB" dirty="0"/>
              <a:t>May and February swathes in this chart are derived from the same distributions as </a:t>
            </a:r>
            <a:r>
              <a:rPr lang="en-GB" b="1" dirty="0"/>
              <a:t>Charts 5.2 </a:t>
            </a:r>
            <a:r>
              <a:rPr lang="en-GB" dirty="0"/>
              <a:t>and </a:t>
            </a:r>
            <a:r>
              <a:rPr lang="en-GB" b="1" dirty="0"/>
              <a:t>5.3</a:t>
            </a:r>
            <a:r>
              <a:rPr lang="en-GB" dirty="0"/>
              <a:t> respectively. They indicate the assessed probability of inflation relative to the target in each quarter of the forecast period. The 5 percentage points width of the swathes reflects the fact that there is uncertainty about the precise probability in any given quarter, but they should not be interpreted as confidence intervals</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92781" y="1606377"/>
            <a:ext cx="6538736" cy="403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8232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5.F </a:t>
            </a:r>
            <a:r>
              <a:rPr lang="en-GB" dirty="0">
                <a:solidFill>
                  <a:schemeClr val="tx1"/>
                </a:solidFill>
              </a:rPr>
              <a:t>Annual average GDP growth rates of modal, median and mean paths</a:t>
            </a:r>
            <a:r>
              <a:rPr lang="en-GB" baseline="30000" dirty="0">
                <a:solidFill>
                  <a:schemeClr val="tx1"/>
                </a:solidFill>
              </a:rPr>
              <a:t>(a)</a:t>
            </a:r>
            <a:r>
              <a:rPr lang="en-GB" dirty="0">
                <a:solidFill>
                  <a:schemeClr val="tx1"/>
                </a:solidFill>
              </a:rPr>
              <a:t> </a:t>
            </a:r>
          </a:p>
        </p:txBody>
      </p:sp>
      <p:sp>
        <p:nvSpPr>
          <p:cNvPr id="5" name="Text Placeholder 4"/>
          <p:cNvSpPr>
            <a:spLocks noGrp="1"/>
          </p:cNvSpPr>
          <p:nvPr>
            <p:ph type="body" sz="quarter" idx="16"/>
          </p:nvPr>
        </p:nvSpPr>
        <p:spPr>
          <a:xfrm>
            <a:off x="292100" y="5810250"/>
            <a:ext cx="8091959" cy="1047751"/>
          </a:xfrm>
        </p:spPr>
        <p:txBody>
          <a:bodyPr/>
          <a:lstStyle/>
          <a:p>
            <a:r>
              <a:rPr lang="en-GB" dirty="0" smtClean="0"/>
              <a:t>(</a:t>
            </a:r>
            <a:r>
              <a:rPr lang="en-GB" dirty="0"/>
              <a:t>a)	The table shows the projections for annual average GDP growth rates of modal, median and mean projections for four‑quarter growth of real GDP implied by the fan chart. The figures in parentheses show the corresponding projections in the February 2018 </a:t>
            </a:r>
            <a:r>
              <a:rPr lang="en-GB" i="1" dirty="0"/>
              <a:t>Inflation Report </a:t>
            </a:r>
            <a:r>
              <a:rPr lang="en-GB" dirty="0"/>
              <a:t>excluding the </a:t>
            </a:r>
            <a:r>
              <a:rPr lang="en-GB" dirty="0" err="1"/>
              <a:t>backcast</a:t>
            </a:r>
            <a:r>
              <a:rPr lang="en-GB" dirty="0"/>
              <a:t>. The projections have been conditioned on the assumptions in </a:t>
            </a:r>
            <a:r>
              <a:rPr lang="en-GB" b="1" dirty="0"/>
              <a:t>Table 5.B </a:t>
            </a:r>
            <a:r>
              <a:rPr lang="en-GB" dirty="0"/>
              <a:t>footnote (b</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08679" y="1538450"/>
            <a:ext cx="6128932" cy="119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40057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5.8 </a:t>
            </a:r>
            <a:r>
              <a:rPr lang="en-GB" dirty="0">
                <a:solidFill>
                  <a:schemeClr val="tx1"/>
                </a:solidFill>
              </a:rPr>
              <a:t>Projected probabilities of GDP growth in 2020 Q2 (central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t>
            </a:r>
            <a:r>
              <a:rPr lang="en-GB" dirty="0"/>
              <a:t>a)	</a:t>
            </a:r>
            <a:r>
              <a:rPr lang="en-GB" b="1" dirty="0"/>
              <a:t>Chart 5.8 </a:t>
            </a:r>
            <a:r>
              <a:rPr lang="en-GB" dirty="0"/>
              <a:t>represents the cross‑section of the GDP growth fan chart in 2020 Q2 for the market interest rate projection. The grey outline represents the corresponding cross‑section of the February 2018 </a:t>
            </a:r>
            <a:r>
              <a:rPr lang="en-GB" i="1" dirty="0"/>
              <a:t>Inflation Report</a:t>
            </a:r>
            <a:r>
              <a:rPr lang="en-GB" dirty="0"/>
              <a:t> fan chart for the market interest rate projection excluding the </a:t>
            </a:r>
            <a:r>
              <a:rPr lang="en-GB" dirty="0" err="1"/>
              <a:t>backcast</a:t>
            </a:r>
            <a:r>
              <a:rPr lang="en-GB" dirty="0"/>
              <a:t>. The projections have been conditioned on the assumptions in </a:t>
            </a:r>
            <a:r>
              <a:rPr lang="en-GB" b="1" dirty="0"/>
              <a:t>Table 5.B </a:t>
            </a:r>
            <a:r>
              <a:rPr lang="en-GB" dirty="0"/>
              <a:t>footnote (b). The coloured bands in </a:t>
            </a:r>
            <a:r>
              <a:rPr lang="en-GB" b="1" dirty="0"/>
              <a:t>Chart 5.8 </a:t>
            </a:r>
            <a:r>
              <a:rPr lang="en-GB" dirty="0"/>
              <a:t>have a similar interpretation to those on the fan charts. Like the fan charts, they portray the central 90% of the probability distribution.</a:t>
            </a:r>
          </a:p>
          <a:p>
            <a:r>
              <a:rPr lang="en-GB" dirty="0"/>
              <a:t>(b)	Average probability within each band; the figures on the y‑axis indicate the probability of growth being within ±0.05 percentage points of any given growth rate, specified to one decimal place</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16063" y="1550774"/>
            <a:ext cx="6020442" cy="3654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517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5.9 </a:t>
            </a:r>
            <a:r>
              <a:rPr lang="en-GB" dirty="0">
                <a:solidFill>
                  <a:schemeClr val="tx1"/>
                </a:solidFill>
              </a:rPr>
              <a:t>Unemployment 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smtClean="0"/>
              <a:t>The </a:t>
            </a:r>
            <a:r>
              <a:rPr lang="en-GB" dirty="0"/>
              <a:t>fan chart depicts the probability of various outcomes for LFS unemployment. It has been conditioned on the assumptions in </a:t>
            </a:r>
            <a:r>
              <a:rPr lang="en-GB" b="1" dirty="0"/>
              <a:t>Table 5.B </a:t>
            </a:r>
            <a:r>
              <a:rPr lang="en-GB" dirty="0"/>
              <a:t>footnote (b). The coloured bands have the same interpretation as in </a:t>
            </a:r>
            <a:r>
              <a:rPr lang="en-GB" b="1" dirty="0"/>
              <a:t>Chart 5.1</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2018 Q1, a quarter earlier than the fan for CPI inflation. That is because Q1 is a staff projection for the unemployment rate, based in part on data for January and February. The unemployment rate was 4.2% in the three months to February, and is projected to be 4.2% in Q1 as a whole. A significant proportion of this distribution lies below Bank staff’s current estimate of the long-term equilibrium unemployment rate. There is therefore uncertainty about the precise calibration of this fan chart</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07534" y="1599473"/>
            <a:ext cx="6128932" cy="3642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91298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5.G </a:t>
            </a:r>
            <a:r>
              <a:rPr lang="en-GB" dirty="0">
                <a:solidFill>
                  <a:schemeClr val="tx1"/>
                </a:solidFill>
              </a:rPr>
              <a:t>Q4 CPI </a:t>
            </a:r>
            <a:r>
              <a:rPr lang="en-GB" dirty="0" smtClean="0">
                <a:solidFill>
                  <a:schemeClr val="tx1"/>
                </a:solidFill>
              </a:rPr>
              <a:t>inflation</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smtClean="0"/>
              <a:t>The </a:t>
            </a:r>
            <a:r>
              <a:rPr lang="en-GB" dirty="0"/>
              <a:t>table shows projections for Q4 four‑quarter CPI inflation. The figures in parentheses show the corresponding projections in the February 2018 </a:t>
            </a:r>
            <a:r>
              <a:rPr lang="en-GB" i="1" dirty="0"/>
              <a:t>Inflation Report</a:t>
            </a:r>
            <a:r>
              <a:rPr lang="en-GB" dirty="0"/>
              <a:t>. The projections have been conditioned on the assumptions in </a:t>
            </a:r>
            <a:r>
              <a:rPr lang="en-GB" b="1" dirty="0"/>
              <a:t>Table 5.B </a:t>
            </a:r>
            <a:r>
              <a:rPr lang="en-GB" dirty="0"/>
              <a:t>footnote (b</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51929" y="1562477"/>
            <a:ext cx="6128932" cy="1196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7468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5.10 </a:t>
            </a:r>
            <a:r>
              <a:rPr lang="en-GB" dirty="0">
                <a:solidFill>
                  <a:schemeClr val="tx1"/>
                </a:solidFill>
              </a:rPr>
              <a:t>Projected probabilities of CPI inflation in 2020 Q2 (central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t>
            </a:r>
            <a:r>
              <a:rPr lang="en-GB" dirty="0"/>
              <a:t>a)	</a:t>
            </a:r>
            <a:r>
              <a:rPr lang="en-GB" b="1" dirty="0"/>
              <a:t>Chart 5.10 </a:t>
            </a:r>
            <a:r>
              <a:rPr lang="en-GB" dirty="0"/>
              <a:t>represents the cross‑section of the CPI inflation fan chart in 2020 Q2 for the market interest rate projection. The grey outline represents the corresponding cross‑section of the February 2018 </a:t>
            </a:r>
            <a:r>
              <a:rPr lang="en-GB" i="1" dirty="0"/>
              <a:t>Inflation Report</a:t>
            </a:r>
            <a:r>
              <a:rPr lang="en-GB" dirty="0"/>
              <a:t> fan chart for the market interest rate projection. The projections have been conditioned on the assumptions in </a:t>
            </a:r>
            <a:r>
              <a:rPr lang="en-GB" b="1" dirty="0"/>
              <a:t>Table 5.B </a:t>
            </a:r>
            <a:r>
              <a:rPr lang="en-GB" dirty="0"/>
              <a:t>footnote (b). The coloured bands in </a:t>
            </a:r>
            <a:r>
              <a:rPr lang="en-GB" b="1" dirty="0"/>
              <a:t>Chart 5.10 </a:t>
            </a:r>
            <a:r>
              <a:rPr lang="en-GB" dirty="0"/>
              <a:t>have a similar interpretation to those on the fan charts. Like the fan charts, they portray the central 90% of the probability distribution.</a:t>
            </a:r>
          </a:p>
          <a:p>
            <a:r>
              <a:rPr lang="en-GB" dirty="0"/>
              <a:t>(b)	Average probability within each band; the figures on the y‑axis indicate the probability of inflation being within ±0.05 percentage points of any given inflation rate, specified </a:t>
            </a:r>
            <a:r>
              <a:rPr lang="en-GB" dirty="0" smtClean="0"/>
              <a:t>to one</a:t>
            </a:r>
            <a:r>
              <a:rPr lang="en-GB" dirty="0"/>
              <a:t> decimal place</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16063" y="1544596"/>
            <a:ext cx="6059925" cy="3654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624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636747" cy="882143"/>
          </a:xfrm>
        </p:spPr>
        <p:txBody>
          <a:bodyPr/>
          <a:lstStyle/>
          <a:p>
            <a:pPr lvl="1"/>
            <a:r>
              <a:rPr lang="en-GB" b="1" dirty="0"/>
              <a:t>Chart 5.11 </a:t>
            </a:r>
            <a:r>
              <a:rPr lang="en-GB" dirty="0">
                <a:solidFill>
                  <a:schemeClr val="tx1"/>
                </a:solidFill>
              </a:rPr>
              <a:t>GDP projection based on constant nominal interest rates at 0.5%,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5.1</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07534" y="1595725"/>
            <a:ext cx="6128932" cy="3654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3170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5.12 </a:t>
            </a:r>
            <a:r>
              <a:rPr lang="en-GB" dirty="0">
                <a:solidFill>
                  <a:schemeClr val="tx1"/>
                </a:solidFill>
              </a:rPr>
              <a:t>CPI inflation projection based on constant nominal interest rates at 0.5%,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5.2</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07534" y="1598805"/>
            <a:ext cx="6128932" cy="3630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2179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5.A </a:t>
            </a:r>
            <a:r>
              <a:rPr lang="en-GB" dirty="0">
                <a:solidFill>
                  <a:schemeClr val="tx1"/>
                </a:solidFill>
              </a:rPr>
              <a:t>Conditioning path for Bank Rate implied by forward market interest rates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t>
            </a:r>
            <a:r>
              <a:rPr lang="en-GB" dirty="0"/>
              <a:t>a)	The data are 15 working day averages of one‑day forward rates to 2 May 2018 and 31 January 2018 respectively. The curve is based on overnight index swap rates.</a:t>
            </a:r>
          </a:p>
          <a:p>
            <a:r>
              <a:rPr lang="en-GB" dirty="0"/>
              <a:t>(b)	May figure for 2018 Q2 is an average of realised overnight rates to 2 May 2018, and forward rates thereafter</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45750" y="1539087"/>
            <a:ext cx="6128932" cy="1540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35364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Box 5</a:t>
            </a:r>
          </a:p>
          <a:p>
            <a:pPr algn="ctr"/>
            <a:r>
              <a:rPr lang="en-GB" sz="2400" b="1" dirty="0">
                <a:latin typeface="Arial" pitchFamily="34" charset="0"/>
                <a:cs typeface="Arial" pitchFamily="34" charset="0"/>
              </a:rPr>
              <a:t>How has the economy evolved relative to the</a:t>
            </a:r>
          </a:p>
          <a:p>
            <a:pPr algn="ctr"/>
            <a:r>
              <a:rPr lang="en-GB" sz="2400" b="1" dirty="0">
                <a:latin typeface="Arial" pitchFamily="34" charset="0"/>
                <a:cs typeface="Arial" pitchFamily="34" charset="0"/>
              </a:rPr>
              <a:t>February 2017 </a:t>
            </a:r>
            <a:r>
              <a:rPr lang="en-GB" sz="2400" b="1" i="1" dirty="0">
                <a:latin typeface="Arial" pitchFamily="34" charset="0"/>
                <a:cs typeface="Arial" pitchFamily="34" charset="0"/>
              </a:rPr>
              <a:t>Report</a:t>
            </a:r>
            <a:r>
              <a:rPr lang="en-GB" sz="2400" b="1" dirty="0">
                <a:latin typeface="Arial" pitchFamily="34" charset="0"/>
                <a:cs typeface="Arial" pitchFamily="34" charset="0"/>
              </a:rPr>
              <a:t>?</a:t>
            </a:r>
            <a:r>
              <a:rPr lang="en-GB" sz="2400" b="1" dirty="0">
                <a:solidFill>
                  <a:srgbClr val="960000"/>
                </a:solidFill>
                <a:latin typeface="Arial" pitchFamily="34" charset="0"/>
                <a:cs typeface="Arial" pitchFamily="34" charset="0"/>
              </a:rPr>
              <a:t> </a:t>
            </a:r>
            <a:endParaRPr lang="en-GB" sz="2400" b="1" dirty="0" smtClean="0">
              <a:solidFill>
                <a:srgbClr val="960000"/>
              </a:solidFill>
              <a:latin typeface="Arial" pitchFamily="34" charset="0"/>
              <a:cs typeface="Arial" pitchFamily="34" charset="0"/>
            </a:endParaRPr>
          </a:p>
          <a:p>
            <a:pPr algn="ctr"/>
            <a:endParaRPr lang="en-GB" sz="2400" dirty="0">
              <a:latin typeface="Arial" pitchFamily="34" charset="0"/>
              <a:cs typeface="Arial" pitchFamily="34" charset="0"/>
            </a:endParaRPr>
          </a:p>
        </p:txBody>
      </p:sp>
    </p:spTree>
    <p:extLst>
      <p:ext uri="{BB962C8B-B14F-4D97-AF65-F5344CB8AC3E}">
        <p14:creationId xmlns:p14="http://schemas.microsoft.com/office/powerpoint/2010/main" val="21134866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425593" cy="882143"/>
          </a:xfrm>
        </p:spPr>
        <p:txBody>
          <a:bodyPr/>
          <a:lstStyle/>
          <a:p>
            <a:pPr lvl="1"/>
            <a:r>
              <a:rPr lang="en-GB" b="1" dirty="0"/>
              <a:t>Chart A </a:t>
            </a:r>
            <a:r>
              <a:rPr lang="en-GB" dirty="0"/>
              <a:t>GDP growth and CPI inflation have evolved broadly as expected, while unemployment fell further than anticipated</a:t>
            </a:r>
          </a:p>
          <a:p>
            <a:pPr lvl="2"/>
            <a:r>
              <a:rPr lang="en-GB" dirty="0"/>
              <a:t>GDP, CPI and unemployment outturns and projections in the February 2017 </a:t>
            </a:r>
            <a:r>
              <a:rPr lang="en-GB" i="1" dirty="0"/>
              <a:t>Report</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a:xfrm>
            <a:off x="4765486" y="4204448"/>
            <a:ext cx="4175779" cy="2653554"/>
          </a:xfrm>
        </p:spPr>
        <p:txBody>
          <a:bodyPr/>
          <a:lstStyle/>
          <a:p>
            <a:r>
              <a:rPr lang="en-GB" dirty="0" smtClean="0"/>
              <a:t>(</a:t>
            </a:r>
            <a:r>
              <a:rPr lang="en-GB" dirty="0"/>
              <a:t>a)	The projections were conditioned on: market interest rate expectations; the assumption that the stock of purchased gilts financed by the issuance of central bank reserves remained at £435 billion throughout the forecast period; the stock of purchased corporate bonds reached £10 billion and remained there throughout the forecast period; and the announced Term Funding Scheme (TFS) financed by the issuance of central bank reserves.</a:t>
            </a:r>
          </a:p>
          <a:p>
            <a:r>
              <a:rPr lang="en-GB" dirty="0"/>
              <a:t>(b)	See footnote to Chart 5.1 in the February 2017 </a:t>
            </a:r>
            <a:r>
              <a:rPr lang="en-GB" i="1" dirty="0"/>
              <a:t>Report</a:t>
            </a:r>
            <a:r>
              <a:rPr lang="en-GB" dirty="0"/>
              <a:t> for information on how to interpret the fan chart.</a:t>
            </a:r>
          </a:p>
          <a:p>
            <a:r>
              <a:rPr lang="en-GB" dirty="0"/>
              <a:t>(c)	The latest </a:t>
            </a:r>
            <a:r>
              <a:rPr lang="en-GB" dirty="0" err="1"/>
              <a:t>backcast</a:t>
            </a:r>
            <a:r>
              <a:rPr lang="en-GB" dirty="0"/>
              <a:t> is a judgement about the path for GDP in the mature estimate of the data.</a:t>
            </a:r>
          </a:p>
          <a:p>
            <a:r>
              <a:rPr lang="en-GB" dirty="0"/>
              <a:t>(d)	See footnote to Charts 5.2 and 5.3 in the February 2017 </a:t>
            </a:r>
            <a:r>
              <a:rPr lang="en-GB" i="1" dirty="0"/>
              <a:t>Report</a:t>
            </a:r>
            <a:r>
              <a:rPr lang="en-GB" dirty="0"/>
              <a:t> for information on how to interpret the fan chart.</a:t>
            </a:r>
          </a:p>
          <a:p>
            <a:r>
              <a:rPr lang="en-GB" dirty="0"/>
              <a:t>(e)	See footnote to Chart 5.6 in the February 2017 </a:t>
            </a:r>
            <a:r>
              <a:rPr lang="en-GB" i="1" dirty="0"/>
              <a:t>Report</a:t>
            </a:r>
            <a:r>
              <a:rPr lang="en-GB" dirty="0"/>
              <a:t> for information on how to interpret the fan chart.</a:t>
            </a:r>
          </a:p>
          <a:p>
            <a:r>
              <a:rPr lang="en-GB" dirty="0"/>
              <a:t>(f)	The diamond shows Bank staff’s projection for 2018 Q1, based on data to February</a:t>
            </a:r>
            <a:r>
              <a:rPr lang="en-GB" dirty="0" smtClean="0"/>
              <a:t>.</a:t>
            </a:r>
            <a:endParaRPr lang="en-GB"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100" y="1730149"/>
            <a:ext cx="4133342" cy="244571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65486" y="1730149"/>
            <a:ext cx="4132800" cy="244539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0798" y="4258196"/>
            <a:ext cx="4124644" cy="2451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0104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1 </a:t>
            </a:r>
            <a:r>
              <a:rPr lang="en-GB" dirty="0">
                <a:solidFill>
                  <a:schemeClr val="tx1"/>
                </a:solidFill>
              </a:rPr>
              <a:t>Assessing the anticipated developments underpinning the key judgements in the February 2017 </a:t>
            </a:r>
            <a:r>
              <a:rPr lang="en-GB" i="1" dirty="0" smtClean="0">
                <a:solidFill>
                  <a:schemeClr val="tx1"/>
                </a:solidFill>
              </a:rPr>
              <a:t>Report</a:t>
            </a:r>
            <a:endParaRPr lang="en-GB" dirty="0">
              <a:solidFill>
                <a:schemeClr val="tx1"/>
              </a:solidFill>
            </a:endParaRPr>
          </a:p>
        </p:txBody>
      </p:sp>
      <p:sp>
        <p:nvSpPr>
          <p:cNvPr id="3" name="Text Placeholder 2"/>
          <p:cNvSpPr>
            <a:spLocks noGrp="1"/>
          </p:cNvSpPr>
          <p:nvPr>
            <p:ph type="body" sz="quarter" idx="16"/>
          </p:nvPr>
        </p:nvSpPr>
        <p:spPr>
          <a:xfrm>
            <a:off x="4763530" y="1630363"/>
            <a:ext cx="4145692" cy="5227638"/>
          </a:xfrm>
        </p:spPr>
        <p:txBody>
          <a:bodyPr/>
          <a:lstStyle/>
          <a:p>
            <a:pPr lvl="3"/>
            <a:r>
              <a:rPr lang="en-GB" dirty="0" smtClean="0"/>
              <a:t>Sources</a:t>
            </a:r>
            <a:r>
              <a:rPr lang="en-GB" dirty="0"/>
              <a:t>: Bank of England, BDRC Continental </a:t>
            </a:r>
            <a:r>
              <a:rPr lang="en-GB" i="1" dirty="0"/>
              <a:t>SME Finance Monitor</a:t>
            </a:r>
            <a:r>
              <a:rPr lang="en-GB" dirty="0"/>
              <a:t>, Bloomberg Finance L.P., British Household Panel Survey, Department for Business, Energy and Industrial Strategy, Eurostat, ICE/</a:t>
            </a:r>
            <a:r>
              <a:rPr lang="en-GB" dirty="0" err="1"/>
              <a:t>BoAML</a:t>
            </a:r>
            <a:r>
              <a:rPr lang="en-GB" dirty="0"/>
              <a:t> (used with permission), IMF </a:t>
            </a:r>
            <a:r>
              <a:rPr lang="en-GB" i="1" dirty="0"/>
              <a:t>World Economic Outlook</a:t>
            </a:r>
            <a:r>
              <a:rPr lang="en-GB" dirty="0"/>
              <a:t> (</a:t>
            </a:r>
            <a:r>
              <a:rPr lang="en-GB" i="1" dirty="0"/>
              <a:t>WEO</a:t>
            </a:r>
            <a:r>
              <a:rPr lang="en-GB" dirty="0"/>
              <a:t>), ONS, Thomson Reuters </a:t>
            </a:r>
            <a:r>
              <a:rPr lang="en-GB" dirty="0" err="1"/>
              <a:t>Datastream</a:t>
            </a:r>
            <a:r>
              <a:rPr lang="en-GB" dirty="0"/>
              <a:t>, US Bureau of Economic Analysis and </a:t>
            </a:r>
            <a:endParaRPr lang="en-GB" dirty="0" smtClean="0"/>
          </a:p>
          <a:p>
            <a:pPr lvl="3"/>
            <a:r>
              <a:rPr lang="en-GB" dirty="0" smtClean="0"/>
              <a:t>Bank </a:t>
            </a:r>
            <a:r>
              <a:rPr lang="en-GB" dirty="0"/>
              <a:t>calculations</a:t>
            </a:r>
            <a:r>
              <a:rPr lang="en-GB" dirty="0" smtClean="0"/>
              <a:t>.</a:t>
            </a:r>
          </a:p>
          <a:p>
            <a:endParaRPr lang="en-GB" dirty="0"/>
          </a:p>
          <a:p>
            <a:r>
              <a:rPr lang="en-GB" dirty="0"/>
              <a:t>(a)	Where partial data are available for the quarter, Bank staff’s projection for that quarter, based on that data, is used. </a:t>
            </a:r>
          </a:p>
          <a:p>
            <a:r>
              <a:rPr lang="en-GB" dirty="0"/>
              <a:t>(b)	Level in 2018 Q1.</a:t>
            </a:r>
          </a:p>
          <a:p>
            <a:r>
              <a:rPr lang="en-GB" dirty="0"/>
              <a:t>(c)	Chained-volume measures. Change in percentage points between 2016 Q4 and </a:t>
            </a:r>
            <a:r>
              <a:rPr lang="en-GB" dirty="0" smtClean="0"/>
              <a:t/>
            </a:r>
            <a:br>
              <a:rPr lang="en-GB" dirty="0" smtClean="0"/>
            </a:br>
            <a:r>
              <a:rPr lang="en-GB" dirty="0" smtClean="0"/>
              <a:t>2018 </a:t>
            </a:r>
            <a:r>
              <a:rPr lang="en-GB" dirty="0"/>
              <a:t>Q1.</a:t>
            </a:r>
          </a:p>
          <a:p>
            <a:r>
              <a:rPr lang="en-GB" dirty="0"/>
              <a:t>(d)	Constructed using real GDP growth rates of 180 countries weighted according to their shares in UK exports.</a:t>
            </a:r>
          </a:p>
          <a:p>
            <a:r>
              <a:rPr lang="en-GB" dirty="0"/>
              <a:t>(e)	Percentage point contributions between 2016 Q3 and 2017 Q4. GDP at market prices is based on the mode of the MPC’s </a:t>
            </a:r>
            <a:r>
              <a:rPr lang="en-GB" dirty="0" err="1"/>
              <a:t>backcast</a:t>
            </a:r>
            <a:r>
              <a:rPr lang="en-GB" dirty="0"/>
              <a:t>.</a:t>
            </a:r>
          </a:p>
          <a:p>
            <a:r>
              <a:rPr lang="en-GB" dirty="0"/>
              <a:t>(f)	Excludes the impact of missing trader intra-community fraud. Per cent change between 2016 Q3 and 2017 Q4. </a:t>
            </a:r>
          </a:p>
          <a:p>
            <a:r>
              <a:rPr lang="en-GB" dirty="0"/>
              <a:t>(g)	Based on a weighted average of household and corporate loan and deposit spreads over appropriate risk-free rates. Change in percentage points between 2016 Q4 and 2018 Q1. </a:t>
            </a:r>
          </a:p>
          <a:p>
            <a:r>
              <a:rPr lang="en-GB" dirty="0"/>
              <a:t>(h)	Percentage of total available household resources. Includes non-profit institutions serving households. Change in percentage points between 2016 Q3 and 2017 Q4.</a:t>
            </a:r>
          </a:p>
          <a:p>
            <a:r>
              <a:rPr lang="en-GB" dirty="0"/>
              <a:t>(</a:t>
            </a:r>
            <a:r>
              <a:rPr lang="en-GB" dirty="0" err="1"/>
              <a:t>i</a:t>
            </a:r>
            <a:r>
              <a:rPr lang="en-GB" dirty="0"/>
              <a:t>)	GDP per hour worked. GDP at market prices is based on the mode of the MPC’s </a:t>
            </a:r>
            <a:r>
              <a:rPr lang="en-GB" dirty="0" err="1"/>
              <a:t>backcast</a:t>
            </a:r>
            <a:r>
              <a:rPr lang="en-GB" dirty="0"/>
              <a:t>. Change in percentage points between 2016 Q4 and 2018 Q1.</a:t>
            </a:r>
          </a:p>
          <a:p>
            <a:r>
              <a:rPr lang="en-GB" dirty="0"/>
              <a:t>(j)	Figure for 2018 Q1 is Bank staff’s projection, based on labour market data to February.</a:t>
            </a:r>
          </a:p>
          <a:p>
            <a:r>
              <a:rPr lang="en-GB" dirty="0"/>
              <a:t>(k)	Percentage of the 16+ population. Level in 2018 Q1.</a:t>
            </a:r>
          </a:p>
          <a:p>
            <a:r>
              <a:rPr lang="en-GB" dirty="0"/>
              <a:t>(l)	Average weekly hours worked in main job and second job. Level in 2018 Q1.</a:t>
            </a:r>
          </a:p>
          <a:p>
            <a:r>
              <a:rPr lang="en-GB" dirty="0"/>
              <a:t>(m)	Whole-economy total pay. Per cent change in level between 2016 Q4 and 2018 Q1.</a:t>
            </a:r>
          </a:p>
          <a:p>
            <a:r>
              <a:rPr lang="en-GB" dirty="0"/>
              <a:t>(n)	Whole-economy total labour costs divided by GDP at market prices, based on the mode of the MPC’s GDP </a:t>
            </a:r>
            <a:r>
              <a:rPr lang="en-GB" dirty="0" err="1"/>
              <a:t>backcast</a:t>
            </a:r>
            <a:r>
              <a:rPr lang="en-GB" dirty="0"/>
              <a:t>. Per cent change in level between 2016 Q3 and 2017 Q4</a:t>
            </a:r>
            <a:r>
              <a:rPr lang="en-GB" dirty="0" smtClean="0"/>
              <a:t>.</a:t>
            </a:r>
            <a:endParaRPr lang="en-GB"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45550" y="1311843"/>
            <a:ext cx="3547974" cy="5418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8748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2 </a:t>
            </a:r>
            <a:r>
              <a:rPr lang="en-GB" dirty="0">
                <a:solidFill>
                  <a:schemeClr val="tx1"/>
                </a:solidFill>
              </a:rPr>
              <a:t>News relative to selected </a:t>
            </a:r>
            <a:r>
              <a:rPr lang="en-GB" dirty="0" smtClean="0">
                <a:solidFill>
                  <a:schemeClr val="tx1"/>
                </a:solidFill>
              </a:rPr>
              <a:t>forecasts</a:t>
            </a:r>
            <a:endParaRPr lang="en-GB" dirty="0">
              <a:solidFill>
                <a:schemeClr val="tx1"/>
              </a:solidFill>
            </a:endParaRPr>
          </a:p>
        </p:txBody>
      </p:sp>
      <p:sp>
        <p:nvSpPr>
          <p:cNvPr id="3" name="Text Placeholder 2"/>
          <p:cNvSpPr>
            <a:spLocks noGrp="1"/>
          </p:cNvSpPr>
          <p:nvPr>
            <p:ph type="body" sz="quarter" idx="16"/>
          </p:nvPr>
        </p:nvSpPr>
        <p:spPr/>
        <p:txBody>
          <a:bodyPr/>
          <a:lstStyle/>
          <a:p>
            <a:r>
              <a:rPr lang="en-GB" dirty="0" smtClean="0"/>
              <a:t>Sources</a:t>
            </a:r>
            <a:r>
              <a:rPr lang="en-GB" dirty="0"/>
              <a:t>: ONS and Bank calculations</a:t>
            </a:r>
            <a:r>
              <a:rPr lang="en-GB" dirty="0" smtClean="0"/>
              <a:t>.</a:t>
            </a:r>
          </a:p>
          <a:p>
            <a:endParaRPr lang="en-GB" dirty="0"/>
          </a:p>
          <a:p>
            <a:r>
              <a:rPr lang="en-GB" dirty="0"/>
              <a:t>(a)	Chained-volume measure, based on the mode of the MPC’s </a:t>
            </a:r>
            <a:r>
              <a:rPr lang="en-GB" dirty="0" err="1"/>
              <a:t>backcast</a:t>
            </a:r>
            <a:r>
              <a:rPr lang="en-GB" dirty="0"/>
              <a:t>.  </a:t>
            </a:r>
          </a:p>
          <a:p>
            <a:r>
              <a:rPr lang="en-GB" dirty="0"/>
              <a:t>(b)	Data for 2018 Q1 is Bank staff’s projection, based on data to February.</a:t>
            </a:r>
          </a:p>
          <a:p>
            <a:r>
              <a:rPr lang="en-GB" dirty="0"/>
              <a:t>(c)	Percentage points. May not equal the difference between forecast and outturn due to rounding</a:t>
            </a:r>
            <a:r>
              <a:rPr lang="en-GB" dirty="0" smtClean="0"/>
              <a:t>.</a:t>
            </a:r>
            <a:endParaRPr lang="en-GB"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21036" y="1518413"/>
            <a:ext cx="6128932" cy="2557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53922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B </a:t>
            </a:r>
            <a:r>
              <a:rPr lang="en-GB" dirty="0"/>
              <a:t>The MPC’s projection for GDP growth was revised up in late 2016</a:t>
            </a:r>
          </a:p>
          <a:p>
            <a:pPr lvl="2"/>
            <a:r>
              <a:rPr lang="en-GB" dirty="0"/>
              <a:t>Projections for 2017 GDP growth</a:t>
            </a:r>
            <a:r>
              <a:rPr lang="en-GB" baseline="30000" dirty="0"/>
              <a:t>(a</a:t>
            </a:r>
            <a:r>
              <a:rPr lang="en-GB" baseline="30000" dirty="0" smtClean="0"/>
              <a:t>)</a:t>
            </a:r>
            <a:endParaRPr lang="en-GB" baseline="30000" dirty="0"/>
          </a:p>
        </p:txBody>
      </p:sp>
      <p:sp>
        <p:nvSpPr>
          <p:cNvPr id="3" name="Text Placeholder 2"/>
          <p:cNvSpPr>
            <a:spLocks noGrp="1"/>
          </p:cNvSpPr>
          <p:nvPr>
            <p:ph type="body" sz="quarter" idx="16"/>
          </p:nvPr>
        </p:nvSpPr>
        <p:spPr>
          <a:xfrm>
            <a:off x="292100" y="5810250"/>
            <a:ext cx="8326738" cy="1047751"/>
          </a:xfrm>
        </p:spPr>
        <p:txBody>
          <a:bodyPr/>
          <a:lstStyle/>
          <a:p>
            <a:r>
              <a:rPr lang="en-GB" dirty="0" smtClean="0"/>
              <a:t>Sources</a:t>
            </a:r>
            <a:r>
              <a:rPr lang="en-GB" dirty="0"/>
              <a:t>: HM Treasury and Bank calculations</a:t>
            </a:r>
            <a:r>
              <a:rPr lang="en-GB" dirty="0" smtClean="0"/>
              <a:t>.</a:t>
            </a:r>
          </a:p>
          <a:p>
            <a:endParaRPr lang="en-GB" dirty="0"/>
          </a:p>
          <a:p>
            <a:r>
              <a:rPr lang="en-GB" dirty="0"/>
              <a:t>(a)	Projections for annual average GDP growth in 2017. Chained-volume measure.</a:t>
            </a:r>
          </a:p>
          <a:p>
            <a:r>
              <a:rPr lang="en-GB" dirty="0"/>
              <a:t>(b)	Based on the mode of the MPC’s </a:t>
            </a:r>
            <a:r>
              <a:rPr lang="en-GB" dirty="0" err="1"/>
              <a:t>backcast</a:t>
            </a:r>
            <a:r>
              <a:rPr lang="en-GB" dirty="0"/>
              <a:t>.</a:t>
            </a:r>
          </a:p>
          <a:p>
            <a:r>
              <a:rPr lang="en-GB" dirty="0"/>
              <a:t>(c)	External forecasters’ projections are from </a:t>
            </a:r>
            <a:r>
              <a:rPr lang="en-GB" u="heavy" dirty="0">
                <a:hlinkClick r:id="rId2"/>
              </a:rPr>
              <a:t>Forecasts for the UK economy: a comparison of independent forecasts</a:t>
            </a:r>
            <a:r>
              <a:rPr lang="en-GB" dirty="0"/>
              <a:t>. The projections chosen are those collected ahead of each </a:t>
            </a:r>
            <a:r>
              <a:rPr lang="en-GB" i="1" dirty="0"/>
              <a:t>Inflation Report</a:t>
            </a:r>
            <a:r>
              <a:rPr lang="en-GB" dirty="0"/>
              <a:t> publication and only projections produced within one month of the </a:t>
            </a:r>
            <a:r>
              <a:rPr lang="en-GB" i="1" dirty="0"/>
              <a:t>Report</a:t>
            </a:r>
            <a:r>
              <a:rPr lang="en-GB" dirty="0"/>
              <a:t> are included in the sample</a:t>
            </a:r>
            <a:r>
              <a:rPr lang="en-GB" dirty="0" smtClean="0"/>
              <a:t>.</a:t>
            </a:r>
            <a:endParaRPr lang="en-GB"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13913" y="1600186"/>
            <a:ext cx="5869054" cy="3654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9018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C </a:t>
            </a:r>
            <a:r>
              <a:rPr lang="en-GB" dirty="0">
                <a:solidFill>
                  <a:schemeClr val="tx1"/>
                </a:solidFill>
              </a:rPr>
              <a:t>Dispersion of GDP growth outturns across deciles of the fan chart probability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p:txBody>
          <a:bodyPr/>
          <a:lstStyle/>
          <a:p>
            <a:r>
              <a:rPr lang="en-GB" dirty="0" smtClean="0"/>
              <a:t>(</a:t>
            </a:r>
            <a:r>
              <a:rPr lang="en-GB" dirty="0"/>
              <a:t>a)	Four-quarter GDP growth. Calculated for the market rate fan charts published since February 2004. </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07534" y="1405208"/>
            <a:ext cx="6128932" cy="3587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611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D</a:t>
            </a:r>
            <a:r>
              <a:rPr lang="en-GB" dirty="0"/>
              <a:t> </a:t>
            </a:r>
            <a:r>
              <a:rPr lang="en-GB" dirty="0">
                <a:solidFill>
                  <a:schemeClr val="tx1"/>
                </a:solidFill>
              </a:rPr>
              <a:t>Dispersion of CPI inflation outturns across deciles of the fan chart probability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p:txBody>
          <a:bodyPr/>
          <a:lstStyle/>
          <a:p>
            <a:r>
              <a:rPr lang="en-GB" dirty="0" smtClean="0"/>
              <a:t>(</a:t>
            </a:r>
            <a:r>
              <a:rPr lang="en-GB" dirty="0"/>
              <a:t>a)	Calculated for the market rate fan charts published since February 2004</a:t>
            </a:r>
            <a:r>
              <a:rPr lang="en-GB" dirty="0" smtClean="0"/>
              <a:t>.</a:t>
            </a:r>
            <a:endParaRPr lang="en-GB"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07534" y="1398589"/>
            <a:ext cx="6128932" cy="3600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86469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Box 6</a:t>
            </a:r>
          </a:p>
          <a:p>
            <a:pPr algn="ctr"/>
            <a:r>
              <a:rPr lang="en-GB" sz="2400" b="1" dirty="0">
                <a:latin typeface="Arial" pitchFamily="34" charset="0"/>
                <a:cs typeface="Arial" pitchFamily="34" charset="0"/>
              </a:rPr>
              <a:t>Other forecasters’ </a:t>
            </a:r>
            <a:r>
              <a:rPr lang="en-GB" sz="2400" b="1" dirty="0" smtClean="0">
                <a:latin typeface="Arial" pitchFamily="34" charset="0"/>
                <a:cs typeface="Arial" pitchFamily="34" charset="0"/>
              </a:rPr>
              <a:t>expectations</a:t>
            </a:r>
            <a:endParaRPr lang="en-GB" sz="2400" b="1" dirty="0">
              <a:latin typeface="Arial" pitchFamily="34" charset="0"/>
              <a:cs typeface="Arial" pitchFamily="34" charset="0"/>
            </a:endParaRPr>
          </a:p>
        </p:txBody>
      </p:sp>
    </p:spTree>
    <p:extLst>
      <p:ext uri="{BB962C8B-B14F-4D97-AF65-F5344CB8AC3E}">
        <p14:creationId xmlns:p14="http://schemas.microsoft.com/office/powerpoint/2010/main" val="19215234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Table 1</a:t>
            </a:r>
            <a:r>
              <a:rPr lang="en-GB" dirty="0"/>
              <a:t> </a:t>
            </a:r>
            <a:r>
              <a:rPr lang="en-GB" dirty="0">
                <a:solidFill>
                  <a:schemeClr val="tx1"/>
                </a:solidFill>
              </a:rPr>
              <a:t>Averages of other forecasters’ central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3" name="Text Placeholder 2"/>
          <p:cNvSpPr>
            <a:spLocks noGrp="1"/>
          </p:cNvSpPr>
          <p:nvPr>
            <p:ph type="body" sz="quarter" idx="16"/>
          </p:nvPr>
        </p:nvSpPr>
        <p:spPr>
          <a:xfrm>
            <a:off x="292100" y="5810250"/>
            <a:ext cx="8382343" cy="1047751"/>
          </a:xfrm>
        </p:spPr>
        <p:txBody>
          <a:bodyPr/>
          <a:lstStyle/>
          <a:p>
            <a:r>
              <a:rPr lang="en-GB" dirty="0" smtClean="0"/>
              <a:t>Source</a:t>
            </a:r>
            <a:r>
              <a:rPr lang="en-GB" dirty="0"/>
              <a:t>: Projections of outside forecasters as of 27 April 2018</a:t>
            </a:r>
            <a:r>
              <a:rPr lang="en-GB" dirty="0" smtClean="0"/>
              <a:t>.</a:t>
            </a:r>
          </a:p>
          <a:p>
            <a:endParaRPr lang="en-GB" dirty="0"/>
          </a:p>
          <a:p>
            <a:r>
              <a:rPr lang="en-GB" dirty="0"/>
              <a:t>(a)	For 2019 Q2, there were 24 forecasts for CPI inflation, 24 for GDP growth, 20 for the unemployment rate, 22 for Bank Rate, 16 for the stock of gilt purchases, 13 for the stock of corporate bond purchases and 12 for the sterling ERI. For 2020 Q2, there were 15 forecasts for CPI inflation, 15 for GDP growth, 13 for the unemployment rate, 18 for Bank Rate, 14 for the stock of gilt purchases, 9 for the stock of corporate bond purchases and 11 for the sterling ERI. For 2021 Q2, there were 14 forecasts for CPI inflation, 14 for GDP growth, 12 for the unemployment rate, 17 for Bank Rate, 12 for the stock of gilt purchases, 8 for the stock of corporate bond purchases and 10 for the sterling ERI.  </a:t>
            </a:r>
          </a:p>
          <a:p>
            <a:r>
              <a:rPr lang="en-GB" dirty="0"/>
              <a:t>(b)	Twelve-month rate.</a:t>
            </a:r>
          </a:p>
          <a:p>
            <a:r>
              <a:rPr lang="en-GB" dirty="0"/>
              <a:t>(c)	Four-quarter percentage change.</a:t>
            </a:r>
          </a:p>
          <a:p>
            <a:r>
              <a:rPr lang="en-GB" dirty="0"/>
              <a:t>(d)	Original purchase value. Purchased via the creation of central bank reserves</a:t>
            </a:r>
            <a:r>
              <a:rPr lang="en-GB" dirty="0" smtClean="0"/>
              <a:t>.</a:t>
            </a:r>
            <a:endParaRPr lang="en-GB"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14859" y="1513920"/>
            <a:ext cx="6128932" cy="2393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29841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a:t>Chart A </a:t>
            </a:r>
            <a:r>
              <a:rPr lang="en-GB" dirty="0"/>
              <a:t>The average probability attached to growth above 3% in three years’ time has declined</a:t>
            </a:r>
          </a:p>
          <a:p>
            <a:pPr lvl="2"/>
            <a:r>
              <a:rPr lang="en-GB" dirty="0"/>
              <a:t>Average probability for growth outturns in three years’ </a:t>
            </a:r>
            <a:r>
              <a:rPr lang="en-GB" dirty="0" smtClean="0"/>
              <a:t>time</a:t>
            </a:r>
            <a:endParaRPr lang="en-GB" dirty="0"/>
          </a:p>
        </p:txBody>
      </p:sp>
      <p:sp>
        <p:nvSpPr>
          <p:cNvPr id="3" name="Text Placeholder 2"/>
          <p:cNvSpPr>
            <a:spLocks noGrp="1"/>
          </p:cNvSpPr>
          <p:nvPr>
            <p:ph type="body" sz="quarter" idx="16"/>
          </p:nvPr>
        </p:nvSpPr>
        <p:spPr/>
        <p:txBody>
          <a:bodyPr/>
          <a:lstStyle/>
          <a:p>
            <a:r>
              <a:rPr lang="en-GB" dirty="0" smtClean="0"/>
              <a:t>Sources</a:t>
            </a:r>
            <a:r>
              <a:rPr lang="en-GB" dirty="0"/>
              <a:t>: Projections of outside forecasters provided for </a:t>
            </a:r>
            <a:r>
              <a:rPr lang="en-GB" i="1" dirty="0"/>
              <a:t>Inflation Reports</a:t>
            </a:r>
            <a:r>
              <a:rPr lang="en-GB" dirty="0"/>
              <a:t> between February 2007 and May 2018</a:t>
            </a:r>
            <a:r>
              <a:rPr lang="en-GB" dirty="0" smtClean="0"/>
              <a:t>.</a:t>
            </a:r>
            <a:endParaRPr lang="en-GB"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07534" y="1599611"/>
            <a:ext cx="6128932" cy="3593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6905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5.B </a:t>
            </a:r>
            <a:r>
              <a:rPr lang="en-GB" dirty="0">
                <a:solidFill>
                  <a:schemeClr val="tx1"/>
                </a:solidFill>
              </a:rPr>
              <a:t>Forecast summary</a:t>
            </a:r>
            <a:r>
              <a:rPr lang="en-GB" baseline="30000" dirty="0">
                <a:solidFill>
                  <a:schemeClr val="tx1"/>
                </a:solidFill>
              </a:rPr>
              <a:t>(a)(b</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t>
            </a:r>
            <a:r>
              <a:rPr lang="en-GB" dirty="0"/>
              <a:t>a)	Modal projections for GDP, CPI inflation, LFS unemployment and excess supply/excess demand. Figures in parentheses show the corresponding projections in the February 2018 </a:t>
            </a:r>
            <a:r>
              <a:rPr lang="en-GB" i="1" dirty="0"/>
              <a:t>Inflation Report</a:t>
            </a:r>
            <a:r>
              <a:rPr lang="en-GB" dirty="0"/>
              <a:t>. Projections were only available to 2021 Q1 in February.</a:t>
            </a:r>
          </a:p>
          <a:p>
            <a:r>
              <a:rPr lang="en-GB" dirty="0"/>
              <a:t>(b)	The May projections have been conditioned on the assumptions that the stock of purchased gilts remains at £435 billion and the stock of purchased corporate bonds remains at </a:t>
            </a:r>
            <a:r>
              <a:rPr lang="en-GB" dirty="0" smtClean="0"/>
              <a:t/>
            </a:r>
            <a:br>
              <a:rPr lang="en-GB" dirty="0" smtClean="0"/>
            </a:br>
            <a:r>
              <a:rPr lang="en-GB" dirty="0" smtClean="0"/>
              <a:t>£</a:t>
            </a:r>
            <a:r>
              <a:rPr lang="en-GB" dirty="0"/>
              <a:t>10 billion throughout the forecast period, and on the Term Funding Scheme (TFS); all three of which are financed by the issuance of central bank reserves. The February projections were conditioned on the same asset purchase and TFS assumptions.</a:t>
            </a:r>
          </a:p>
          <a:p>
            <a:r>
              <a:rPr lang="en-GB" dirty="0"/>
              <a:t>(c)	Four-quarter growth in real GDP. The growth rates reported in the table exclude the </a:t>
            </a:r>
            <a:r>
              <a:rPr lang="en-GB" dirty="0" err="1"/>
              <a:t>backcast</a:t>
            </a:r>
            <a:r>
              <a:rPr lang="en-GB" dirty="0"/>
              <a:t> for GDP. Including the </a:t>
            </a:r>
            <a:r>
              <a:rPr lang="en-GB" dirty="0" err="1"/>
              <a:t>backcast</a:t>
            </a:r>
            <a:r>
              <a:rPr lang="en-GB" dirty="0"/>
              <a:t> 2018 Q2 growth is 1.7%, 2019 Q2 growth is 1.7%, </a:t>
            </a:r>
            <a:r>
              <a:rPr lang="en-GB" dirty="0" smtClean="0"/>
              <a:t/>
            </a:r>
            <a:br>
              <a:rPr lang="en-GB" dirty="0" smtClean="0"/>
            </a:br>
            <a:r>
              <a:rPr lang="en-GB" dirty="0" smtClean="0"/>
              <a:t>2020 </a:t>
            </a:r>
            <a:r>
              <a:rPr lang="en-GB" dirty="0"/>
              <a:t>Q2 growth is 1.7% and 2021 Q2 growth is 1.7%. This compares to 1.8% in 2018 Q2, 1.7% in 2019 Q2 and 1.7% in 2020 Q2 in the February 2018 </a:t>
            </a:r>
            <a:r>
              <a:rPr lang="en-GB" i="1" dirty="0"/>
              <a:t>Inflation Report</a:t>
            </a:r>
            <a:r>
              <a:rPr lang="en-GB" dirty="0"/>
              <a:t>.</a:t>
            </a:r>
          </a:p>
          <a:p>
            <a:r>
              <a:rPr lang="en-GB" dirty="0"/>
              <a:t>(d)	Four-quarter inflation rate. </a:t>
            </a:r>
          </a:p>
          <a:p>
            <a:r>
              <a:rPr lang="en-GB" dirty="0"/>
              <a:t>(e)	Per cent of potential GDP. A negative figure implies output is below potential and a positive that it is above. </a:t>
            </a:r>
          </a:p>
          <a:p>
            <a:r>
              <a:rPr lang="en-GB" dirty="0"/>
              <a:t>(f)	Per cent. The path for Bank Rate implied by forward market interest rates. The curves are based on overnight index swap rates</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39572" y="1323365"/>
            <a:ext cx="6128932" cy="2107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94190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302025" cy="882143"/>
          </a:xfrm>
        </p:spPr>
        <p:txBody>
          <a:bodyPr/>
          <a:lstStyle/>
          <a:p>
            <a:pPr lvl="1"/>
            <a:r>
              <a:rPr lang="en-GB" b="1" dirty="0"/>
              <a:t>Chart B</a:t>
            </a:r>
            <a:r>
              <a:rPr lang="en-GB" dirty="0"/>
              <a:t> Expectations of inflation are broadly </a:t>
            </a:r>
            <a:r>
              <a:rPr lang="en-GB" dirty="0" smtClean="0"/>
              <a:t>unchanged since </a:t>
            </a:r>
            <a:r>
              <a:rPr lang="en-GB" dirty="0"/>
              <a:t>February</a:t>
            </a:r>
          </a:p>
          <a:p>
            <a:pPr lvl="2"/>
            <a:r>
              <a:rPr lang="en-GB" dirty="0"/>
              <a:t>Average of forecasters’ central projections for CPI inflation</a:t>
            </a:r>
          </a:p>
          <a:p>
            <a:endParaRPr lang="en-GB" dirty="0"/>
          </a:p>
        </p:txBody>
      </p:sp>
      <p:sp>
        <p:nvSpPr>
          <p:cNvPr id="3" name="Text Placeholder 2"/>
          <p:cNvSpPr>
            <a:spLocks noGrp="1"/>
          </p:cNvSpPr>
          <p:nvPr>
            <p:ph type="body" sz="quarter" idx="16"/>
          </p:nvPr>
        </p:nvSpPr>
        <p:spPr/>
        <p:txBody>
          <a:bodyPr/>
          <a:lstStyle/>
          <a:p>
            <a:r>
              <a:rPr lang="en-GB" dirty="0" smtClean="0"/>
              <a:t>Sources</a:t>
            </a:r>
            <a:r>
              <a:rPr lang="en-GB" dirty="0"/>
              <a:t>: Projections of outside forecasters provided for </a:t>
            </a:r>
            <a:r>
              <a:rPr lang="en-GB" i="1" dirty="0"/>
              <a:t>Inflation Reports</a:t>
            </a:r>
            <a:r>
              <a:rPr lang="en-GB" dirty="0"/>
              <a:t> between February 2007 and May 2018</a:t>
            </a:r>
            <a:r>
              <a:rPr lang="en-GB" dirty="0" smtClean="0"/>
              <a:t>.</a:t>
            </a:r>
            <a:endParaRPr lang="en-GB"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07534" y="1599473"/>
            <a:ext cx="6128932" cy="3547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34696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1"/>
            <a:ext cx="8851901" cy="882143"/>
          </a:xfrm>
        </p:spPr>
        <p:txBody>
          <a:bodyPr/>
          <a:lstStyle/>
          <a:p>
            <a:pPr lvl="1"/>
            <a:r>
              <a:rPr lang="en-GB" b="1" dirty="0"/>
              <a:t>Chart C</a:t>
            </a:r>
            <a:r>
              <a:rPr lang="en-GB" dirty="0"/>
              <a:t> Expectations of Bank Rate have risen in recent quarters</a:t>
            </a:r>
          </a:p>
          <a:p>
            <a:pPr lvl="2"/>
            <a:r>
              <a:rPr lang="en-GB" dirty="0"/>
              <a:t>Bank Rate and average of forecasters’ central projections of Bank </a:t>
            </a:r>
            <a:r>
              <a:rPr lang="en-GB" dirty="0" smtClean="0"/>
              <a:t>Rate</a:t>
            </a:r>
            <a:endParaRPr lang="en-GB" dirty="0"/>
          </a:p>
        </p:txBody>
      </p:sp>
      <p:sp>
        <p:nvSpPr>
          <p:cNvPr id="3" name="Text Placeholder 2"/>
          <p:cNvSpPr>
            <a:spLocks noGrp="1"/>
          </p:cNvSpPr>
          <p:nvPr>
            <p:ph type="body" sz="quarter" idx="16"/>
          </p:nvPr>
        </p:nvSpPr>
        <p:spPr/>
        <p:txBody>
          <a:bodyPr/>
          <a:lstStyle/>
          <a:p>
            <a:r>
              <a:rPr lang="en-GB" dirty="0" smtClean="0"/>
              <a:t>Sources</a:t>
            </a:r>
            <a:r>
              <a:rPr lang="en-GB" dirty="0"/>
              <a:t>: Bank of England and projections of outside forecasters provided for </a:t>
            </a:r>
            <a:r>
              <a:rPr lang="en-GB" i="1" dirty="0"/>
              <a:t>Inflation Reports</a:t>
            </a:r>
            <a:r>
              <a:rPr lang="en-GB" dirty="0"/>
              <a:t> between February 2007 and May 2018</a:t>
            </a:r>
            <a:r>
              <a:rPr lang="en-GB" dirty="0" smtClean="0"/>
              <a:t>.</a:t>
            </a:r>
          </a:p>
          <a:p>
            <a:endParaRPr lang="en-GB" dirty="0"/>
          </a:p>
          <a:p>
            <a:r>
              <a:rPr lang="en-GB" dirty="0"/>
              <a:t>(a)	Quarter-end value.</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07534" y="1600896"/>
            <a:ext cx="6128932" cy="3653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6511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 </a:t>
            </a:r>
            <a:r>
              <a:rPr lang="en-GB" dirty="0">
                <a:solidFill>
                  <a:schemeClr val="tx1"/>
                </a:solidFill>
              </a:rPr>
              <a:t>GDP 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smtClean="0"/>
              <a:t>The </a:t>
            </a:r>
            <a:r>
              <a:rPr lang="en-GB" dirty="0"/>
              <a:t>fan chart depicts the probability of various outcomes for GDP growth. It has been conditioned on the assumptions in </a:t>
            </a:r>
            <a:r>
              <a:rPr lang="en-GB" b="1" dirty="0"/>
              <a:t>Table 5.B </a:t>
            </a:r>
            <a:r>
              <a:rPr lang="en-GB" dirty="0"/>
              <a:t>footnote (b). To the left of the vertical dashed line, the distribution reflects uncertainty around revisions to the data over the past. To aid comparability with the official data, it does not include the </a:t>
            </a:r>
            <a:r>
              <a:rPr lang="en-GB" dirty="0" err="1"/>
              <a:t>backcast</a:t>
            </a:r>
            <a:r>
              <a:rPr lang="en-GB" dirty="0"/>
              <a:t> for expected revisions, which is available at </a:t>
            </a:r>
            <a:r>
              <a:rPr lang="en-GB" u="heavy" dirty="0">
                <a:hlinkClick r:id="rId2"/>
              </a:rPr>
              <a:t>Data from </a:t>
            </a:r>
            <a:r>
              <a:rPr lang="en-GB" u="heavy" dirty="0" smtClean="0">
                <a:hlinkClick r:id="rId2"/>
              </a:rPr>
              <a:t>the May</a:t>
            </a:r>
            <a:r>
              <a:rPr lang="en-GB" u="heavy" dirty="0">
                <a:hlinkClick r:id="rId2"/>
              </a:rPr>
              <a:t> 2018 Inflation Report</a:t>
            </a:r>
            <a:r>
              <a:rPr lang="en-GB" dirty="0"/>
              <a:t>. To the right of the vertical line,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a:t>
            </a:r>
            <a:r>
              <a:rPr lang="en-GB" dirty="0"/>
              <a:t> for a fuller description of the fan chart and what it represents</a:t>
            </a:r>
            <a:r>
              <a:rPr lang="en-GB" dirty="0" smtClean="0"/>
              <a:t>.</a:t>
            </a:r>
            <a:endParaRPr lang="en-GB" dirty="0"/>
          </a:p>
        </p:txBody>
      </p:sp>
      <p:pic>
        <p:nvPicPr>
          <p:cNvPr id="1026" name="Picture 2" descr="D:\S5 PNGsWEBWORK\PPT Files\Chart5-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6063" y="1600199"/>
            <a:ext cx="6128932" cy="3654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4020409" cy="1379136"/>
          </a:xfrm>
        </p:spPr>
        <p:txBody>
          <a:bodyPr/>
          <a:lstStyle/>
          <a:p>
            <a:pPr lvl="1"/>
            <a:r>
              <a:rPr lang="en-GB" sz="2000" b="1" dirty="0"/>
              <a:t>Chart 5.2 </a:t>
            </a:r>
            <a:r>
              <a:rPr lang="en-GB" sz="2000" dirty="0">
                <a:solidFill>
                  <a:schemeClr val="tx1"/>
                </a:solidFill>
              </a:rPr>
              <a:t>CPI inflation projection based on market interest rate expectations, other policy measures as </a:t>
            </a:r>
            <a:r>
              <a:rPr lang="en-GB" sz="2000" dirty="0" smtClean="0">
                <a:solidFill>
                  <a:schemeClr val="tx1"/>
                </a:solidFill>
              </a:rPr>
              <a:t>announced</a:t>
            </a:r>
            <a:endParaRPr lang="en-GB" sz="2000" dirty="0">
              <a:solidFill>
                <a:schemeClr val="tx1"/>
              </a:solidFill>
            </a:endParaRPr>
          </a:p>
        </p:txBody>
      </p:sp>
      <p:sp>
        <p:nvSpPr>
          <p:cNvPr id="5" name="Text Placeholder 4"/>
          <p:cNvSpPr>
            <a:spLocks noGrp="1"/>
          </p:cNvSpPr>
          <p:nvPr>
            <p:ph type="body" sz="quarter" idx="16"/>
          </p:nvPr>
        </p:nvSpPr>
        <p:spPr>
          <a:xfrm>
            <a:off x="292100" y="5810250"/>
            <a:ext cx="8629478" cy="1047751"/>
          </a:xfrm>
        </p:spPr>
        <p:txBody>
          <a:bodyPr/>
          <a:lstStyle/>
          <a:p>
            <a:pPr lvl="3"/>
            <a:r>
              <a:rPr lang="en-GB" b="1" dirty="0" smtClean="0"/>
              <a:t>Charts</a:t>
            </a:r>
            <a:r>
              <a:rPr lang="en-GB" b="1" dirty="0"/>
              <a:t> 5.2 </a:t>
            </a:r>
            <a:r>
              <a:rPr lang="en-GB" dirty="0"/>
              <a:t>and </a:t>
            </a:r>
            <a:r>
              <a:rPr lang="en-GB" b="1" dirty="0"/>
              <a:t>5.3</a:t>
            </a:r>
            <a:r>
              <a:rPr lang="en-GB" dirty="0"/>
              <a:t> depict the probability of various outcomes for CPI inflation in the future. They have been conditioned on the assumptions in </a:t>
            </a:r>
            <a:r>
              <a:rPr lang="en-GB" b="1" dirty="0"/>
              <a:t>Table 5.B </a:t>
            </a:r>
            <a:r>
              <a:rPr lang="en-GB" dirty="0"/>
              <a:t>footnote (b). If economic circumstances identical to today’s were to prevail on 100 occasions, the MPC’s best collective judgement is that inflation in any particular quarter would lie within the darkest central band on only 30 of those occasions. The fan charts are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a:t>
            </a:r>
            <a:r>
              <a:rPr lang="en-GB" dirty="0"/>
              <a:t> for a fuller description of the fan chart and what it represents</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2642" y="1608030"/>
            <a:ext cx="4132800" cy="244538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36419" y="1605357"/>
            <a:ext cx="4132800" cy="2448062"/>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3"/>
          <p:cNvSpPr txBox="1">
            <a:spLocks/>
          </p:cNvSpPr>
          <p:nvPr/>
        </p:nvSpPr>
        <p:spPr bwMode="auto">
          <a:xfrm>
            <a:off x="4736419" y="226221"/>
            <a:ext cx="4075071" cy="88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smtClean="0"/>
              <a:t>Chart 5.3 </a:t>
            </a:r>
            <a:r>
              <a:rPr lang="en-GB" sz="2000" smtClean="0">
                <a:solidFill>
                  <a:schemeClr val="tx1"/>
                </a:solidFill>
              </a:rPr>
              <a:t>CPI inflation projection in February based on market interest rate expectations, other policy measures as announced</a:t>
            </a:r>
            <a:endParaRPr lang="en-GB" sz="2000">
              <a:solidFill>
                <a:schemeClr val="tx1"/>
              </a:solidFill>
            </a:endParaRPr>
          </a:p>
        </p:txBody>
      </p:sp>
    </p:spTree>
    <p:extLst>
      <p:ext uri="{BB962C8B-B14F-4D97-AF65-F5344CB8AC3E}">
        <p14:creationId xmlns:p14="http://schemas.microsoft.com/office/powerpoint/2010/main" val="15357170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5.C </a:t>
            </a:r>
            <a:r>
              <a:rPr lang="en-GB" dirty="0">
                <a:solidFill>
                  <a:schemeClr val="tx1"/>
                </a:solidFill>
              </a:rPr>
              <a:t>MPC key judgements</a:t>
            </a:r>
            <a:r>
              <a:rPr lang="en-GB" baseline="30000" dirty="0">
                <a:solidFill>
                  <a:schemeClr val="tx1"/>
                </a:solidFill>
              </a:rPr>
              <a:t>(a)(b</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a:xfrm>
            <a:off x="4856206" y="838200"/>
            <a:ext cx="3927432" cy="6019801"/>
          </a:xfrm>
        </p:spPr>
        <p:txBody>
          <a:bodyPr/>
          <a:lstStyle/>
          <a:p>
            <a:pPr lvl="3"/>
            <a:r>
              <a:rPr lang="en-GB" dirty="0" smtClean="0"/>
              <a:t>Sources</a:t>
            </a:r>
            <a:r>
              <a:rPr lang="en-GB" dirty="0"/>
              <a:t>: Bank of England, BDRC Continental </a:t>
            </a:r>
            <a:r>
              <a:rPr lang="en-GB" i="1" dirty="0"/>
              <a:t>SME Finance Monitor</a:t>
            </a:r>
            <a:r>
              <a:rPr lang="en-GB" dirty="0"/>
              <a:t>, Bloomberg Finance L.P., British Household Panel Survey, Department for Business, Energy and Industrial Strategy, Eurostat, ICE/</a:t>
            </a:r>
            <a:r>
              <a:rPr lang="en-GB" dirty="0" err="1"/>
              <a:t>BoAML</a:t>
            </a:r>
            <a:r>
              <a:rPr lang="en-GB" dirty="0"/>
              <a:t> Global Research (used with permission), </a:t>
            </a:r>
            <a:r>
              <a:rPr lang="en-GB" dirty="0" smtClean="0"/>
              <a:t/>
            </a:r>
            <a:br>
              <a:rPr lang="en-GB" dirty="0" smtClean="0"/>
            </a:br>
            <a:r>
              <a:rPr lang="en-GB" dirty="0" smtClean="0"/>
              <a:t>IMF </a:t>
            </a:r>
            <a:r>
              <a:rPr lang="en-GB" i="1" dirty="0"/>
              <a:t>World Economic Outlook</a:t>
            </a:r>
            <a:r>
              <a:rPr lang="en-GB" dirty="0"/>
              <a:t> (</a:t>
            </a:r>
            <a:r>
              <a:rPr lang="en-GB" i="1" dirty="0"/>
              <a:t>WEO</a:t>
            </a:r>
            <a:r>
              <a:rPr lang="en-GB" dirty="0"/>
              <a:t>), ONS, US Bureau of Economic Analysis and Bank calculations</a:t>
            </a:r>
            <a:r>
              <a:rPr lang="en-GB" dirty="0" smtClean="0"/>
              <a:t>.</a:t>
            </a:r>
          </a:p>
          <a:p>
            <a:endParaRPr lang="en-GB" dirty="0"/>
          </a:p>
          <a:p>
            <a:r>
              <a:rPr lang="en-GB" dirty="0"/>
              <a:t>(a)	The MPC’s projections for GDP growth, CPI inflation and unemployment (as presented in the fan charts) are underpinned by four key judgements. The mapping from the key judgements to individual variables is not precise, but the profiles in the table should be viewed as broadly consistent with the MPC’s key judgements.</a:t>
            </a:r>
          </a:p>
          <a:p>
            <a:r>
              <a:rPr lang="en-GB" dirty="0"/>
              <a:t>(b)	Figures show annual average growth rates unless otherwise stated. Figures </a:t>
            </a:r>
            <a:r>
              <a:rPr lang="en-GB" dirty="0" smtClean="0"/>
              <a:t/>
            </a:r>
            <a:br>
              <a:rPr lang="en-GB" dirty="0" smtClean="0"/>
            </a:br>
            <a:r>
              <a:rPr lang="en-GB" dirty="0" smtClean="0"/>
              <a:t>in </a:t>
            </a:r>
            <a:r>
              <a:rPr lang="en-GB" dirty="0"/>
              <a:t>parentheses show the corresponding projections in the February 2018 </a:t>
            </a:r>
            <a:r>
              <a:rPr lang="en-GB" dirty="0" smtClean="0"/>
              <a:t/>
            </a:r>
            <a:br>
              <a:rPr lang="en-GB" dirty="0" smtClean="0"/>
            </a:br>
            <a:r>
              <a:rPr lang="en-GB" i="1" dirty="0" smtClean="0"/>
              <a:t>Inflation </a:t>
            </a:r>
            <a:r>
              <a:rPr lang="en-GB" i="1" dirty="0"/>
              <a:t>Report</a:t>
            </a:r>
            <a:r>
              <a:rPr lang="en-GB" dirty="0"/>
              <a:t>. </a:t>
            </a:r>
          </a:p>
          <a:p>
            <a:r>
              <a:rPr lang="en-GB" dirty="0"/>
              <a:t>(c)	Chained-volume measure. Constructed using real GDP growth rates of </a:t>
            </a:r>
            <a:r>
              <a:rPr lang="en-GB" dirty="0" smtClean="0"/>
              <a:t/>
            </a:r>
            <a:br>
              <a:rPr lang="en-GB" dirty="0" smtClean="0"/>
            </a:br>
            <a:r>
              <a:rPr lang="en-GB" dirty="0" smtClean="0"/>
              <a:t>180 </a:t>
            </a:r>
            <a:r>
              <a:rPr lang="en-GB" dirty="0"/>
              <a:t>countries weighted according to their shares in UK exports.</a:t>
            </a:r>
          </a:p>
          <a:p>
            <a:r>
              <a:rPr lang="en-GB" dirty="0"/>
              <a:t>(d)	Chained-volume measure. Constructed using real GDP growth rates of </a:t>
            </a:r>
            <a:r>
              <a:rPr lang="en-GB" dirty="0" smtClean="0"/>
              <a:t/>
            </a:r>
            <a:br>
              <a:rPr lang="en-GB" dirty="0" smtClean="0"/>
            </a:br>
            <a:r>
              <a:rPr lang="en-GB" dirty="0" smtClean="0"/>
              <a:t>181 </a:t>
            </a:r>
            <a:r>
              <a:rPr lang="en-GB" dirty="0"/>
              <a:t>countries weighted according to their shares in world GDP using the IMF’s purchasing power parity (PPP) weights.</a:t>
            </a:r>
          </a:p>
          <a:p>
            <a:r>
              <a:rPr lang="en-GB" dirty="0"/>
              <a:t>(e)	Chained-volume measure.</a:t>
            </a:r>
          </a:p>
          <a:p>
            <a:r>
              <a:rPr lang="en-GB" dirty="0"/>
              <a:t>(f)	Chained-volume measure.</a:t>
            </a:r>
          </a:p>
          <a:p>
            <a:r>
              <a:rPr lang="en-GB" dirty="0"/>
              <a:t>(g)	Chained-volume measure. Includes non-profit institutions serving households.</a:t>
            </a:r>
          </a:p>
          <a:p>
            <a:r>
              <a:rPr lang="en-GB" dirty="0"/>
              <a:t>(h)	Chained-volume measure.	</a:t>
            </a:r>
          </a:p>
          <a:p>
            <a:r>
              <a:rPr lang="en-GB" dirty="0"/>
              <a:t>(</a:t>
            </a:r>
            <a:r>
              <a:rPr lang="en-GB" dirty="0" err="1"/>
              <a:t>i</a:t>
            </a:r>
            <a:r>
              <a:rPr lang="en-GB" dirty="0"/>
              <a:t>)	Chained-volume measure. Exports less imports. </a:t>
            </a:r>
          </a:p>
          <a:p>
            <a:r>
              <a:rPr lang="en-GB" dirty="0"/>
              <a:t>(j)	Annual average. Chained-volume business investment as a percentage of GDP. </a:t>
            </a:r>
          </a:p>
          <a:p>
            <a:r>
              <a:rPr lang="en-GB" dirty="0"/>
              <a:t>(k)	Level in Q4. Percentage point spread over reference rates. Based on a weighted average of household and corporate loan and deposit spreads over appropriate risk-free rates. Indexed to equal zero in 2007 Q3.</a:t>
            </a:r>
          </a:p>
          <a:p>
            <a:r>
              <a:rPr lang="en-GB" dirty="0"/>
              <a:t>(l)	Based on the weighted average of spreads for households and large companies over 2003 and 2004 relative to the level in 2007 Q3. Data used to construct the SME spread are not available for that period. The period is chosen as broadly representative of one where spreads were neither unusually tight nor unusually loose.</a:t>
            </a:r>
          </a:p>
          <a:p>
            <a:r>
              <a:rPr lang="en-GB" dirty="0"/>
              <a:t>(m)	Annual average. Percentage of total available household resources. </a:t>
            </a:r>
          </a:p>
          <a:p>
            <a:r>
              <a:rPr lang="en-GB" dirty="0"/>
              <a:t>(n)	GDP per hour worked. </a:t>
            </a:r>
          </a:p>
          <a:p>
            <a:r>
              <a:rPr lang="en-GB" dirty="0"/>
              <a:t>(o)	Level in Q4. Percentage of the 16+ population. </a:t>
            </a:r>
          </a:p>
          <a:p>
            <a:r>
              <a:rPr lang="en-GB" dirty="0"/>
              <a:t>(p)	Level in Q4. Average weekly hours worked, in main job and second job. </a:t>
            </a:r>
          </a:p>
          <a:p>
            <a:r>
              <a:rPr lang="en-GB" dirty="0"/>
              <a:t>(q)	Four-quarter inflation rate in Q4. </a:t>
            </a:r>
          </a:p>
          <a:p>
            <a:r>
              <a:rPr lang="en-GB" dirty="0"/>
              <a:t>(r)	Average level in Q4. Dollars per barrel. Projection based on monthly Brent futures prices.</a:t>
            </a:r>
          </a:p>
          <a:p>
            <a:r>
              <a:rPr lang="en-GB" dirty="0"/>
              <a:t>(s)	Four-quarter growth in unit labour costs in Q4. Whole-economy total labour costs divided by GDP at market prices, based on the mode of the MPC’s GDP </a:t>
            </a:r>
            <a:r>
              <a:rPr lang="en-GB" dirty="0" err="1"/>
              <a:t>backcast</a:t>
            </a:r>
            <a:r>
              <a:rPr lang="en-GB" dirty="0"/>
              <a:t>. Total labour costs comprise compensation of employees and the labour share multiplied by mixed income.</a:t>
            </a:r>
          </a:p>
          <a:p>
            <a:r>
              <a:rPr lang="en-GB" dirty="0"/>
              <a:t>(t)	Four-quarter growth in unit wage costs in Q4. Whole-economy total wage costs divided by GDP at market prices, based on the mode of the MPC’s GDP </a:t>
            </a:r>
            <a:r>
              <a:rPr lang="en-GB" dirty="0" err="1"/>
              <a:t>backcast</a:t>
            </a:r>
            <a:r>
              <a:rPr lang="en-GB" dirty="0"/>
              <a:t>. Total wage costs are wages and salaries and the labour share multiplied by mixed income</a:t>
            </a:r>
            <a:r>
              <a:rPr lang="en-GB" dirty="0" smtClean="0"/>
              <a:t>.</a:t>
            </a:r>
            <a:endParaRPr lang="en-GB"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42673" y="817468"/>
            <a:ext cx="3536625" cy="590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8631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5.4 </a:t>
            </a:r>
            <a:r>
              <a:rPr lang="en-GB" dirty="0">
                <a:solidFill>
                  <a:schemeClr val="tx1"/>
                </a:solidFill>
              </a:rPr>
              <a:t>World GDP (UK‑weighted)</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Sources</a:t>
            </a:r>
            <a:r>
              <a:rPr lang="en-GB" dirty="0"/>
              <a:t>: IMF </a:t>
            </a:r>
            <a:r>
              <a:rPr lang="en-GB" i="1" dirty="0"/>
              <a:t>WEO</a:t>
            </a:r>
            <a:r>
              <a:rPr lang="en-GB" dirty="0"/>
              <a:t> and Bank calculations</a:t>
            </a:r>
            <a:r>
              <a:rPr lang="en-GB" dirty="0" smtClean="0"/>
              <a:t>.</a:t>
            </a:r>
          </a:p>
          <a:p>
            <a:endParaRPr lang="en-GB" dirty="0"/>
          </a:p>
          <a:p>
            <a:r>
              <a:rPr lang="en-GB" dirty="0"/>
              <a:t>(a)	Calendar-year growth rates. Chained-volume measure. Constructed using real GDP growth rates of 180 countries weighted according to their shares in UK exports</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16063" y="1149177"/>
            <a:ext cx="5925600" cy="4030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987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5.D </a:t>
            </a:r>
            <a:r>
              <a:rPr lang="en-GB" dirty="0">
                <a:solidFill>
                  <a:schemeClr val="tx1"/>
                </a:solidFill>
              </a:rPr>
              <a:t>Indicative projections consistent with the MPC’s modal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t>
            </a:r>
            <a:r>
              <a:rPr lang="en-GB" dirty="0"/>
              <a:t>a)	These projections are produced by Bank staff for the MPC to be consistent with the MPC’s modal projections for GDP growth, CPI inflation and unemployment. Figures show annual average growth rates unless otherwise stated. Figures in parentheses show the corresponding projections in the February 2018 </a:t>
            </a:r>
            <a:r>
              <a:rPr lang="en-GB" i="1" dirty="0"/>
              <a:t>Inflation Report</a:t>
            </a:r>
            <a:r>
              <a:rPr lang="en-GB" dirty="0"/>
              <a:t>.</a:t>
            </a:r>
          </a:p>
          <a:p>
            <a:r>
              <a:rPr lang="en-GB" dirty="0"/>
              <a:t>(b)	Chained-volume measure. Includes non-profit institutions serving households.</a:t>
            </a:r>
          </a:p>
          <a:p>
            <a:r>
              <a:rPr lang="en-GB" dirty="0"/>
              <a:t>(c)	Chained-volume measure.</a:t>
            </a:r>
          </a:p>
          <a:p>
            <a:r>
              <a:rPr lang="en-GB" dirty="0"/>
              <a:t>(d)	Chained-volume measure. Whole-economy measure. Includes new dwellings, improvements and spending on services associated with the sale and purchase of property.</a:t>
            </a:r>
          </a:p>
          <a:p>
            <a:r>
              <a:rPr lang="en-GB" dirty="0"/>
              <a:t>(e)	Chained-volume measure. The historical data exclude the impact of missing trader intra-community (MTIC) fraud.</a:t>
            </a:r>
          </a:p>
          <a:p>
            <a:r>
              <a:rPr lang="en-GB" dirty="0"/>
              <a:t>(f)	Total available household resources deflated by the consumer expenditure deflator. </a:t>
            </a:r>
          </a:p>
          <a:p>
            <a:r>
              <a:rPr lang="en-GB" dirty="0"/>
              <a:t>(g)	Whole-economy total pay</a:t>
            </a:r>
            <a:r>
              <a:rPr lang="en-GB" dirty="0" smtClean="0"/>
              <a:t>.</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00472" y="1316006"/>
            <a:ext cx="6046491" cy="3654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9721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a:t>
            </a:r>
            <a:r>
              <a:rPr lang="en-GB" b="1" dirty="0"/>
              <a:t>5.E </a:t>
            </a:r>
            <a:r>
              <a:rPr lang="en-GB" dirty="0">
                <a:solidFill>
                  <a:schemeClr val="tx1"/>
                </a:solidFill>
              </a:rPr>
              <a:t>Monitoring risks to the Committee’s key </a:t>
            </a:r>
            <a:r>
              <a:rPr lang="en-GB" dirty="0" smtClean="0">
                <a:solidFill>
                  <a:schemeClr val="tx1"/>
                </a:solidFill>
              </a:rPr>
              <a:t>judgements</a:t>
            </a:r>
            <a:endParaRPr lang="en-GB" dirty="0">
              <a:solidFill>
                <a:schemeClr val="tx1"/>
              </a:solidFill>
            </a:endParaRPr>
          </a:p>
        </p:txBody>
      </p:sp>
      <p:sp>
        <p:nvSpPr>
          <p:cNvPr id="5" name="Text Placeholder 4"/>
          <p:cNvSpPr>
            <a:spLocks noGrp="1"/>
          </p:cNvSpPr>
          <p:nvPr>
            <p:ph type="body" sz="quarter" idx="16"/>
          </p:nvPr>
        </p:nvSpPr>
        <p:spPr/>
        <p:txBody>
          <a:bodyPr/>
          <a:lstStyle/>
          <a:p>
            <a:endParaRPr lang="en-GB"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16340" y="778473"/>
            <a:ext cx="8311320" cy="569646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hlinkClick r:id="rId3"/>
          </p:cNvPr>
          <p:cNvSpPr/>
          <p:nvPr/>
        </p:nvSpPr>
        <p:spPr>
          <a:xfrm>
            <a:off x="2743200" y="5980649"/>
            <a:ext cx="3095368" cy="17556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90392828"/>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D4A39AD9-F0DF-4C49-B8DC-4830BAFEA464}">
  <ds:schemaRefs>
    <ds:schemaRef ds:uri="http://purl.org/dc/terms/"/>
    <ds:schemaRef ds:uri="CEE65117-4BBE-4C9C-8465-20A300C4D3E5"/>
    <ds:schemaRef ds:uri="http://schemas.microsoft.com/office/2006/metadata/properties"/>
    <ds:schemaRef ds:uri="94FC26E6-6271-400D-888B-6BC5B0598690"/>
    <ds:schemaRef ds:uri="http://schemas.microsoft.com/office/infopath/2007/PartnerControls"/>
    <ds:schemaRef ds:uri="http://schemas.openxmlformats.org/package/2006/metadata/core-properties"/>
    <ds:schemaRef ds:uri="http://purl.org/dc/dcmitype/"/>
    <ds:schemaRef ds:uri="http://purl.org/dc/elements/1.1/"/>
    <ds:schemaRef ds:uri="http://schemas.microsoft.com/office/2006/documentManagement/types"/>
    <ds:schemaRef ds:uri="http://www.w3.org/XML/1998/namespace"/>
    <ds:schemaRef ds:uri="94fc26e6-6271-400d-888b-6bc5b0598690"/>
    <ds:schemaRef ds:uri="http://schemas.microsoft.com/sharepoint/v3/fields"/>
    <ds:schemaRef ds:uri="b67fa5cd-9f58-4c91-ae17-33c31eed239f"/>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IR POWERPOINT TEMPLATE.potx</Template>
  <TotalTime>115</TotalTime>
  <Words>772</Words>
  <Application>Microsoft Office PowerPoint</Application>
  <PresentationFormat>On-screen Show (4:3)</PresentationFormat>
  <Paragraphs>145</Paragraphs>
  <Slides>31</Slides>
  <Notes>2</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IR POWERPOINT TEMPLATE</vt:lpstr>
      <vt:lpstr>Inflation Report May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 Prospects for inflation</dc:title>
  <dc:subject>Section 5: Prospects for inflation</dc:subject>
  <dc:creator>Bank of England</dc:creator>
  <cp:keywords/>
  <dc:description/>
  <cp:lastModifiedBy>Wells, Lauren</cp:lastModifiedBy>
  <cp:revision>17</cp:revision>
  <cp:lastPrinted>2014-02-11T15:04:13Z</cp:lastPrinted>
  <dcterms:created xsi:type="dcterms:W3CDTF">2015-08-04T14:55:29Z</dcterms:created>
  <dcterms:modified xsi:type="dcterms:W3CDTF">2018-05-10T09:20:07Z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